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1.xml" ContentType="application/vnd.openxmlformats-officedocument.presentationml.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1"/>
  </p:notesMasterIdLst>
  <p:sldIdLst>
    <p:sldId id="256" r:id="rId2"/>
    <p:sldId id="257" r:id="rId3"/>
    <p:sldId id="258" r:id="rId4"/>
    <p:sldId id="259" r:id="rId5"/>
    <p:sldId id="261" r:id="rId6"/>
    <p:sldId id="260" r:id="rId7"/>
    <p:sldId id="267" r:id="rId8"/>
    <p:sldId id="262" r:id="rId9"/>
    <p:sldId id="263" r:id="rId10"/>
    <p:sldId id="264" r:id="rId11"/>
    <p:sldId id="268" r:id="rId12"/>
    <p:sldId id="269" r:id="rId13"/>
    <p:sldId id="270" r:id="rId14"/>
    <p:sldId id="271" r:id="rId15"/>
    <p:sldId id="273" r:id="rId16"/>
    <p:sldId id="274" r:id="rId17"/>
    <p:sldId id="275" r:id="rId18"/>
    <p:sldId id="276" r:id="rId19"/>
    <p:sldId id="300" r:id="rId20"/>
    <p:sldId id="301" r:id="rId21"/>
    <p:sldId id="302" r:id="rId22"/>
    <p:sldId id="303" r:id="rId23"/>
    <p:sldId id="304" r:id="rId24"/>
    <p:sldId id="305" r:id="rId25"/>
    <p:sldId id="306" r:id="rId26"/>
    <p:sldId id="307" r:id="rId27"/>
    <p:sldId id="309" r:id="rId28"/>
    <p:sldId id="310" r:id="rId29"/>
    <p:sldId id="311" r:id="rId30"/>
    <p:sldId id="312" r:id="rId31"/>
    <p:sldId id="313" r:id="rId32"/>
    <p:sldId id="314" r:id="rId33"/>
    <p:sldId id="315" r:id="rId34"/>
    <p:sldId id="278" r:id="rId35"/>
    <p:sldId id="279" r:id="rId36"/>
    <p:sldId id="280" r:id="rId37"/>
    <p:sldId id="282" r:id="rId38"/>
    <p:sldId id="283" r:id="rId39"/>
    <p:sldId id="284" r:id="rId40"/>
  </p:sldIdLst>
  <p:sldSz cx="9144000" cy="5143500" type="screen16x9"/>
  <p:notesSz cx="6858000" cy="9144000"/>
  <p:embeddedFontLst>
    <p:embeddedFont>
      <p:font typeface="Quattrocento Sans"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cundo Visconti" initials="FV" lastIdx="1" clrIdx="0">
    <p:extLst>
      <p:ext uri="{19B8F6BF-5375-455C-9EA6-DF929625EA0E}">
        <p15:presenceInfo xmlns:p15="http://schemas.microsoft.com/office/powerpoint/2012/main" userId="c6bb4e64e8d4507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EBE"/>
    <a:srgbClr val="2828C8"/>
    <a:srgbClr val="2828C9"/>
    <a:srgbClr val="3333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41" autoAdjust="0"/>
  </p:normalViewPr>
  <p:slideViewPr>
    <p:cSldViewPr>
      <p:cViewPr varScale="1">
        <p:scale>
          <a:sx n="82" d="100"/>
          <a:sy n="82" d="100"/>
        </p:scale>
        <p:origin x="820" y="4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10-27T17:10:01.132" idx="1">
    <p:pos x="5375" y="1484"/>
    <p:text>Actualizar esto a 2025</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c833197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c833197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c77c6b33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c77c6b3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c77c6b33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c77c6b33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c833197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c833197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c77c6b33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c77c6b33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c833197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c833197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c77c6b33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c77c6b33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c77c6b33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c77c6b33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c833197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c833197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c77c6b33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c77c6b33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c77c6b33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c77c6b3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c77c6b33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c77c6b33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c77c6b33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c77c6b3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c77c6b33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c77c6b33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1694250" y="858525"/>
            <a:ext cx="5755500" cy="119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3200" b="1">
                <a:latin typeface="Quattrocento Sans"/>
                <a:ea typeface="Quattrocento Sans"/>
                <a:cs typeface="Quattrocento Sans"/>
                <a:sym typeface="Quattrocento Sans"/>
              </a:rPr>
              <a:t>PARA ENTENDER LA ECONOMÍA DEL URUGUAY</a:t>
            </a:r>
            <a:endParaRPr sz="3200" b="1">
              <a:latin typeface="Quattrocento Sans"/>
              <a:ea typeface="Quattrocento Sans"/>
              <a:cs typeface="Quattrocento Sans"/>
              <a:sym typeface="Quattrocento Sans"/>
            </a:endParaRPr>
          </a:p>
        </p:txBody>
      </p:sp>
      <p:sp>
        <p:nvSpPr>
          <p:cNvPr id="55" name="Google Shape;55;p13"/>
          <p:cNvSpPr txBox="1"/>
          <p:nvPr/>
        </p:nvSpPr>
        <p:spPr>
          <a:xfrm>
            <a:off x="1142976" y="2060225"/>
            <a:ext cx="6929486" cy="59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000" dirty="0">
                <a:latin typeface="Quattrocento Sans"/>
                <a:ea typeface="Quattrocento Sans"/>
                <a:cs typeface="Quattrocento Sans"/>
                <a:sym typeface="Quattrocento Sans"/>
              </a:rPr>
              <a:t>Capítulo 9: Fluctuaciones de corto plazo y Política económica</a:t>
            </a:r>
            <a:endParaRPr sz="2000" dirty="0">
              <a:latin typeface="Quattrocento Sans"/>
              <a:ea typeface="Quattrocento Sans"/>
              <a:cs typeface="Quattrocento Sans"/>
              <a:sym typeface="Quattrocento Sans"/>
            </a:endParaRPr>
          </a:p>
        </p:txBody>
      </p:sp>
      <p:pic>
        <p:nvPicPr>
          <p:cNvPr id="4" name="Imagen 3">
            <a:extLst>
              <a:ext uri="{FF2B5EF4-FFF2-40B4-BE49-F238E27FC236}">
                <a16:creationId xmlns:a16="http://schemas.microsoft.com/office/drawing/2014/main" id="{A2C89916-B980-4DFA-A11A-038DD41263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91830"/>
            <a:ext cx="9143999" cy="1851670"/>
          </a:xfrm>
          <a:prstGeom prst="rect">
            <a:avLst/>
          </a:prstGeom>
        </p:spPr>
      </p:pic>
      <p:pic>
        <p:nvPicPr>
          <p:cNvPr id="5" name="Imagen 4">
            <a:extLst>
              <a:ext uri="{FF2B5EF4-FFF2-40B4-BE49-F238E27FC236}">
                <a16:creationId xmlns:a16="http://schemas.microsoft.com/office/drawing/2014/main" id="{FAF01399-36AB-4265-8E17-2807D0F932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2623041"/>
            <a:ext cx="1370722" cy="13707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5" name="4 Rectángulo"/>
          <p:cNvSpPr/>
          <p:nvPr/>
        </p:nvSpPr>
        <p:spPr>
          <a:xfrm>
            <a:off x="3995936" y="4515966"/>
            <a:ext cx="482453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4" name="Google Shape;104;p21"/>
          <p:cNvSpPr txBox="1">
            <a:spLocks noGrp="1"/>
          </p:cNvSpPr>
          <p:nvPr>
            <p:ph type="title"/>
          </p:nvPr>
        </p:nvSpPr>
        <p:spPr>
          <a:xfrm>
            <a:off x="1928794" y="123478"/>
            <a:ext cx="5307502" cy="10801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latin typeface="Quattrocento Sans"/>
                <a:ea typeface="Quattrocento Sans"/>
                <a:cs typeface="Quattrocento Sans"/>
                <a:sym typeface="Quattrocento Sans"/>
              </a:rPr>
              <a:t>Objetivos y fundamentos de las políticas macroeconómicas </a:t>
            </a:r>
            <a:endParaRPr b="1" dirty="0">
              <a:latin typeface="Quattrocento Sans"/>
              <a:ea typeface="Quattrocento Sans"/>
              <a:cs typeface="Quattrocento Sans"/>
              <a:sym typeface="Quattrocento Sans"/>
            </a:endParaRPr>
          </a:p>
        </p:txBody>
      </p:sp>
      <p:sp>
        <p:nvSpPr>
          <p:cNvPr id="105" name="Google Shape;105;p21"/>
          <p:cNvSpPr txBox="1">
            <a:spLocks noGrp="1"/>
          </p:cNvSpPr>
          <p:nvPr>
            <p:ph type="body" idx="1"/>
          </p:nvPr>
        </p:nvSpPr>
        <p:spPr>
          <a:xfrm>
            <a:off x="1857356" y="1857370"/>
            <a:ext cx="7128792" cy="2571768"/>
          </a:xfrm>
          <a:prstGeom prst="rect">
            <a:avLst/>
          </a:prstGeom>
        </p:spPr>
        <p:txBody>
          <a:bodyPr spcFirstLastPara="1" wrap="square" lIns="91425" tIns="91425" rIns="91425" bIns="91425" anchor="t" anchorCtr="0">
            <a:noAutofit/>
          </a:bodyPr>
          <a:lstStyle/>
          <a:p>
            <a:pPr marL="0" indent="0" algn="just">
              <a:spcAft>
                <a:spcPts val="1200"/>
              </a:spcAft>
              <a:buClr>
                <a:schemeClr val="dk1"/>
              </a:buClr>
              <a:buSzPts val="1100"/>
              <a:buFont typeface="Arial" pitchFamily="34" charset="0"/>
              <a:buChar char="•"/>
            </a:pPr>
            <a:r>
              <a:rPr lang="es" sz="1500" dirty="0">
                <a:solidFill>
                  <a:schemeClr val="dk1"/>
                </a:solidFill>
                <a:latin typeface="Quattrocento Sans"/>
                <a:ea typeface="Quattrocento Sans"/>
                <a:cs typeface="Quattrocento Sans"/>
                <a:sym typeface="Quattrocento Sans"/>
              </a:rPr>
              <a:t> Dentro de ella, las </a:t>
            </a:r>
            <a:r>
              <a:rPr lang="es" sz="1500" b="1" dirty="0">
                <a:solidFill>
                  <a:schemeClr val="dk1"/>
                </a:solidFill>
                <a:latin typeface="Quattrocento Sans"/>
                <a:ea typeface="Quattrocento Sans"/>
                <a:cs typeface="Quattrocento Sans"/>
                <a:sym typeface="Quattrocento Sans"/>
              </a:rPr>
              <a:t>políticas macroeconómicas</a:t>
            </a:r>
            <a:r>
              <a:rPr lang="es" sz="1500" dirty="0">
                <a:solidFill>
                  <a:schemeClr val="dk1"/>
                </a:solidFill>
                <a:latin typeface="Quattrocento Sans"/>
                <a:ea typeface="Quattrocento Sans"/>
                <a:cs typeface="Quattrocento Sans"/>
                <a:sym typeface="Quattrocento Sans"/>
              </a:rPr>
              <a:t> tienen el fin de dotar de estabilidad y previsibilidad al funcionamiento de la economía. Se preocupa principalmente de mantener los equilibrios fundamentales y mitigar vulnerabilidades actuales o potenciales.</a:t>
            </a:r>
          </a:p>
          <a:p>
            <a:pPr marL="0" indent="0" algn="just">
              <a:spcAft>
                <a:spcPts val="1200"/>
              </a:spcAft>
              <a:buClr>
                <a:schemeClr val="dk1"/>
              </a:buClr>
              <a:buSzPts val="1100"/>
              <a:buFont typeface="Arial" pitchFamily="34" charset="0"/>
              <a:buChar char="•"/>
            </a:pPr>
            <a:r>
              <a:rPr lang="es" sz="1500" dirty="0">
                <a:solidFill>
                  <a:schemeClr val="dk1"/>
                </a:solidFill>
                <a:latin typeface="Quattrocento Sans"/>
                <a:ea typeface="Quattrocento Sans"/>
                <a:cs typeface="Quattrocento Sans"/>
                <a:sym typeface="Quattrocento Sans"/>
              </a:rPr>
              <a:t> Para evitar que situaciones imprevistas obstaculicen el crecimiento de largo plazo y el cumplimiento de los principales objetivos de la sociedad, intentan mitigar la incertidumbre, atenuando la volatilidad del nivel de actividad y el empleo y controlando la inflación.</a:t>
            </a:r>
          </a:p>
          <a:p>
            <a:pPr marL="0" indent="0" algn="just">
              <a:spcAft>
                <a:spcPts val="1200"/>
              </a:spcAft>
              <a:buClr>
                <a:schemeClr val="dk1"/>
              </a:buClr>
              <a:buSzPts val="1100"/>
              <a:buFont typeface="Arial" pitchFamily="34" charset="0"/>
              <a:buChar char="•"/>
            </a:pPr>
            <a:r>
              <a:rPr lang="es" sz="1500" dirty="0">
                <a:solidFill>
                  <a:schemeClr val="dk1"/>
                </a:solidFill>
                <a:latin typeface="Quattrocento Sans"/>
                <a:ea typeface="Quattrocento Sans"/>
                <a:cs typeface="Quattrocento Sans"/>
                <a:sym typeface="Quattrocento Sans"/>
              </a:rPr>
              <a:t> En definitiva, su objetivo primordial es reducir la amplitud de las fluctuaciones de corto plazo a las que está sujeta toda economía de mercado.</a:t>
            </a:r>
          </a:p>
          <a:p>
            <a:pPr marL="0" indent="0" algn="just">
              <a:spcAft>
                <a:spcPts val="1200"/>
              </a:spcAft>
              <a:buClr>
                <a:schemeClr val="dk1"/>
              </a:buClr>
              <a:buSzPts val="1100"/>
            </a:pPr>
            <a:endParaRPr sz="1500" dirty="0">
              <a:latin typeface="Quattrocento Sans"/>
              <a:ea typeface="Quattrocento Sans"/>
              <a:cs typeface="Quattrocento Sans"/>
              <a:sym typeface="Quattrocento Sans"/>
            </a:endParaRPr>
          </a:p>
        </p:txBody>
      </p:sp>
      <p:sp>
        <p:nvSpPr>
          <p:cNvPr id="6" name="5 Rectángulo"/>
          <p:cNvSpPr/>
          <p:nvPr/>
        </p:nvSpPr>
        <p:spPr>
          <a:xfrm>
            <a:off x="1928794" y="1142990"/>
            <a:ext cx="5429288" cy="784830"/>
          </a:xfrm>
          <a:prstGeom prst="rect">
            <a:avLst/>
          </a:prstGeom>
        </p:spPr>
        <p:txBody>
          <a:bodyPr wrap="square">
            <a:spAutoFit/>
          </a:bodyPr>
          <a:lstStyle/>
          <a:p>
            <a:pPr marL="0" indent="0" algn="just">
              <a:spcAft>
                <a:spcPts val="1600"/>
              </a:spcAft>
              <a:buClr>
                <a:schemeClr val="dk1"/>
              </a:buClr>
              <a:buSzPts val="1100"/>
              <a:buFont typeface="Arial" pitchFamily="34" charset="0"/>
              <a:buChar char="•"/>
            </a:pPr>
            <a:r>
              <a:rPr lang="es" sz="1500" dirty="0">
                <a:solidFill>
                  <a:schemeClr val="dk1"/>
                </a:solidFill>
                <a:latin typeface="Quattrocento Sans"/>
                <a:ea typeface="Quattrocento Sans"/>
                <a:cs typeface="Quattrocento Sans"/>
                <a:sym typeface="Quattrocento Sans"/>
              </a:rPr>
              <a:t> La </a:t>
            </a:r>
            <a:r>
              <a:rPr lang="es" sz="1500" b="1" dirty="0">
                <a:solidFill>
                  <a:schemeClr val="dk1"/>
                </a:solidFill>
                <a:latin typeface="Quattrocento Sans"/>
                <a:ea typeface="Quattrocento Sans"/>
                <a:cs typeface="Quattrocento Sans"/>
                <a:sym typeface="Quattrocento Sans"/>
              </a:rPr>
              <a:t>política económica</a:t>
            </a:r>
            <a:r>
              <a:rPr lang="es" sz="1500" dirty="0">
                <a:solidFill>
                  <a:schemeClr val="dk1"/>
                </a:solidFill>
                <a:latin typeface="Quattrocento Sans"/>
                <a:ea typeface="Quattrocento Sans"/>
                <a:cs typeface="Quattrocento Sans"/>
                <a:sym typeface="Quattrocento Sans"/>
              </a:rPr>
              <a:t> está conformada por el conjunto de medidas que tienen por objetivo controlar, organizar e influir sobre la actividad económica de un país.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5" name="4 Rectángulo"/>
          <p:cNvSpPr/>
          <p:nvPr/>
        </p:nvSpPr>
        <p:spPr>
          <a:xfrm>
            <a:off x="4067944" y="4443958"/>
            <a:ext cx="468052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2" name="Google Shape;72;p16"/>
          <p:cNvSpPr txBox="1">
            <a:spLocks noGrp="1"/>
          </p:cNvSpPr>
          <p:nvPr>
            <p:ph type="title"/>
          </p:nvPr>
        </p:nvSpPr>
        <p:spPr>
          <a:xfrm>
            <a:off x="2051720" y="195486"/>
            <a:ext cx="5472608" cy="572700"/>
          </a:xfrm>
          <a:prstGeom prst="rect">
            <a:avLst/>
          </a:prstGeom>
        </p:spPr>
        <p:txBody>
          <a:bodyPr spcFirstLastPara="1" wrap="square" lIns="91425" tIns="91425" rIns="91425" bIns="91425" anchor="t" anchorCtr="0">
            <a:noAutofit/>
          </a:bodyPr>
          <a:lstStyle/>
          <a:p>
            <a:pPr lvl="0"/>
            <a:r>
              <a:rPr lang="es-UY" sz="2000" b="1" i="1" dirty="0">
                <a:latin typeface="Quattrocento Sans"/>
                <a:ea typeface="Quattrocento Sans"/>
                <a:cs typeface="Quattrocento Sans"/>
                <a:sym typeface="Quattrocento Sans"/>
              </a:rPr>
              <a:t>Ajuste automático versus políticas activas</a:t>
            </a:r>
            <a:endParaRPr sz="2000" b="1" i="1" dirty="0">
              <a:latin typeface="Quattrocento Sans"/>
              <a:ea typeface="Quattrocento Sans"/>
              <a:cs typeface="Quattrocento Sans"/>
              <a:sym typeface="Quattrocento Sans"/>
            </a:endParaRPr>
          </a:p>
        </p:txBody>
      </p:sp>
      <p:sp>
        <p:nvSpPr>
          <p:cNvPr id="73" name="Google Shape;73;p16"/>
          <p:cNvSpPr txBox="1">
            <a:spLocks noGrp="1"/>
          </p:cNvSpPr>
          <p:nvPr>
            <p:ph type="body" idx="1"/>
          </p:nvPr>
        </p:nvSpPr>
        <p:spPr>
          <a:xfrm>
            <a:off x="1857356" y="642924"/>
            <a:ext cx="5643602" cy="864096"/>
          </a:xfrm>
          <a:prstGeom prst="rect">
            <a:avLst/>
          </a:prstGeom>
        </p:spPr>
        <p:txBody>
          <a:bodyPr spcFirstLastPara="1" wrap="square" lIns="91425" tIns="91425" rIns="91425" bIns="91425" anchor="t" anchorCtr="0">
            <a:noAutofit/>
          </a:bodyPr>
          <a:lstStyle/>
          <a:p>
            <a:pPr marL="0" indent="0" algn="just">
              <a:spcAft>
                <a:spcPts val="1200"/>
              </a:spcAft>
              <a:buFont typeface="Arial" pitchFamily="34" charset="0"/>
              <a:buChar char="•"/>
            </a:pPr>
            <a:r>
              <a:rPr lang="es-UY" sz="1600" dirty="0">
                <a:solidFill>
                  <a:schemeClr val="tx1"/>
                </a:solidFill>
                <a:latin typeface="Quattrocento Sans"/>
                <a:ea typeface="Quattrocento Sans"/>
                <a:cs typeface="Quattrocento Sans"/>
                <a:sym typeface="Quattrocento Sans"/>
              </a:rPr>
              <a:t> Los economistas coinciden en que las políticas públicas influyen sobre la actividad económica, pudiendo tener, según su calidad, efectos estabilizadores o desestabilizadores sobre la economía.</a:t>
            </a:r>
            <a:endParaRPr sz="1600" dirty="0">
              <a:solidFill>
                <a:schemeClr val="tx1"/>
              </a:solidFill>
              <a:latin typeface="Quattrocento Sans"/>
              <a:ea typeface="Quattrocento Sans"/>
              <a:cs typeface="Quattrocento Sans"/>
              <a:sym typeface="Quattrocento Sans"/>
            </a:endParaRPr>
          </a:p>
        </p:txBody>
      </p:sp>
      <p:sp>
        <p:nvSpPr>
          <p:cNvPr id="4" name="Google Shape;73;p16"/>
          <p:cNvSpPr txBox="1">
            <a:spLocks/>
          </p:cNvSpPr>
          <p:nvPr/>
        </p:nvSpPr>
        <p:spPr>
          <a:xfrm>
            <a:off x="1857356" y="2000264"/>
            <a:ext cx="7143800" cy="257175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2400"/>
              </a:spcAft>
              <a:buClr>
                <a:schemeClr val="dk2"/>
              </a:buClr>
              <a:buSzPts val="1800"/>
              <a:buFont typeface="Arial" pitchFamily="34" charset="0"/>
              <a:buChar char="•"/>
              <a:tabLst/>
              <a:defRPr/>
            </a:pPr>
            <a:r>
              <a:rPr lang="es-UY" sz="1600" dirty="0">
                <a:solidFill>
                  <a:schemeClr val="dk1"/>
                </a:solidFill>
                <a:latin typeface="Quattrocento Sans"/>
                <a:ea typeface="Quattrocento Sans"/>
                <a:cs typeface="Quattrocento Sans"/>
                <a:sym typeface="Quattrocento Sans"/>
              </a:rPr>
              <a:t> La escuela clásica, heredera del pensamiento de Adam Smith, considera que una economía de mercado posee mecanismos automáticos que permiten procesar los ajustes necesarios. Sostiene que las políticas públicas con fines estabilizadores son ineficaces y distorsionan el accionar de los agentes económicos, imponiendo costos sobre la sociedad.</a:t>
            </a:r>
          </a:p>
          <a:p>
            <a:pPr marL="0" marR="0" lvl="0" indent="0" algn="just" defTabSz="914400" rtl="0" eaLnBrk="1" fontAlgn="auto" latinLnBrk="0" hangingPunct="1">
              <a:lnSpc>
                <a:spcPct val="115000"/>
              </a:lnSpc>
              <a:spcBef>
                <a:spcPts val="0"/>
              </a:spcBef>
              <a:spcAft>
                <a:spcPts val="2400"/>
              </a:spcAft>
              <a:buClr>
                <a:schemeClr val="dk2"/>
              </a:buClr>
              <a:buSzPts val="1800"/>
              <a:buFont typeface="Arial" pitchFamily="34" charset="0"/>
              <a:buChar char="•"/>
              <a:tabLst/>
              <a:defRPr/>
            </a:pPr>
            <a:r>
              <a:rPr kumimoji="0" lang="es-UY" sz="16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rPr>
              <a:t> La</a:t>
            </a:r>
            <a:r>
              <a:rPr kumimoji="0" lang="es-UY" sz="1600" b="0" i="0"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 corriente de pensamiento inspirada en los trabajos de </a:t>
            </a:r>
            <a:r>
              <a:rPr kumimoji="0" lang="es-UY" sz="1600" b="1" i="0"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John M. </a:t>
            </a:r>
            <a:r>
              <a:rPr kumimoji="0" lang="es-UY" sz="1600" b="1" i="0" u="none" strike="noStrike" kern="0" cap="none" spc="0" normalizeH="0" noProof="0" dirty="0" err="1">
                <a:ln>
                  <a:noFill/>
                </a:ln>
                <a:solidFill>
                  <a:schemeClr val="dk1"/>
                </a:solidFill>
                <a:effectLst/>
                <a:uLnTx/>
                <a:uFillTx/>
                <a:latin typeface="Quattrocento Sans"/>
                <a:ea typeface="Quattrocento Sans"/>
                <a:cs typeface="Quattrocento Sans"/>
                <a:sym typeface="Quattrocento Sans"/>
              </a:rPr>
              <a:t>Keynes</a:t>
            </a:r>
            <a:r>
              <a:rPr kumimoji="0" lang="es-UY" sz="1600" b="0" i="0"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 defiende </a:t>
            </a:r>
            <a:r>
              <a:rPr lang="es-UY" sz="1600" dirty="0">
                <a:solidFill>
                  <a:schemeClr val="dk1"/>
                </a:solidFill>
                <a:latin typeface="Quattrocento Sans"/>
                <a:ea typeface="Quattrocento Sans"/>
                <a:cs typeface="Quattrocento Sans"/>
                <a:sym typeface="Quattrocento Sans"/>
              </a:rPr>
              <a:t>la utilización de una política fiscal expansiva </a:t>
            </a:r>
            <a:r>
              <a:rPr kumimoji="0" lang="es-UY" sz="1600" b="0" i="0"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en situaciones de insuficiente demanda agregada, al considerar que los mecanismos de ajuste automático son demasiado lentos.</a:t>
            </a:r>
            <a:endParaRPr kumimoji="0" lang="es-UY" sz="16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5" name="4 Rectángulo"/>
          <p:cNvSpPr/>
          <p:nvPr/>
        </p:nvSpPr>
        <p:spPr>
          <a:xfrm>
            <a:off x="323528" y="4371950"/>
            <a:ext cx="482453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7308304" y="0"/>
            <a:ext cx="50405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5" name="Google Shape;85;p18"/>
          <p:cNvSpPr txBox="1">
            <a:spLocks noGrp="1"/>
          </p:cNvSpPr>
          <p:nvPr>
            <p:ph type="body" idx="1"/>
          </p:nvPr>
        </p:nvSpPr>
        <p:spPr>
          <a:xfrm>
            <a:off x="142844" y="1995686"/>
            <a:ext cx="7669516" cy="2304256"/>
          </a:xfrm>
          <a:prstGeom prst="rect">
            <a:avLst/>
          </a:prstGeom>
        </p:spPr>
        <p:txBody>
          <a:bodyPr spcFirstLastPara="1" wrap="square" lIns="91425" tIns="91425" rIns="91425" bIns="91425" anchor="t" anchorCtr="0">
            <a:noAutofit/>
          </a:bodyPr>
          <a:lstStyle/>
          <a:p>
            <a:pPr marL="0" indent="0" algn="just">
              <a:spcAft>
                <a:spcPts val="2400"/>
              </a:spcAft>
              <a:buClr>
                <a:schemeClr val="dk1"/>
              </a:buClr>
              <a:buSzPts val="1100"/>
            </a:pPr>
            <a:r>
              <a:rPr lang="en-US" sz="1600" dirty="0">
                <a:solidFill>
                  <a:schemeClr val="dk1"/>
                </a:solidFill>
                <a:latin typeface="Quattrocento Sans"/>
                <a:ea typeface="Quattrocento Sans"/>
                <a:cs typeface="Quattrocento Sans"/>
                <a:sym typeface="Quattrocento Sans"/>
              </a:rPr>
              <a:t> Un </a:t>
            </a:r>
            <a:r>
              <a:rPr lang="es-UY" sz="1600" dirty="0">
                <a:solidFill>
                  <a:schemeClr val="dk1"/>
                </a:solidFill>
                <a:latin typeface="Quattrocento Sans"/>
                <a:ea typeface="Quattrocento Sans"/>
                <a:cs typeface="Quattrocento Sans"/>
                <a:sym typeface="Quattrocento Sans"/>
              </a:rPr>
              <a:t>trabajo de </a:t>
            </a:r>
            <a:r>
              <a:rPr lang="es-UY" sz="1600" dirty="0" err="1">
                <a:solidFill>
                  <a:schemeClr val="dk1"/>
                </a:solidFill>
                <a:latin typeface="Quattrocento Sans"/>
                <a:ea typeface="Quattrocento Sans"/>
                <a:cs typeface="Quattrocento Sans"/>
                <a:sym typeface="Quattrocento Sans"/>
              </a:rPr>
              <a:t>Finn</a:t>
            </a:r>
            <a:r>
              <a:rPr lang="es-UY" sz="1600" dirty="0">
                <a:solidFill>
                  <a:schemeClr val="dk1"/>
                </a:solidFill>
                <a:latin typeface="Quattrocento Sans"/>
                <a:ea typeface="Quattrocento Sans"/>
                <a:cs typeface="Quattrocento Sans"/>
                <a:sym typeface="Quattrocento Sans"/>
              </a:rPr>
              <a:t> </a:t>
            </a:r>
            <a:r>
              <a:rPr lang="es-UY" sz="1600" dirty="0" err="1">
                <a:solidFill>
                  <a:schemeClr val="dk1"/>
                </a:solidFill>
                <a:latin typeface="Quattrocento Sans"/>
                <a:ea typeface="Quattrocento Sans"/>
                <a:cs typeface="Quattrocento Sans"/>
                <a:sym typeface="Quattrocento Sans"/>
              </a:rPr>
              <a:t>Kydland</a:t>
            </a:r>
            <a:r>
              <a:rPr lang="es-UY" sz="1600" dirty="0">
                <a:solidFill>
                  <a:schemeClr val="dk1"/>
                </a:solidFill>
                <a:latin typeface="Quattrocento Sans"/>
                <a:ea typeface="Quattrocento Sans"/>
                <a:cs typeface="Quattrocento Sans"/>
                <a:sym typeface="Quattrocento Sans"/>
              </a:rPr>
              <a:t> y Edward Prescott, publicado en 1977, dio un vuelco a la teoría económica sobre estos temas, argumentando a favor de las </a:t>
            </a:r>
            <a:r>
              <a:rPr lang="es-UY" sz="1600" b="1" dirty="0">
                <a:solidFill>
                  <a:schemeClr val="dk1"/>
                </a:solidFill>
                <a:latin typeface="Quattrocento Sans"/>
                <a:ea typeface="Quattrocento Sans"/>
                <a:cs typeface="Quattrocento Sans"/>
                <a:sym typeface="Quattrocento Sans"/>
              </a:rPr>
              <a:t>reglas</a:t>
            </a:r>
            <a:r>
              <a:rPr lang="es-UY" sz="1600" dirty="0">
                <a:solidFill>
                  <a:schemeClr val="dk1"/>
                </a:solidFill>
                <a:latin typeface="Quattrocento Sans"/>
                <a:ea typeface="Quattrocento Sans"/>
                <a:cs typeface="Quattrocento Sans"/>
                <a:sym typeface="Quattrocento Sans"/>
              </a:rPr>
              <a:t> sobre la utilización de los instrumentos, para reducir la incertidumbre y generar reglas de juego más estables. Deben ser simple y comprensibles.</a:t>
            </a:r>
          </a:p>
          <a:p>
            <a:pPr marL="0" indent="0" algn="just">
              <a:spcAft>
                <a:spcPts val="1200"/>
              </a:spcAft>
              <a:buClr>
                <a:schemeClr val="dk1"/>
              </a:buClr>
              <a:buSzPts val="1100"/>
            </a:pPr>
            <a:r>
              <a:rPr lang="es-UY" sz="1600" dirty="0">
                <a:solidFill>
                  <a:schemeClr val="dk1"/>
                </a:solidFill>
                <a:latin typeface="Quattrocento Sans"/>
                <a:ea typeface="Quattrocento Sans"/>
                <a:cs typeface="Quattrocento Sans"/>
                <a:sym typeface="Quattrocento Sans"/>
              </a:rPr>
              <a:t> Más recientemente algunos autores han abogado por soluciones intermedias donde las autoridades preservan algo de discrecionalidad, pero necesitan “</a:t>
            </a:r>
            <a:r>
              <a:rPr lang="es-UY" sz="1600" b="1" dirty="0">
                <a:solidFill>
                  <a:schemeClr val="dk1"/>
                </a:solidFill>
                <a:latin typeface="Quattrocento Sans"/>
                <a:ea typeface="Quattrocento Sans"/>
                <a:cs typeface="Quattrocento Sans"/>
                <a:sym typeface="Quattrocento Sans"/>
              </a:rPr>
              <a:t>construir reputación</a:t>
            </a:r>
            <a:r>
              <a:rPr lang="es-UY" sz="1600" dirty="0">
                <a:solidFill>
                  <a:schemeClr val="dk1"/>
                </a:solidFill>
                <a:latin typeface="Quattrocento Sans"/>
                <a:ea typeface="Quattrocento Sans"/>
                <a:cs typeface="Quattrocento Sans"/>
                <a:sym typeface="Quattrocento Sans"/>
              </a:rPr>
              <a:t>”, y esto limita la incertidumbre generada por la discrecionalidad.</a:t>
            </a:r>
          </a:p>
        </p:txBody>
      </p:sp>
      <p:sp>
        <p:nvSpPr>
          <p:cNvPr id="6" name="Google Shape;85;p18"/>
          <p:cNvSpPr txBox="1">
            <a:spLocks/>
          </p:cNvSpPr>
          <p:nvPr/>
        </p:nvSpPr>
        <p:spPr>
          <a:xfrm>
            <a:off x="1643042" y="267494"/>
            <a:ext cx="6000792" cy="1728192"/>
          </a:xfrm>
          <a:prstGeom prst="rect">
            <a:avLst/>
          </a:prstGeom>
          <a:noFill/>
          <a:ln>
            <a:noFill/>
          </a:ln>
        </p:spPr>
        <p:txBody>
          <a:bodyPr spcFirstLastPara="1" wrap="square" lIns="91425" tIns="91425" rIns="91425" bIns="91425" anchor="t" anchorCtr="0">
            <a:noAutofit/>
          </a:bodyPr>
          <a:lstStyle/>
          <a:p>
            <a:pPr lvl="1" algn="just">
              <a:lnSpc>
                <a:spcPct val="115000"/>
              </a:lnSpc>
              <a:spcAft>
                <a:spcPts val="2400"/>
              </a:spcAft>
              <a:buClr>
                <a:schemeClr val="dk1"/>
              </a:buClr>
              <a:buSzPts val="1100"/>
              <a:buFont typeface="Arial"/>
              <a:buChar char="●"/>
            </a:pPr>
            <a:r>
              <a:rPr lang="es-UY" sz="1600" dirty="0">
                <a:solidFill>
                  <a:schemeClr val="dk1"/>
                </a:solidFill>
                <a:latin typeface="Quattrocento Sans"/>
                <a:ea typeface="Quattrocento Sans"/>
                <a:cs typeface="Quattrocento Sans"/>
                <a:sym typeface="Quattrocento Sans"/>
              </a:rPr>
              <a:t> Un debate relacionado al anterior es el de </a:t>
            </a:r>
            <a:r>
              <a:rPr lang="es-UY" sz="1600" b="1" dirty="0">
                <a:solidFill>
                  <a:schemeClr val="dk1"/>
                </a:solidFill>
                <a:latin typeface="Quattrocento Sans"/>
                <a:ea typeface="Quattrocento Sans"/>
                <a:cs typeface="Quattrocento Sans"/>
                <a:sym typeface="Quattrocento Sans"/>
              </a:rPr>
              <a:t>reglas versus discrecionalidad</a:t>
            </a:r>
            <a:r>
              <a:rPr lang="es-UY" sz="1600" dirty="0">
                <a:solidFill>
                  <a:schemeClr val="dk1"/>
                </a:solidFill>
                <a:latin typeface="Quattrocento Sans"/>
                <a:ea typeface="Quattrocento Sans"/>
                <a:cs typeface="Quattrocento Sans"/>
                <a:sym typeface="Quattrocento Sans"/>
              </a:rPr>
              <a:t>.</a:t>
            </a:r>
          </a:p>
          <a:p>
            <a:pPr lvl="1" algn="just">
              <a:lnSpc>
                <a:spcPct val="115000"/>
              </a:lnSpc>
              <a:spcAft>
                <a:spcPts val="2400"/>
              </a:spcAft>
              <a:buClr>
                <a:schemeClr val="dk1"/>
              </a:buClr>
              <a:buSzPts val="1100"/>
              <a:buFont typeface="Arial"/>
              <a:buChar char="●"/>
            </a:pPr>
            <a:r>
              <a:rPr lang="es-UY" sz="1600" dirty="0">
                <a:solidFill>
                  <a:schemeClr val="dk1"/>
                </a:solidFill>
                <a:latin typeface="Quattrocento Sans"/>
                <a:ea typeface="Quattrocento Sans"/>
                <a:cs typeface="Quattrocento Sans"/>
                <a:sym typeface="Quattrocento Sans"/>
              </a:rPr>
              <a:t> Una política es </a:t>
            </a:r>
            <a:r>
              <a:rPr lang="es-UY" sz="1600" b="1" dirty="0">
                <a:solidFill>
                  <a:schemeClr val="dk1"/>
                </a:solidFill>
                <a:latin typeface="Quattrocento Sans"/>
                <a:ea typeface="Quattrocento Sans"/>
                <a:cs typeface="Quattrocento Sans"/>
                <a:sym typeface="Quattrocento Sans"/>
              </a:rPr>
              <a:t>discrecional</a:t>
            </a:r>
            <a:r>
              <a:rPr lang="es-UY" sz="1600" dirty="0">
                <a:solidFill>
                  <a:schemeClr val="dk1"/>
                </a:solidFill>
                <a:latin typeface="Quattrocento Sans"/>
                <a:ea typeface="Quattrocento Sans"/>
                <a:cs typeface="Quattrocento Sans"/>
                <a:sym typeface="Quattrocento Sans"/>
              </a:rPr>
              <a:t> si la autoridad tiene libertad absoluta sobre cómo utilizar los instrumentos que tiene a disposición.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10" name="9 Rectángulo"/>
          <p:cNvSpPr/>
          <p:nvPr/>
        </p:nvSpPr>
        <p:spPr>
          <a:xfrm>
            <a:off x="7308304" y="0"/>
            <a:ext cx="50405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 name="Google Shape;61;p14"/>
          <p:cNvSpPr txBox="1">
            <a:spLocks noGrp="1"/>
          </p:cNvSpPr>
          <p:nvPr>
            <p:ph type="body" idx="1"/>
          </p:nvPr>
        </p:nvSpPr>
        <p:spPr>
          <a:xfrm>
            <a:off x="1857356" y="780670"/>
            <a:ext cx="5929354" cy="648072"/>
          </a:xfrm>
          <a:prstGeom prst="rect">
            <a:avLst/>
          </a:prstGeom>
        </p:spPr>
        <p:txBody>
          <a:bodyPr spcFirstLastPara="1" wrap="square" lIns="91425" tIns="91425" rIns="91425" bIns="91425" anchor="t" anchorCtr="0">
            <a:noAutofit/>
          </a:bodyPr>
          <a:lstStyle/>
          <a:p>
            <a:pPr marL="0" indent="0" algn="just">
              <a:spcAft>
                <a:spcPts val="1200"/>
              </a:spcAft>
              <a:buFont typeface="Arial" pitchFamily="34" charset="0"/>
              <a:buChar char="•"/>
            </a:pPr>
            <a:r>
              <a:rPr lang="es-UY" sz="1600" dirty="0">
                <a:solidFill>
                  <a:schemeClr val="tx1"/>
                </a:solidFill>
                <a:latin typeface="Quattrocento Sans"/>
                <a:ea typeface="Quattrocento Sans"/>
                <a:cs typeface="Quattrocento Sans"/>
                <a:sym typeface="Quattrocento Sans"/>
              </a:rPr>
              <a:t> Los gobiernos a menudo enfrentan dilemas al momento de tomar decisiones de política macroeconómica.</a:t>
            </a:r>
          </a:p>
        </p:txBody>
      </p:sp>
      <p:sp>
        <p:nvSpPr>
          <p:cNvPr id="8" name="Google Shape;72;p16"/>
          <p:cNvSpPr txBox="1">
            <a:spLocks noGrp="1"/>
          </p:cNvSpPr>
          <p:nvPr>
            <p:ph type="title"/>
          </p:nvPr>
        </p:nvSpPr>
        <p:spPr>
          <a:xfrm>
            <a:off x="2051720" y="195486"/>
            <a:ext cx="5472608" cy="572700"/>
          </a:xfrm>
          <a:prstGeom prst="rect">
            <a:avLst/>
          </a:prstGeom>
        </p:spPr>
        <p:txBody>
          <a:bodyPr spcFirstLastPara="1" wrap="square" lIns="91425" tIns="91425" rIns="91425" bIns="91425" anchor="t" anchorCtr="0">
            <a:noAutofit/>
          </a:bodyPr>
          <a:lstStyle/>
          <a:p>
            <a:pPr lvl="0"/>
            <a:r>
              <a:rPr lang="es-UY" sz="2000" b="1" i="1" dirty="0">
                <a:latin typeface="Quattrocento Sans"/>
                <a:ea typeface="Quattrocento Sans"/>
                <a:cs typeface="Quattrocento Sans"/>
                <a:sym typeface="Quattrocento Sans"/>
              </a:rPr>
              <a:t>Dilemas y restricciones</a:t>
            </a:r>
            <a:endParaRPr sz="2000" b="1" i="1" dirty="0">
              <a:latin typeface="Quattrocento Sans"/>
              <a:ea typeface="Quattrocento Sans"/>
              <a:cs typeface="Quattrocento Sans"/>
              <a:sym typeface="Quattrocento Sans"/>
            </a:endParaRPr>
          </a:p>
        </p:txBody>
      </p:sp>
      <p:sp>
        <p:nvSpPr>
          <p:cNvPr id="9" name="Google Shape;61;p14"/>
          <p:cNvSpPr txBox="1">
            <a:spLocks/>
          </p:cNvSpPr>
          <p:nvPr/>
        </p:nvSpPr>
        <p:spPr>
          <a:xfrm>
            <a:off x="71406" y="1428742"/>
            <a:ext cx="7715304" cy="2952328"/>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800"/>
              </a:spcAft>
              <a:buClr>
                <a:schemeClr val="dk2"/>
              </a:buClr>
              <a:buSzPts val="1800"/>
              <a:buFont typeface="Arial" pitchFamily="34" charset="0"/>
              <a:buChar char="•"/>
              <a:tabLst/>
              <a:defRPr/>
            </a:pPr>
            <a:r>
              <a:rPr lang="es-UY" sz="1600" noProof="0" dirty="0">
                <a:solidFill>
                  <a:schemeClr val="tx1"/>
                </a:solidFill>
                <a:latin typeface="Quattrocento Sans"/>
                <a:ea typeface="Quattrocento Sans"/>
                <a:cs typeface="Quattrocento Sans"/>
                <a:sym typeface="Quattrocento Sans"/>
              </a:rPr>
              <a:t> Tienen a su disposición un número limitado de instrumentos, y tienen múltiples objetivos simultáneos, por lo que deben establecer prioridades y evaluar cuáles objetivos pueden cumplirse con los instrumentos disponibles.</a:t>
            </a:r>
          </a:p>
          <a:p>
            <a:pPr marL="0" marR="0" lvl="0" indent="0" algn="just" defTabSz="914400" rtl="0" eaLnBrk="1" fontAlgn="auto" latinLnBrk="0" hangingPunct="1">
              <a:lnSpc>
                <a:spcPct val="115000"/>
              </a:lnSpc>
              <a:spcBef>
                <a:spcPts val="0"/>
              </a:spcBef>
              <a:spcAft>
                <a:spcPts val="1800"/>
              </a:spcAft>
              <a:buClr>
                <a:schemeClr val="dk2"/>
              </a:buClr>
              <a:buSzPts val="1800"/>
              <a:buFont typeface="Arial" pitchFamily="34" charset="0"/>
              <a:buChar char="•"/>
              <a:tabLst/>
              <a:defRPr/>
            </a:pPr>
            <a:r>
              <a:rPr lang="es-UY" sz="1600" noProof="0" dirty="0">
                <a:solidFill>
                  <a:schemeClr val="tx1"/>
                </a:solidFill>
                <a:latin typeface="Quattrocento Sans"/>
                <a:ea typeface="Quattrocento Sans"/>
                <a:cs typeface="Quattrocento Sans"/>
                <a:sym typeface="Quattrocento Sans"/>
              </a:rPr>
              <a:t> En ocasiones (muchas veces justificadamente) se establecen metas sobre el comportamiento de algunos instrumentos de política, y los</a:t>
            </a:r>
            <a:r>
              <a:rPr lang="es-UY" sz="1600" dirty="0">
                <a:solidFill>
                  <a:schemeClr val="tx1"/>
                </a:solidFill>
                <a:latin typeface="Quattrocento Sans"/>
                <a:ea typeface="Quattrocento Sans"/>
                <a:cs typeface="Quattrocento Sans"/>
                <a:sym typeface="Quattrocento Sans"/>
              </a:rPr>
              <a:t> instrumentos en sí se vuelven metas de política macroeconómica, restringiendo el accionar del gobierno.</a:t>
            </a:r>
          </a:p>
          <a:p>
            <a:pPr lvl="0" algn="just">
              <a:lnSpc>
                <a:spcPct val="115000"/>
              </a:lnSpc>
              <a:spcAft>
                <a:spcPts val="1800"/>
              </a:spcAft>
              <a:buClr>
                <a:schemeClr val="dk2"/>
              </a:buClr>
              <a:buSzPts val="1800"/>
              <a:buFont typeface="Arial" pitchFamily="34" charset="0"/>
              <a:buChar char="•"/>
              <a:defRPr/>
            </a:pPr>
            <a:r>
              <a:rPr lang="es-UY" sz="1600" dirty="0">
                <a:solidFill>
                  <a:schemeClr val="tx1"/>
                </a:solidFill>
                <a:latin typeface="Quattrocento Sans"/>
                <a:ea typeface="Quattrocento Sans"/>
                <a:cs typeface="Quattrocento Sans"/>
                <a:sym typeface="Quattrocento Sans"/>
              </a:rPr>
              <a:t> Buena parte de los dilemas son análogos a los que enfrentan los ciudadanos y las empresas. Aunque óptimo bajar impuestos, hacerlo puede afectar la sostenibilidad fiscal del país si el déficit en ese momento es muy abultado.</a:t>
            </a:r>
            <a:endParaRPr kumimoji="0" lang="es-UY" sz="16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785918" y="195486"/>
            <a:ext cx="5500726" cy="10316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UY" sz="2000" b="1" i="1" dirty="0">
                <a:latin typeface="Quattrocento Sans"/>
                <a:ea typeface="Quattrocento Sans"/>
                <a:cs typeface="Quattrocento Sans"/>
                <a:sym typeface="Quattrocento Sans"/>
              </a:rPr>
              <a:t>Estabilidad de precios y control de la inflación</a:t>
            </a:r>
            <a:endParaRPr sz="2000" b="1" i="1" dirty="0">
              <a:latin typeface="Quattrocento Sans"/>
              <a:ea typeface="Quattrocento Sans"/>
              <a:cs typeface="Quattrocento Sans"/>
              <a:sym typeface="Quattrocento Sans"/>
            </a:endParaRPr>
          </a:p>
        </p:txBody>
      </p:sp>
      <p:sp>
        <p:nvSpPr>
          <p:cNvPr id="4" name="Google Shape;67;p15"/>
          <p:cNvSpPr txBox="1">
            <a:spLocks/>
          </p:cNvSpPr>
          <p:nvPr/>
        </p:nvSpPr>
        <p:spPr>
          <a:xfrm>
            <a:off x="1714480" y="642924"/>
            <a:ext cx="3312368" cy="576064"/>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200"/>
              </a:spcAft>
              <a:buClr>
                <a:schemeClr val="dk1"/>
              </a:buClr>
              <a:buSzPts val="1100"/>
              <a:buFont typeface="Arial"/>
              <a:buChar char="●"/>
              <a:tabLst/>
              <a:defRPr/>
            </a:pPr>
            <a:r>
              <a:rPr kumimoji="0" lang="es-UY" sz="1600" b="1"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 Inflación: </a:t>
            </a:r>
            <a:r>
              <a:rPr kumimoji="0" lang="es-UY" sz="16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aumento</a:t>
            </a:r>
            <a:r>
              <a:rPr kumimoji="0" lang="es-UY" sz="1600" b="0" i="0" u="none" strike="noStrike" kern="0" cap="none" spc="0" normalizeH="0" noProof="0" dirty="0">
                <a:ln>
                  <a:noFill/>
                </a:ln>
                <a:solidFill>
                  <a:schemeClr val="tx1"/>
                </a:solidFill>
                <a:effectLst/>
                <a:uLnTx/>
                <a:uFillTx/>
                <a:latin typeface="Quattrocento Sans"/>
                <a:ea typeface="Quattrocento Sans"/>
                <a:cs typeface="Quattrocento Sans"/>
                <a:sym typeface="Quattrocento Sans"/>
              </a:rPr>
              <a:t> sostenido y generalizado del nivel de precios, que se mide mediante índices de precios, como el IPC</a:t>
            </a:r>
            <a:endParaRPr kumimoji="0" lang="es-UY" sz="16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endParaRPr>
          </a:p>
        </p:txBody>
      </p:sp>
      <p:sp>
        <p:nvSpPr>
          <p:cNvPr id="67" name="Google Shape;67;p15"/>
          <p:cNvSpPr txBox="1">
            <a:spLocks noGrp="1"/>
          </p:cNvSpPr>
          <p:nvPr>
            <p:ph type="body" idx="1"/>
          </p:nvPr>
        </p:nvSpPr>
        <p:spPr>
          <a:xfrm>
            <a:off x="0" y="1791330"/>
            <a:ext cx="5072066" cy="2280618"/>
          </a:xfrm>
          <a:prstGeom prst="rect">
            <a:avLst/>
          </a:prstGeom>
        </p:spPr>
        <p:txBody>
          <a:bodyPr spcFirstLastPara="1" wrap="square" lIns="91425" tIns="91425" rIns="91425" bIns="91425" anchor="t" anchorCtr="0">
            <a:noAutofit/>
          </a:bodyPr>
          <a:lstStyle/>
          <a:p>
            <a:pPr marL="0" indent="0" algn="just">
              <a:spcAft>
                <a:spcPts val="1200"/>
              </a:spcAft>
              <a:buClr>
                <a:schemeClr val="dk1"/>
              </a:buClr>
              <a:buSzPts val="1100"/>
            </a:pPr>
            <a:r>
              <a:rPr lang="es-UY" sz="1600" dirty="0">
                <a:solidFill>
                  <a:schemeClr val="tx1"/>
                </a:solidFill>
                <a:latin typeface="Quattrocento Sans"/>
                <a:ea typeface="Quattrocento Sans"/>
                <a:cs typeface="Quattrocento Sans"/>
                <a:sym typeface="Quattrocento Sans"/>
              </a:rPr>
              <a:t> Si la inflación es alta y variable, se hace difícil predecir lo que va a suceder limitando la capacidad crear puestos de trabajo y generar nuevos bienes y servicios.</a:t>
            </a:r>
          </a:p>
          <a:p>
            <a:pPr marL="0" lvl="0" indent="0" algn="just">
              <a:spcAft>
                <a:spcPts val="1200"/>
              </a:spcAft>
              <a:buClr>
                <a:schemeClr val="dk1"/>
              </a:buClr>
              <a:buSzPts val="1100"/>
            </a:pPr>
            <a:r>
              <a:rPr lang="es-UY" sz="1600" dirty="0">
                <a:solidFill>
                  <a:schemeClr val="tx1"/>
                </a:solidFill>
                <a:latin typeface="Quattrocento Sans"/>
                <a:ea typeface="Quattrocento Sans"/>
                <a:cs typeface="Quattrocento Sans"/>
                <a:sym typeface="Quattrocento Sans"/>
              </a:rPr>
              <a:t> Además genera efectos sobre la distribución. Se reduce la capacidad de compra de quienes tienen ingresos fijos; no así  para los que los pueden ajustar rápidamente.</a:t>
            </a:r>
          </a:p>
          <a:p>
            <a:pPr marL="0" indent="0" algn="just">
              <a:spcAft>
                <a:spcPts val="1200"/>
              </a:spcAft>
              <a:buClr>
                <a:schemeClr val="dk1"/>
              </a:buClr>
              <a:buSzPts val="1100"/>
            </a:pPr>
            <a:endParaRPr lang="es-UY" sz="1600" dirty="0">
              <a:solidFill>
                <a:schemeClr val="tx1"/>
              </a:solidFill>
              <a:latin typeface="Quattrocento Sans"/>
              <a:ea typeface="Quattrocento Sans"/>
              <a:cs typeface="Quattrocento Sans"/>
              <a:sym typeface="Quattrocento Sans"/>
            </a:endParaRPr>
          </a:p>
        </p:txBody>
      </p:sp>
      <p:sp>
        <p:nvSpPr>
          <p:cNvPr id="5" name="Google Shape;67;p15"/>
          <p:cNvSpPr txBox="1">
            <a:spLocks/>
          </p:cNvSpPr>
          <p:nvPr/>
        </p:nvSpPr>
        <p:spPr>
          <a:xfrm>
            <a:off x="-32" y="3939902"/>
            <a:ext cx="8352928" cy="1008112"/>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200"/>
              </a:spcAft>
              <a:buClr>
                <a:schemeClr val="dk1"/>
              </a:buClr>
              <a:buSzPts val="1100"/>
              <a:buFont typeface="Arial"/>
              <a:buChar char="●"/>
              <a:tabLst/>
              <a:defRPr/>
            </a:pPr>
            <a:r>
              <a:rPr kumimoji="0" lang="es-UY" sz="16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 Existe consenso</a:t>
            </a:r>
            <a:r>
              <a:rPr kumimoji="0" lang="es-UY" sz="1600" b="0" i="0" u="none" strike="noStrike" kern="0" cap="none" spc="0" normalizeH="0" noProof="0" dirty="0">
                <a:ln>
                  <a:noFill/>
                </a:ln>
                <a:solidFill>
                  <a:schemeClr val="tx1"/>
                </a:solidFill>
                <a:effectLst/>
                <a:uLnTx/>
                <a:uFillTx/>
                <a:latin typeface="Quattrocento Sans"/>
                <a:ea typeface="Quattrocento Sans"/>
                <a:cs typeface="Quattrocento Sans"/>
                <a:sym typeface="Quattrocento Sans"/>
              </a:rPr>
              <a:t> a nivel académico y político sobre los efectos negativos de la inflación, aunque a veces sean indirectos, por lo que la política monetaria se ocupa permanentemente de controlarla .</a:t>
            </a:r>
            <a:endParaRPr kumimoji="0" lang="es-UY" sz="16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1652992" y="142858"/>
            <a:ext cx="6663424" cy="50405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UY" b="1" dirty="0">
                <a:latin typeface="Quattrocento Sans"/>
                <a:ea typeface="Quattrocento Sans"/>
                <a:cs typeface="Quattrocento Sans"/>
                <a:sym typeface="Quattrocento Sans"/>
              </a:rPr>
              <a:t>Política fiscal y demanda agregada</a:t>
            </a:r>
            <a:endParaRPr b="1" dirty="0">
              <a:latin typeface="Quattrocento Sans"/>
              <a:ea typeface="Quattrocento Sans"/>
              <a:cs typeface="Quattrocento Sans"/>
              <a:sym typeface="Quattrocento Sans"/>
            </a:endParaRPr>
          </a:p>
        </p:txBody>
      </p:sp>
      <p:sp>
        <p:nvSpPr>
          <p:cNvPr id="5" name="Google Shape;91;p19"/>
          <p:cNvSpPr txBox="1">
            <a:spLocks/>
          </p:cNvSpPr>
          <p:nvPr/>
        </p:nvSpPr>
        <p:spPr>
          <a:xfrm>
            <a:off x="1714480" y="642924"/>
            <a:ext cx="6786610" cy="1500198"/>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600"/>
              </a:spcAft>
              <a:buClr>
                <a:schemeClr val="dk1"/>
              </a:buClr>
              <a:buSzPts val="1100"/>
              <a:buFont typeface="Arial"/>
              <a:buChar char="●"/>
              <a:tabLst/>
              <a:defRPr/>
            </a:pPr>
            <a:r>
              <a:rPr lang="es" sz="1600" dirty="0">
                <a:solidFill>
                  <a:schemeClr val="dk1"/>
                </a:solidFill>
                <a:latin typeface="Quattrocento Sans"/>
                <a:ea typeface="Quattrocento Sans"/>
                <a:cs typeface="Quattrocento Sans"/>
                <a:sym typeface="Quattrocento Sans"/>
              </a:rPr>
              <a:t> Si DA = demanda agregada, C = consumo, I = inversión y G = gasto público, se tiene que DA = C + I + G.</a:t>
            </a:r>
          </a:p>
          <a:p>
            <a:pPr marL="0" marR="0" lvl="0" indent="0" algn="just" defTabSz="914400" rtl="0" eaLnBrk="1" fontAlgn="auto" latinLnBrk="0" hangingPunct="1">
              <a:lnSpc>
                <a:spcPct val="115000"/>
              </a:lnSpc>
              <a:spcBef>
                <a:spcPts val="0"/>
              </a:spcBef>
              <a:spcAft>
                <a:spcPts val="1200"/>
              </a:spcAft>
              <a:buClr>
                <a:schemeClr val="dk1"/>
              </a:buClr>
              <a:buSzPts val="1100"/>
              <a:buFont typeface="Arial"/>
              <a:buChar char="●"/>
              <a:tabLst/>
              <a:defRPr/>
            </a:pPr>
            <a:r>
              <a:rPr kumimoji="0" lang="es" sz="16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rPr>
              <a:t> Los impuestos</a:t>
            </a:r>
            <a:r>
              <a:rPr kumimoji="0" lang="es" sz="1600" b="0" i="0"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 a las familias pueden el ingreso disponible (ingreso nominal menos impuestos) y así reducir C. Impuestos a las empresas </a:t>
            </a:r>
            <a:r>
              <a:rPr kumimoji="0" lang="es" sz="1600" b="0" i="0" u="none" strike="noStrike" kern="0" cap="none" spc="0" normalizeH="0" noProof="0" dirty="0">
                <a:ln>
                  <a:noFill/>
                </a:ln>
                <a:solidFill>
                  <a:schemeClr val="bg1"/>
                </a:solidFill>
                <a:effectLst/>
                <a:uLnTx/>
                <a:uFillTx/>
                <a:latin typeface="Quattrocento Sans"/>
                <a:ea typeface="Quattrocento Sans"/>
                <a:cs typeface="Quattrocento Sans"/>
                <a:sym typeface="Quattrocento Sans"/>
              </a:rPr>
              <a:t>mpuestos)</a:t>
            </a:r>
            <a:endParaRPr lang="es" sz="1600" dirty="0">
              <a:solidFill>
                <a:schemeClr val="bg1"/>
              </a:solidFill>
              <a:latin typeface="Quattrocento Sans"/>
              <a:ea typeface="Quattrocento Sans"/>
              <a:cs typeface="Quattrocento Sans"/>
              <a:sym typeface="Quattrocento Sans"/>
            </a:endParaRPr>
          </a:p>
        </p:txBody>
      </p:sp>
      <p:sp>
        <p:nvSpPr>
          <p:cNvPr id="91" name="Google Shape;91;p19"/>
          <p:cNvSpPr txBox="1">
            <a:spLocks noGrp="1"/>
          </p:cNvSpPr>
          <p:nvPr>
            <p:ph type="body" idx="1"/>
          </p:nvPr>
        </p:nvSpPr>
        <p:spPr>
          <a:xfrm>
            <a:off x="0" y="1785932"/>
            <a:ext cx="8494632" cy="1584176"/>
          </a:xfrm>
          <a:prstGeom prst="rect">
            <a:avLst/>
          </a:prstGeom>
        </p:spPr>
        <p:txBody>
          <a:bodyPr spcFirstLastPara="1" wrap="square" lIns="91425" tIns="91425" rIns="91425" bIns="91425" anchor="t" anchorCtr="0">
            <a:noAutofit/>
          </a:bodyPr>
          <a:lstStyle/>
          <a:p>
            <a:pPr marL="0" indent="0" algn="just">
              <a:spcAft>
                <a:spcPts val="600"/>
              </a:spcAft>
              <a:buClr>
                <a:schemeClr val="dk1"/>
              </a:buClr>
              <a:buSzPts val="1100"/>
              <a:buNone/>
            </a:pPr>
            <a:r>
              <a:rPr lang="es-ES" sz="1600" dirty="0">
                <a:solidFill>
                  <a:schemeClr val="dk1"/>
                </a:solidFill>
                <a:latin typeface="Quattrocento Sans"/>
                <a:ea typeface="Quattrocento Sans"/>
                <a:cs typeface="Quattrocento Sans"/>
                <a:sym typeface="Quattrocento Sans"/>
              </a:rPr>
              <a:t>p</a:t>
            </a:r>
            <a:r>
              <a:rPr lang="es" sz="1600" dirty="0">
                <a:solidFill>
                  <a:schemeClr val="dk1"/>
                </a:solidFill>
                <a:latin typeface="Quattrocento Sans"/>
                <a:ea typeface="Quattrocento Sans"/>
                <a:cs typeface="Quattrocento Sans"/>
                <a:sym typeface="Quattrocento Sans"/>
              </a:rPr>
              <a:t>ueden reducir la disposición a invertir, reduciendo I. El gobierno puede aumentar directamente G. Todas estas acciones impactan sobre la DA, y el gobierno puede utilizarlas para influir sobre ella.</a:t>
            </a:r>
          </a:p>
          <a:p>
            <a:pPr marL="0" indent="0" algn="just">
              <a:spcAft>
                <a:spcPts val="1200"/>
              </a:spcAft>
              <a:buClr>
                <a:schemeClr val="dk1"/>
              </a:buClr>
              <a:buSzPts val="1100"/>
            </a:pPr>
            <a:r>
              <a:rPr lang="es" sz="1600" dirty="0">
                <a:solidFill>
                  <a:schemeClr val="dk1"/>
                </a:solidFill>
                <a:latin typeface="Quattrocento Sans"/>
                <a:ea typeface="Quattrocento Sans"/>
                <a:cs typeface="Quattrocento Sans"/>
                <a:sym typeface="Quattrocento Sans"/>
              </a:rPr>
              <a:t> Si un gobierno pretende suavizar las fluctuaciones cíclicas, intentará estimular la DA en fases contractivas y contraerla en las fases expansivas.</a:t>
            </a:r>
          </a:p>
        </p:txBody>
      </p:sp>
      <p:sp>
        <p:nvSpPr>
          <p:cNvPr id="6" name="Google Shape;91;p19"/>
          <p:cNvSpPr txBox="1">
            <a:spLocks/>
          </p:cNvSpPr>
          <p:nvPr/>
        </p:nvSpPr>
        <p:spPr>
          <a:xfrm>
            <a:off x="4716016" y="3579862"/>
            <a:ext cx="3888432" cy="1008112"/>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200"/>
              </a:spcAft>
              <a:buClr>
                <a:schemeClr val="dk1"/>
              </a:buClr>
              <a:buSzPts val="1100"/>
              <a:tabLst/>
              <a:defRPr/>
            </a:pPr>
            <a:endParaRPr kumimoji="0" lang="es" sz="14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endParaRPr>
          </a:p>
        </p:txBody>
      </p:sp>
      <p:sp>
        <p:nvSpPr>
          <p:cNvPr id="9" name="Google Shape;91;p19"/>
          <p:cNvSpPr txBox="1">
            <a:spLocks/>
          </p:cNvSpPr>
          <p:nvPr/>
        </p:nvSpPr>
        <p:spPr>
          <a:xfrm>
            <a:off x="-32" y="3429006"/>
            <a:ext cx="3643338" cy="1244674"/>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200"/>
              </a:spcAft>
              <a:buClr>
                <a:schemeClr val="dk1"/>
              </a:buClr>
              <a:buSzPts val="1100"/>
              <a:buFont typeface="Arial"/>
              <a:buChar char="●"/>
              <a:tabLst/>
              <a:defRPr/>
            </a:pPr>
            <a:r>
              <a:rPr kumimoji="0" lang="es" sz="16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rPr>
              <a:t> De esta forma, el</a:t>
            </a:r>
            <a:r>
              <a:rPr kumimoji="0" lang="es" sz="1600" b="0" i="0"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 gobierno puede compensar variaciones </a:t>
            </a:r>
            <a:r>
              <a:rPr kumimoji="0" lang="es" sz="1600" b="1" i="0"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transitorias</a:t>
            </a:r>
            <a:r>
              <a:rPr kumimoji="0" lang="es" sz="1600" b="0" i="0"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 en la DA.</a:t>
            </a:r>
            <a:endParaRPr kumimoji="0" lang="es" sz="16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endParaRPr>
          </a:p>
        </p:txBody>
      </p:sp>
      <p:sp>
        <p:nvSpPr>
          <p:cNvPr id="10" name="Google Shape;91;p19"/>
          <p:cNvSpPr txBox="1">
            <a:spLocks/>
          </p:cNvSpPr>
          <p:nvPr/>
        </p:nvSpPr>
        <p:spPr>
          <a:xfrm>
            <a:off x="4860032" y="3357568"/>
            <a:ext cx="3641058" cy="1460698"/>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200"/>
              </a:spcAft>
              <a:buClr>
                <a:schemeClr val="dk1"/>
              </a:buClr>
              <a:buSzPts val="1100"/>
              <a:buFont typeface="Arial"/>
              <a:buChar char="●"/>
              <a:tabLst/>
              <a:defRPr/>
            </a:pPr>
            <a:r>
              <a:rPr kumimoji="0" lang="es" sz="16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rPr>
              <a:t> Esto no</a:t>
            </a:r>
            <a:r>
              <a:rPr kumimoji="0" lang="es" sz="1600" b="0" i="0"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 justifica la utilización de la política fiscal para compensar variaciones permanentes, ni para impulsar el crecimiento en el largo plazo.</a:t>
            </a:r>
            <a:endParaRPr kumimoji="0" lang="es" sz="16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 name="7 Rectángulo"/>
          <p:cNvSpPr/>
          <p:nvPr/>
        </p:nvSpPr>
        <p:spPr>
          <a:xfrm>
            <a:off x="251520" y="4299942"/>
            <a:ext cx="482453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7308304" y="0"/>
            <a:ext cx="50405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Google Shape;85;p18"/>
          <p:cNvSpPr txBox="1">
            <a:spLocks/>
          </p:cNvSpPr>
          <p:nvPr/>
        </p:nvSpPr>
        <p:spPr>
          <a:xfrm>
            <a:off x="1500166" y="500048"/>
            <a:ext cx="6286544" cy="1296144"/>
          </a:xfrm>
          <a:prstGeom prst="rect">
            <a:avLst/>
          </a:prstGeom>
          <a:noFill/>
          <a:ln>
            <a:noFill/>
          </a:ln>
        </p:spPr>
        <p:txBody>
          <a:bodyPr spcFirstLastPara="1" wrap="square" lIns="91425" tIns="91425" rIns="91425" bIns="91425" anchor="t" anchorCtr="0">
            <a:noAutofit/>
          </a:bodyPr>
          <a:lstStyle/>
          <a:p>
            <a:pPr lvl="1" algn="just">
              <a:lnSpc>
                <a:spcPct val="115000"/>
              </a:lnSpc>
              <a:spcAft>
                <a:spcPts val="1200"/>
              </a:spcAft>
              <a:buClr>
                <a:schemeClr val="dk1"/>
              </a:buClr>
              <a:buSzPts val="1100"/>
              <a:buFont typeface="Arial"/>
              <a:buChar char="●"/>
            </a:pPr>
            <a:r>
              <a:rPr lang="es-UY" sz="1600" dirty="0">
                <a:solidFill>
                  <a:schemeClr val="dk1"/>
                </a:solidFill>
                <a:latin typeface="Quattrocento Sans"/>
                <a:ea typeface="Quattrocento Sans"/>
                <a:cs typeface="Quattrocento Sans"/>
                <a:sym typeface="Quattrocento Sans"/>
              </a:rPr>
              <a:t> Si el gobierno aumenta G o reduce los impuestos, aumentará directamente la DA al aumentar C, I o G.</a:t>
            </a:r>
          </a:p>
          <a:p>
            <a:pPr lvl="1" algn="just">
              <a:lnSpc>
                <a:spcPct val="115000"/>
              </a:lnSpc>
              <a:spcAft>
                <a:spcPts val="1200"/>
              </a:spcAft>
              <a:buClr>
                <a:schemeClr val="dk1"/>
              </a:buClr>
              <a:buSzPts val="1100"/>
              <a:buFont typeface="Arial"/>
              <a:buChar char="●"/>
            </a:pPr>
            <a:r>
              <a:rPr lang="es-UY" sz="1600" dirty="0">
                <a:solidFill>
                  <a:schemeClr val="dk1"/>
                </a:solidFill>
                <a:latin typeface="Quattrocento Sans"/>
                <a:ea typeface="Quattrocento Sans"/>
                <a:cs typeface="Quattrocento Sans"/>
                <a:sym typeface="Quattrocento Sans"/>
              </a:rPr>
              <a:t>Sin embargo, estos son solamente los efectos de “primera vuelta”. Al </a:t>
            </a:r>
            <a:r>
              <a:rPr lang="es-UY" sz="1600" dirty="0">
                <a:solidFill>
                  <a:schemeClr val="bg1"/>
                </a:solidFill>
                <a:latin typeface="Quattrocento Sans"/>
                <a:ea typeface="Quattrocento Sans"/>
                <a:cs typeface="Quattrocento Sans"/>
                <a:sym typeface="Quattrocento Sans"/>
              </a:rPr>
              <a:t>aumentar</a:t>
            </a:r>
          </a:p>
        </p:txBody>
      </p:sp>
      <p:sp>
        <p:nvSpPr>
          <p:cNvPr id="85" name="Google Shape;85;p18"/>
          <p:cNvSpPr txBox="1">
            <a:spLocks noGrp="1"/>
          </p:cNvSpPr>
          <p:nvPr>
            <p:ph type="body" idx="1"/>
          </p:nvPr>
        </p:nvSpPr>
        <p:spPr>
          <a:xfrm>
            <a:off x="71406" y="1500180"/>
            <a:ext cx="7715304" cy="3240360"/>
          </a:xfrm>
          <a:prstGeom prst="rect">
            <a:avLst/>
          </a:prstGeom>
        </p:spPr>
        <p:txBody>
          <a:bodyPr spcFirstLastPara="1" wrap="square" lIns="91425" tIns="91425" rIns="91425" bIns="91425" anchor="t" anchorCtr="0">
            <a:noAutofit/>
          </a:bodyPr>
          <a:lstStyle/>
          <a:p>
            <a:pPr marL="0" indent="0" algn="just">
              <a:spcAft>
                <a:spcPts val="1200"/>
              </a:spcAft>
              <a:buClr>
                <a:schemeClr val="dk1"/>
              </a:buClr>
              <a:buSzPts val="1100"/>
              <a:buNone/>
            </a:pPr>
            <a:r>
              <a:rPr lang="es-UY" sz="1600" dirty="0">
                <a:solidFill>
                  <a:schemeClr val="dk1"/>
                </a:solidFill>
                <a:latin typeface="Quattrocento Sans"/>
                <a:ea typeface="Quattrocento Sans"/>
                <a:cs typeface="Quattrocento Sans"/>
                <a:sym typeface="Quattrocento Sans"/>
              </a:rPr>
              <a:t>aumentar la DA, si existe capacidad ociosa, algunas empresas aumentarán su producción para satisfacer esa demanda adicional, aumentando el empleo y la demanda de servicios e insumos a otras empresas. Esto vuelve a aumentar a la DA, y el ciclo recomienza. </a:t>
            </a:r>
          </a:p>
          <a:p>
            <a:pPr marL="0" indent="0" algn="just">
              <a:spcAft>
                <a:spcPts val="1200"/>
              </a:spcAft>
              <a:buClr>
                <a:schemeClr val="dk1"/>
              </a:buClr>
              <a:buSzPts val="1100"/>
            </a:pPr>
            <a:r>
              <a:rPr lang="es-UY" sz="1600" dirty="0">
                <a:solidFill>
                  <a:schemeClr val="dk1"/>
                </a:solidFill>
                <a:latin typeface="Quattrocento Sans"/>
                <a:ea typeface="Quattrocento Sans"/>
                <a:cs typeface="Quattrocento Sans"/>
                <a:sym typeface="Quattrocento Sans"/>
              </a:rPr>
              <a:t> Se genera por lo tanto un </a:t>
            </a:r>
            <a:r>
              <a:rPr lang="es-UY" sz="1600" b="1" dirty="0">
                <a:solidFill>
                  <a:schemeClr val="dk1"/>
                </a:solidFill>
                <a:latin typeface="Quattrocento Sans"/>
                <a:ea typeface="Quattrocento Sans"/>
                <a:cs typeface="Quattrocento Sans"/>
                <a:sym typeface="Quattrocento Sans"/>
              </a:rPr>
              <a:t>efecto multiplicador</a:t>
            </a:r>
            <a:r>
              <a:rPr lang="es-UY" sz="1600" dirty="0">
                <a:solidFill>
                  <a:schemeClr val="dk1"/>
                </a:solidFill>
                <a:latin typeface="Quattrocento Sans"/>
                <a:ea typeface="Quattrocento Sans"/>
                <a:cs typeface="Quattrocento Sans"/>
                <a:sym typeface="Quattrocento Sans"/>
              </a:rPr>
              <a:t> sobre la DA, compuestos por el incremento inicial y todos los sucesivos aumentos adicionales; el efecto total sobre la DA de un movimiento de la política fiscal es entonces mayor al movimiento original. El factor por el que se multiplica ese movimiento es llamado el </a:t>
            </a:r>
            <a:r>
              <a:rPr lang="es-UY" sz="1600" b="1" dirty="0">
                <a:solidFill>
                  <a:schemeClr val="dk1"/>
                </a:solidFill>
                <a:latin typeface="Quattrocento Sans"/>
                <a:ea typeface="Quattrocento Sans"/>
                <a:cs typeface="Quattrocento Sans"/>
                <a:sym typeface="Quattrocento Sans"/>
              </a:rPr>
              <a:t>multiplicador del gasto</a:t>
            </a:r>
            <a:r>
              <a:rPr lang="es-UY" sz="1600" dirty="0">
                <a:solidFill>
                  <a:schemeClr val="dk1"/>
                </a:solidFill>
                <a:latin typeface="Quattrocento Sans"/>
                <a:ea typeface="Quattrocento Sans"/>
                <a:cs typeface="Quattrocento Sans"/>
                <a:sym typeface="Quattrocento Sans"/>
              </a:rPr>
              <a:t> o </a:t>
            </a:r>
            <a:r>
              <a:rPr lang="es-UY" sz="1600" b="1" dirty="0">
                <a:solidFill>
                  <a:schemeClr val="dk1"/>
                </a:solidFill>
                <a:latin typeface="Quattrocento Sans"/>
                <a:ea typeface="Quattrocento Sans"/>
                <a:cs typeface="Quattrocento Sans"/>
                <a:sym typeface="Quattrocento Sans"/>
              </a:rPr>
              <a:t>de la demanda agregada</a:t>
            </a:r>
            <a:r>
              <a:rPr lang="es-UY" sz="1600" dirty="0">
                <a:solidFill>
                  <a:schemeClr val="dk1"/>
                </a:solidFill>
                <a:latin typeface="Quattrocento Sans"/>
                <a:ea typeface="Quattrocento Sans"/>
                <a:cs typeface="Quattrocento Sans"/>
                <a:sym typeface="Quattrocento Sans"/>
              </a:rPr>
              <a:t>.</a:t>
            </a:r>
          </a:p>
          <a:p>
            <a:pPr marL="0" indent="0" algn="just">
              <a:spcAft>
                <a:spcPts val="2400"/>
              </a:spcAft>
              <a:buClr>
                <a:schemeClr val="dk1"/>
              </a:buClr>
              <a:buSzPts val="1100"/>
            </a:pPr>
            <a:r>
              <a:rPr lang="es-UY" sz="1600" dirty="0">
                <a:solidFill>
                  <a:schemeClr val="dk1"/>
                </a:solidFill>
                <a:latin typeface="Quattrocento Sans"/>
                <a:ea typeface="Quattrocento Sans"/>
                <a:cs typeface="Quattrocento Sans"/>
                <a:sym typeface="Quattrocento Sans"/>
              </a:rPr>
              <a:t> Cuanto mayor es el multiplicador, más sensible es la DA a la política fiscal, ya sea expansiva (más gasto o menos impuestos) o contractiva (viceversa).</a:t>
            </a:r>
          </a:p>
        </p:txBody>
      </p:sp>
      <p:sp>
        <p:nvSpPr>
          <p:cNvPr id="7" name="Google Shape;90;p19"/>
          <p:cNvSpPr txBox="1">
            <a:spLocks noGrp="1"/>
          </p:cNvSpPr>
          <p:nvPr>
            <p:ph type="title"/>
          </p:nvPr>
        </p:nvSpPr>
        <p:spPr>
          <a:xfrm>
            <a:off x="1481616" y="195486"/>
            <a:ext cx="6519408" cy="50405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UY" sz="2000" b="1" i="1" dirty="0">
                <a:latin typeface="Quattrocento Sans"/>
                <a:ea typeface="Quattrocento Sans"/>
                <a:cs typeface="Quattrocento Sans"/>
                <a:sym typeface="Quattrocento Sans"/>
              </a:rPr>
              <a:t>El multiplicador de la demanda agregada</a:t>
            </a:r>
            <a:endParaRPr sz="2000" b="1" i="1" dirty="0">
              <a:latin typeface="Quattrocento Sans"/>
              <a:ea typeface="Quattrocento Sans"/>
              <a:cs typeface="Quattrocento Sans"/>
              <a:sym typeface="Quattrocent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15" name="14 Rectángulo"/>
          <p:cNvSpPr/>
          <p:nvPr/>
        </p:nvSpPr>
        <p:spPr>
          <a:xfrm>
            <a:off x="5148064" y="3219822"/>
            <a:ext cx="3995936" cy="1923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0" y="3291830"/>
            <a:ext cx="5364088" cy="1851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6 Rectángulo"/>
          <p:cNvSpPr/>
          <p:nvPr/>
        </p:nvSpPr>
        <p:spPr>
          <a:xfrm>
            <a:off x="7524328" y="339502"/>
            <a:ext cx="144016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9" name="Google Shape;79;p17"/>
          <p:cNvSpPr txBox="1">
            <a:spLocks noGrp="1"/>
          </p:cNvSpPr>
          <p:nvPr>
            <p:ph type="body" idx="1"/>
          </p:nvPr>
        </p:nvSpPr>
        <p:spPr>
          <a:xfrm>
            <a:off x="36098" y="1543118"/>
            <a:ext cx="9036496" cy="3600400"/>
          </a:xfrm>
          <a:prstGeom prst="rect">
            <a:avLst/>
          </a:prstGeom>
        </p:spPr>
        <p:txBody>
          <a:bodyPr spcFirstLastPara="1" wrap="square" lIns="91425" tIns="91425" rIns="91425" bIns="91425" anchor="t" anchorCtr="0">
            <a:noAutofit/>
          </a:bodyPr>
          <a:lstStyle/>
          <a:p>
            <a:pPr marL="0" indent="0" algn="just">
              <a:spcAft>
                <a:spcPts val="1200"/>
              </a:spcAft>
              <a:buClr>
                <a:schemeClr val="dk1"/>
              </a:buClr>
              <a:buSzPts val="1100"/>
            </a:pPr>
            <a:r>
              <a:rPr lang="es-UY" sz="1600" dirty="0">
                <a:solidFill>
                  <a:schemeClr val="dk1"/>
                </a:solidFill>
                <a:latin typeface="Quattrocento Sans"/>
                <a:ea typeface="Quattrocento Sans"/>
                <a:cs typeface="Quattrocento Sans"/>
                <a:sym typeface="Quattrocento Sans"/>
              </a:rPr>
              <a:t> Factores que limitan el margen de maniobra de los gobiernos para utilizar la política fiscal:</a:t>
            </a:r>
          </a:p>
          <a:p>
            <a:pPr marL="457200" lvl="1" indent="0" algn="just">
              <a:spcBef>
                <a:spcPts val="0"/>
              </a:spcBef>
              <a:spcAft>
                <a:spcPts val="1200"/>
              </a:spcAft>
              <a:buClr>
                <a:schemeClr val="dk1"/>
              </a:buClr>
              <a:buSzPts val="1100"/>
            </a:pPr>
            <a:r>
              <a:rPr lang="es-UY" sz="1600" b="1" dirty="0">
                <a:solidFill>
                  <a:schemeClr val="dk1"/>
                </a:solidFill>
                <a:latin typeface="Quattrocento Sans"/>
                <a:ea typeface="Quattrocento Sans"/>
                <a:cs typeface="Quattrocento Sans"/>
                <a:sym typeface="Quattrocento Sans"/>
              </a:rPr>
              <a:t>Rigideces en la estructura de ingresos y gastos públicos</a:t>
            </a:r>
            <a:endParaRPr lang="es-UY" sz="1600" dirty="0">
              <a:solidFill>
                <a:schemeClr val="dk1"/>
              </a:solidFill>
              <a:latin typeface="Quattrocento Sans"/>
              <a:ea typeface="Quattrocento Sans"/>
              <a:cs typeface="Quattrocento Sans"/>
              <a:sym typeface="Quattrocento Sans"/>
            </a:endParaRPr>
          </a:p>
          <a:p>
            <a:pPr marL="457200" lvl="1" indent="0" algn="just">
              <a:spcBef>
                <a:spcPts val="0"/>
              </a:spcBef>
              <a:spcAft>
                <a:spcPts val="1200"/>
              </a:spcAft>
              <a:buClr>
                <a:schemeClr val="dk1"/>
              </a:buClr>
              <a:buSzPts val="1100"/>
            </a:pPr>
            <a:r>
              <a:rPr lang="es-UY" sz="1600" b="1" dirty="0">
                <a:solidFill>
                  <a:schemeClr val="dk1"/>
                </a:solidFill>
                <a:latin typeface="Quattrocento Sans"/>
                <a:ea typeface="Quattrocento Sans"/>
                <a:cs typeface="Quattrocento Sans"/>
                <a:sym typeface="Quattrocento Sans"/>
              </a:rPr>
              <a:t>Dificultad de obtener recursos necesarios para financiar el déficit fiscal</a:t>
            </a:r>
            <a:endParaRPr lang="es-UY" sz="1600" dirty="0">
              <a:solidFill>
                <a:schemeClr val="dk1"/>
              </a:solidFill>
              <a:latin typeface="Quattrocento Sans"/>
              <a:ea typeface="Quattrocento Sans"/>
              <a:cs typeface="Quattrocento Sans"/>
              <a:sym typeface="Quattrocento Sans"/>
            </a:endParaRPr>
          </a:p>
          <a:p>
            <a:pPr marL="457200" lvl="1" indent="0" algn="just">
              <a:spcBef>
                <a:spcPts val="0"/>
              </a:spcBef>
              <a:spcAft>
                <a:spcPts val="1200"/>
              </a:spcAft>
              <a:buClr>
                <a:schemeClr val="dk1"/>
              </a:buClr>
              <a:buSzPts val="1100"/>
            </a:pPr>
            <a:r>
              <a:rPr lang="es-UY" sz="1600" b="1" dirty="0">
                <a:solidFill>
                  <a:schemeClr val="dk1"/>
                </a:solidFill>
                <a:latin typeface="Quattrocento Sans"/>
                <a:ea typeface="Quattrocento Sans"/>
                <a:cs typeface="Quattrocento Sans"/>
                <a:sym typeface="Quattrocento Sans"/>
              </a:rPr>
              <a:t>Vulnerabilidades relacionadas con el nivel de endeudamiento o estructura de riesgos financieros de la deuda pública.</a:t>
            </a:r>
          </a:p>
          <a:p>
            <a:pPr marL="0" lvl="3" indent="0" algn="just">
              <a:spcBef>
                <a:spcPts val="0"/>
              </a:spcBef>
              <a:spcAft>
                <a:spcPts val="2400"/>
              </a:spcAft>
              <a:buClr>
                <a:schemeClr val="dk1"/>
              </a:buClr>
              <a:buSzPts val="1100"/>
            </a:pPr>
            <a:r>
              <a:rPr lang="es-UY" sz="1600" dirty="0">
                <a:solidFill>
                  <a:schemeClr val="dk1"/>
                </a:solidFill>
                <a:latin typeface="Quattrocento Sans"/>
                <a:ea typeface="Quattrocento Sans"/>
                <a:cs typeface="Quattrocento Sans"/>
                <a:sym typeface="Quattrocento Sans"/>
              </a:rPr>
              <a:t> Las vulnerabilidades financieras pueden desestimular la utilización de la política fiscal con fines estabilizadores, y la dificultad de financiar el déficit puede impedirla, pudiendo llevar a que la política fiscal juegue el rol contrario, contribuyendo a aumentar la amplitud del ciclo. En América Latina, y en Uruguay en particular, se han visto casos de gobiernos siendo obligados a realizar </a:t>
            </a:r>
            <a:r>
              <a:rPr lang="es-UY" sz="1600" b="1" dirty="0">
                <a:solidFill>
                  <a:schemeClr val="dk1"/>
                </a:solidFill>
                <a:latin typeface="Quattrocento Sans"/>
                <a:ea typeface="Quattrocento Sans"/>
                <a:cs typeface="Quattrocento Sans"/>
                <a:sym typeface="Quattrocento Sans"/>
              </a:rPr>
              <a:t>ajuste fiscales</a:t>
            </a:r>
            <a:r>
              <a:rPr lang="es-UY" sz="1600" dirty="0">
                <a:solidFill>
                  <a:schemeClr val="dk1"/>
                </a:solidFill>
                <a:latin typeface="Quattrocento Sans"/>
                <a:ea typeface="Quattrocento Sans"/>
                <a:cs typeface="Quattrocento Sans"/>
                <a:sym typeface="Quattrocento Sans"/>
              </a:rPr>
              <a:t> durante la fase recesiva por perder acceso a financiamiento.</a:t>
            </a:r>
            <a:endParaRPr lang="es-UY" sz="1600" b="1" dirty="0">
              <a:solidFill>
                <a:schemeClr val="dk1"/>
              </a:solidFill>
              <a:latin typeface="Quattrocento Sans"/>
              <a:ea typeface="Quattrocento Sans"/>
              <a:cs typeface="Quattrocento Sans"/>
              <a:sym typeface="Quattrocento Sans"/>
            </a:endParaRPr>
          </a:p>
        </p:txBody>
      </p:sp>
      <p:sp>
        <p:nvSpPr>
          <p:cNvPr id="4" name="Google Shape;78;p17"/>
          <p:cNvSpPr txBox="1">
            <a:spLocks noGrp="1"/>
          </p:cNvSpPr>
          <p:nvPr>
            <p:ph type="title"/>
          </p:nvPr>
        </p:nvSpPr>
        <p:spPr>
          <a:xfrm>
            <a:off x="311700" y="978751"/>
            <a:ext cx="4836364" cy="6643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UY" sz="2000" b="1" i="1" dirty="0">
                <a:latin typeface="Quattrocento Sans"/>
                <a:ea typeface="Quattrocento Sans"/>
                <a:cs typeface="Quattrocento Sans"/>
                <a:sym typeface="Quattrocento Sans"/>
              </a:rPr>
              <a:t>Política fiscal y estabilización</a:t>
            </a:r>
            <a:endParaRPr sz="2000" b="1" i="1" dirty="0">
              <a:latin typeface="Quattrocento Sans"/>
              <a:ea typeface="Quattrocento Sans"/>
              <a:cs typeface="Quattrocento Sans"/>
              <a:sym typeface="Quattrocento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643042" y="428610"/>
            <a:ext cx="3429024" cy="57606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UY" b="1" dirty="0">
                <a:latin typeface="Quattrocento Sans"/>
                <a:ea typeface="Quattrocento Sans"/>
                <a:cs typeface="Quattrocento Sans"/>
                <a:sym typeface="Quattrocento Sans"/>
              </a:rPr>
              <a:t>La política monetaria</a:t>
            </a:r>
            <a:endParaRPr b="1" dirty="0">
              <a:latin typeface="Quattrocento Sans"/>
              <a:ea typeface="Quattrocento Sans"/>
              <a:cs typeface="Quattrocento Sans"/>
              <a:sym typeface="Quattrocento Sans"/>
            </a:endParaRPr>
          </a:p>
        </p:txBody>
      </p:sp>
      <p:sp>
        <p:nvSpPr>
          <p:cNvPr id="67" name="Google Shape;67;p15"/>
          <p:cNvSpPr txBox="1">
            <a:spLocks noGrp="1"/>
          </p:cNvSpPr>
          <p:nvPr>
            <p:ph type="body" idx="1"/>
          </p:nvPr>
        </p:nvSpPr>
        <p:spPr>
          <a:xfrm>
            <a:off x="0" y="1643894"/>
            <a:ext cx="5004048" cy="2856682"/>
          </a:xfrm>
          <a:prstGeom prst="rect">
            <a:avLst/>
          </a:prstGeom>
        </p:spPr>
        <p:txBody>
          <a:bodyPr spcFirstLastPara="1" wrap="square" lIns="91425" tIns="91425" rIns="91425" bIns="91425" anchor="t" anchorCtr="0">
            <a:noAutofit/>
          </a:bodyPr>
          <a:lstStyle/>
          <a:p>
            <a:pPr marL="0" indent="0" algn="just">
              <a:spcAft>
                <a:spcPts val="2400"/>
              </a:spcAft>
              <a:buClr>
                <a:schemeClr val="dk1"/>
              </a:buClr>
              <a:buSzPts val="1100"/>
            </a:pPr>
            <a:r>
              <a:rPr lang="es-UY" sz="1600" dirty="0">
                <a:solidFill>
                  <a:schemeClr val="tx1"/>
                </a:solidFill>
                <a:latin typeface="Quattrocento Sans"/>
                <a:ea typeface="Quattrocento Sans"/>
                <a:cs typeface="Quattrocento Sans"/>
                <a:sym typeface="Quattrocento Sans"/>
              </a:rPr>
              <a:t> La política monetaria es el conjunto de acciones adoptadas por el Estado (en particular por las autoridades monetarias,  generalmente representadas por los bancos centrales), relacionadas con la fijación de la cantidad de dinero de que dispone una economía.</a:t>
            </a:r>
          </a:p>
          <a:p>
            <a:pPr marL="0" indent="0" algn="just">
              <a:spcAft>
                <a:spcPts val="2400"/>
              </a:spcAft>
              <a:buClr>
                <a:schemeClr val="dk1"/>
              </a:buClr>
              <a:buSzPts val="1100"/>
            </a:pPr>
            <a:r>
              <a:rPr lang="es-UY" sz="1600" dirty="0">
                <a:solidFill>
                  <a:schemeClr val="tx1"/>
                </a:solidFill>
                <a:latin typeface="Quattrocento Sans"/>
                <a:ea typeface="Quattrocento Sans"/>
                <a:cs typeface="Quattrocento Sans"/>
                <a:sym typeface="Quattrocento Sans"/>
              </a:rPr>
              <a:t> Influye sobre los precios (tanto su nivel como su tasa de variación), las tasas de interés, las condiciones del crédito y, en el corto plazo, la demanda agregada.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15" name="14 Rectángulo"/>
          <p:cNvSpPr/>
          <p:nvPr/>
        </p:nvSpPr>
        <p:spPr>
          <a:xfrm>
            <a:off x="7812360" y="0"/>
            <a:ext cx="36004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7308304" y="0"/>
            <a:ext cx="50405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Google Shape;72;p16"/>
          <p:cNvSpPr txBox="1">
            <a:spLocks noGrp="1"/>
          </p:cNvSpPr>
          <p:nvPr>
            <p:ph type="title"/>
          </p:nvPr>
        </p:nvSpPr>
        <p:spPr>
          <a:xfrm>
            <a:off x="2242664" y="71420"/>
            <a:ext cx="5472608" cy="572700"/>
          </a:xfrm>
          <a:prstGeom prst="rect">
            <a:avLst/>
          </a:prstGeom>
        </p:spPr>
        <p:txBody>
          <a:bodyPr spcFirstLastPara="1" wrap="square" lIns="91425" tIns="91425" rIns="91425" bIns="91425" anchor="t" anchorCtr="0">
            <a:noAutofit/>
          </a:bodyPr>
          <a:lstStyle/>
          <a:p>
            <a:pPr lvl="0"/>
            <a:r>
              <a:rPr lang="es-UY" sz="1800" b="1" i="1" dirty="0">
                <a:latin typeface="Quattrocento Sans"/>
                <a:ea typeface="Quattrocento Sans"/>
                <a:cs typeface="Quattrocento Sans"/>
                <a:sym typeface="Quattrocento Sans"/>
              </a:rPr>
              <a:t>El dinero y sus propiedades</a:t>
            </a:r>
            <a:endParaRPr sz="1800" b="1" i="1" dirty="0">
              <a:latin typeface="Quattrocento Sans"/>
              <a:ea typeface="Quattrocento Sans"/>
              <a:cs typeface="Quattrocento Sans"/>
              <a:sym typeface="Quattrocento Sans"/>
            </a:endParaRPr>
          </a:p>
        </p:txBody>
      </p:sp>
      <p:sp>
        <p:nvSpPr>
          <p:cNvPr id="12" name="Google Shape;61;p14"/>
          <p:cNvSpPr txBox="1">
            <a:spLocks/>
          </p:cNvSpPr>
          <p:nvPr/>
        </p:nvSpPr>
        <p:spPr>
          <a:xfrm>
            <a:off x="0" y="1500180"/>
            <a:ext cx="8215338" cy="2952328"/>
          </a:xfrm>
          <a:prstGeom prst="rect">
            <a:avLst/>
          </a:prstGeom>
          <a:noFill/>
          <a:ln>
            <a:noFill/>
          </a:ln>
        </p:spPr>
        <p:txBody>
          <a:bodyPr spcFirstLastPara="1" wrap="square" lIns="91425" tIns="91425" rIns="91425" bIns="91425" anchor="t" anchorCtr="0">
            <a:noAutofit/>
          </a:bodyPr>
          <a:lstStyle/>
          <a:p>
            <a:pPr lvl="1" algn="just">
              <a:lnSpc>
                <a:spcPct val="115000"/>
              </a:lnSpc>
              <a:buClr>
                <a:schemeClr val="dk2"/>
              </a:buClr>
              <a:buSzPts val="1800"/>
              <a:buFont typeface="Arial" pitchFamily="34" charset="0"/>
              <a:buChar char="•"/>
            </a:pPr>
            <a:r>
              <a:rPr lang="es-UY" sz="1500" b="1" dirty="0">
                <a:solidFill>
                  <a:schemeClr val="tx1"/>
                </a:solidFill>
                <a:latin typeface="Quattrocento Sans"/>
                <a:ea typeface="Quattrocento Sans"/>
                <a:cs typeface="Quattrocento Sans"/>
                <a:sym typeface="Quattrocento Sans"/>
              </a:rPr>
              <a:t> Unidad de medida</a:t>
            </a:r>
            <a:r>
              <a:rPr lang="es-UY" sz="1500" dirty="0">
                <a:solidFill>
                  <a:schemeClr val="tx1"/>
                </a:solidFill>
                <a:latin typeface="Quattrocento Sans"/>
                <a:ea typeface="Quattrocento Sans"/>
                <a:cs typeface="Quattrocento Sans"/>
                <a:sym typeface="Quattrocento Sans"/>
              </a:rPr>
              <a:t>: debe servir para expresar y medir los precios de distintos bienes servicios y activos, para utilizarse como patrón común que permita la comparación de sus valores.</a:t>
            </a:r>
          </a:p>
          <a:p>
            <a:pPr lvl="1" algn="just">
              <a:lnSpc>
                <a:spcPct val="115000"/>
              </a:lnSpc>
              <a:buClr>
                <a:schemeClr val="dk2"/>
              </a:buClr>
              <a:buSzPts val="1800"/>
              <a:buFont typeface="Arial" pitchFamily="34" charset="0"/>
              <a:buChar char="•"/>
            </a:pPr>
            <a:r>
              <a:rPr lang="es-UY" sz="1500" b="1" noProof="0" dirty="0">
                <a:solidFill>
                  <a:schemeClr val="tx1"/>
                </a:solidFill>
                <a:latin typeface="Quattrocento Sans"/>
                <a:ea typeface="Quattrocento Sans"/>
                <a:cs typeface="Quattrocento Sans"/>
                <a:sym typeface="Quattrocento Sans"/>
              </a:rPr>
              <a:t> Depósito o reserva de valor</a:t>
            </a:r>
            <a:r>
              <a:rPr lang="es-UY" sz="1500" noProof="0" dirty="0">
                <a:solidFill>
                  <a:schemeClr val="tx1"/>
                </a:solidFill>
                <a:latin typeface="Quattrocento Sans"/>
                <a:ea typeface="Quattrocento Sans"/>
                <a:cs typeface="Quattrocento Sans"/>
                <a:sym typeface="Quattrocento Sans"/>
              </a:rPr>
              <a:t>: debe conservar su valor en el tiempo, permitiendo compras futuras.</a:t>
            </a:r>
          </a:p>
          <a:p>
            <a:pPr lvl="1" algn="just">
              <a:lnSpc>
                <a:spcPct val="115000"/>
              </a:lnSpc>
              <a:buClr>
                <a:schemeClr val="dk2"/>
              </a:buClr>
              <a:buSzPts val="1800"/>
              <a:buFont typeface="Arial" pitchFamily="34" charset="0"/>
              <a:buChar char="•"/>
            </a:pPr>
            <a:r>
              <a:rPr lang="es-UY" sz="1500" b="1" dirty="0">
                <a:solidFill>
                  <a:schemeClr val="tx1"/>
                </a:solidFill>
                <a:latin typeface="Quattrocento Sans"/>
                <a:ea typeface="Quattrocento Sans"/>
                <a:cs typeface="Quattrocento Sans"/>
                <a:sym typeface="Quattrocento Sans"/>
              </a:rPr>
              <a:t> Patrón para pagos diferidos</a:t>
            </a:r>
            <a:r>
              <a:rPr lang="es-UY" sz="1500" dirty="0">
                <a:solidFill>
                  <a:schemeClr val="tx1"/>
                </a:solidFill>
                <a:latin typeface="Quattrocento Sans"/>
                <a:ea typeface="Quattrocento Sans"/>
                <a:cs typeface="Quattrocento Sans"/>
                <a:sym typeface="Quattrocento Sans"/>
              </a:rPr>
              <a:t>: se puede utilizar para realizar actividades comerciales en distintos momentos del tiempo, así como para préstamos, pagos por adelantado y compras a plazo.</a:t>
            </a:r>
          </a:p>
          <a:p>
            <a:pPr lvl="1" algn="just">
              <a:lnSpc>
                <a:spcPct val="115000"/>
              </a:lnSpc>
              <a:buClr>
                <a:schemeClr val="dk2"/>
              </a:buClr>
              <a:buSzPts val="1800"/>
              <a:buFont typeface="Arial" pitchFamily="34" charset="0"/>
              <a:buChar char="•"/>
            </a:pPr>
            <a:r>
              <a:rPr lang="es-UY" sz="1500" dirty="0">
                <a:solidFill>
                  <a:schemeClr val="tx1"/>
                </a:solidFill>
                <a:latin typeface="Quattrocento Sans"/>
                <a:ea typeface="Quattrocento Sans"/>
                <a:cs typeface="Quattrocento Sans"/>
                <a:sym typeface="Quattrocento Sans"/>
              </a:rPr>
              <a:t> Abarca a la </a:t>
            </a:r>
            <a:r>
              <a:rPr lang="es-UY" sz="1500" b="1" dirty="0">
                <a:solidFill>
                  <a:schemeClr val="tx1"/>
                </a:solidFill>
                <a:latin typeface="Quattrocento Sans"/>
                <a:ea typeface="Quattrocento Sans"/>
                <a:cs typeface="Quattrocento Sans"/>
                <a:sym typeface="Quattrocento Sans"/>
              </a:rPr>
              <a:t>emisión de billetes y monedas en poder del público (</a:t>
            </a:r>
            <a:r>
              <a:rPr lang="es-UY" sz="1500" b="1" dirty="0" err="1">
                <a:solidFill>
                  <a:schemeClr val="tx1"/>
                </a:solidFill>
                <a:latin typeface="Quattrocento Sans"/>
                <a:ea typeface="Quattrocento Sans"/>
                <a:cs typeface="Quattrocento Sans"/>
                <a:sym typeface="Quattrocento Sans"/>
              </a:rPr>
              <a:t>EMp</a:t>
            </a:r>
            <a:r>
              <a:rPr lang="es-UY" sz="1500" b="1" dirty="0">
                <a:solidFill>
                  <a:schemeClr val="tx1"/>
                </a:solidFill>
                <a:latin typeface="Quattrocento Sans"/>
                <a:ea typeface="Quattrocento Sans"/>
                <a:cs typeface="Quattrocento Sans"/>
                <a:sym typeface="Quattrocento Sans"/>
              </a:rPr>
              <a:t>)</a:t>
            </a:r>
            <a:r>
              <a:rPr lang="es-UY" sz="1500" dirty="0">
                <a:solidFill>
                  <a:schemeClr val="tx1"/>
                </a:solidFill>
                <a:latin typeface="Quattrocento Sans"/>
                <a:ea typeface="Quattrocento Sans"/>
                <a:cs typeface="Quattrocento Sans"/>
                <a:sym typeface="Quattrocento Sans"/>
              </a:rPr>
              <a:t> y, típicamente, a los</a:t>
            </a:r>
            <a:r>
              <a:rPr lang="es-UY" sz="1500" b="1" dirty="0">
                <a:solidFill>
                  <a:schemeClr val="tx1"/>
                </a:solidFill>
                <a:latin typeface="Quattrocento Sans"/>
                <a:ea typeface="Quattrocento Sans"/>
                <a:cs typeface="Quattrocento Sans"/>
                <a:sym typeface="Quattrocento Sans"/>
              </a:rPr>
              <a:t> depósitos a la vista (DV) </a:t>
            </a:r>
            <a:r>
              <a:rPr lang="es-UY" sz="1500" dirty="0">
                <a:solidFill>
                  <a:schemeClr val="tx1"/>
                </a:solidFill>
                <a:latin typeface="Quattrocento Sans"/>
                <a:ea typeface="Quattrocento Sans"/>
                <a:cs typeface="Quattrocento Sans"/>
                <a:sym typeface="Quattrocento Sans"/>
              </a:rPr>
              <a:t>de los bancos (depósitos en moneda nacional en cuentas bancarias fácilmente accesibles). De la suma de estos dos componentes se obtiene la cantidad de dinero: </a:t>
            </a:r>
            <a:r>
              <a:rPr lang="es-UY" sz="1500" b="1" dirty="0">
                <a:solidFill>
                  <a:schemeClr val="tx1"/>
                </a:solidFill>
                <a:latin typeface="Quattrocento Sans"/>
                <a:ea typeface="Quattrocento Sans"/>
                <a:cs typeface="Quattrocento Sans"/>
                <a:sym typeface="Quattrocento Sans"/>
              </a:rPr>
              <a:t>M1=</a:t>
            </a:r>
            <a:r>
              <a:rPr lang="es-UY" sz="1500" b="1" dirty="0" err="1">
                <a:solidFill>
                  <a:schemeClr val="tx1"/>
                </a:solidFill>
                <a:latin typeface="Quattrocento Sans"/>
                <a:ea typeface="Quattrocento Sans"/>
                <a:cs typeface="Quattrocento Sans"/>
                <a:sym typeface="Quattrocento Sans"/>
              </a:rPr>
              <a:t>EMp+DV</a:t>
            </a:r>
            <a:r>
              <a:rPr lang="es-UY" sz="1500" b="1" dirty="0">
                <a:solidFill>
                  <a:schemeClr val="tx1"/>
                </a:solidFill>
                <a:latin typeface="Quattrocento Sans"/>
                <a:ea typeface="Quattrocento Sans"/>
                <a:cs typeface="Quattrocento Sans"/>
                <a:sym typeface="Quattrocento Sans"/>
              </a:rPr>
              <a:t>. </a:t>
            </a:r>
            <a:r>
              <a:rPr lang="es-UY" sz="1500" dirty="0">
                <a:solidFill>
                  <a:schemeClr val="tx1"/>
                </a:solidFill>
                <a:latin typeface="Quattrocento Sans"/>
                <a:ea typeface="Quattrocento Sans"/>
                <a:cs typeface="Quattrocento Sans"/>
                <a:sym typeface="Quattrocento Sans"/>
              </a:rPr>
              <a:t>Si a esto se le suman los depósitos en cajas de ahorro de moneda nacional se tiene el M1’.</a:t>
            </a:r>
            <a:endParaRPr lang="es-UY" sz="1500" b="1" dirty="0">
              <a:solidFill>
                <a:schemeClr val="tx1"/>
              </a:solidFill>
              <a:latin typeface="Quattrocento Sans"/>
              <a:ea typeface="Quattrocento Sans"/>
              <a:cs typeface="Quattrocento Sans"/>
              <a:sym typeface="Quattrocento Sans"/>
            </a:endParaRPr>
          </a:p>
        </p:txBody>
      </p:sp>
      <p:sp>
        <p:nvSpPr>
          <p:cNvPr id="13" name="Google Shape;61;p14"/>
          <p:cNvSpPr txBox="1">
            <a:spLocks/>
          </p:cNvSpPr>
          <p:nvPr/>
        </p:nvSpPr>
        <p:spPr>
          <a:xfrm>
            <a:off x="1857356" y="476678"/>
            <a:ext cx="6286544" cy="2952328"/>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200"/>
              </a:spcAft>
              <a:buClr>
                <a:schemeClr val="dk2"/>
              </a:buClr>
              <a:buSzPts val="1800"/>
              <a:tabLst/>
              <a:defRPr/>
            </a:pPr>
            <a:r>
              <a:rPr lang="es-UY" sz="1500" noProof="0" dirty="0">
                <a:solidFill>
                  <a:schemeClr val="tx1"/>
                </a:solidFill>
                <a:latin typeface="Quattrocento Sans"/>
                <a:ea typeface="Quattrocento Sans"/>
                <a:cs typeface="Quattrocento Sans"/>
                <a:sym typeface="Quattrocento Sans"/>
              </a:rPr>
              <a:t>Para que un instrumento financiero sea clasificado como dinero debe reunir las siguientes condiciones:</a:t>
            </a:r>
            <a:endParaRPr kumimoji="0" lang="es-UY" sz="15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endParaRPr>
          </a:p>
        </p:txBody>
      </p:sp>
      <p:sp>
        <p:nvSpPr>
          <p:cNvPr id="14" name="Google Shape;61;p14"/>
          <p:cNvSpPr txBox="1">
            <a:spLocks/>
          </p:cNvSpPr>
          <p:nvPr/>
        </p:nvSpPr>
        <p:spPr>
          <a:xfrm>
            <a:off x="1841584" y="1191058"/>
            <a:ext cx="6302316" cy="2952328"/>
          </a:xfrm>
          <a:prstGeom prst="rect">
            <a:avLst/>
          </a:prstGeom>
          <a:noFill/>
          <a:ln>
            <a:noFill/>
          </a:ln>
        </p:spPr>
        <p:txBody>
          <a:bodyPr spcFirstLastPara="1" wrap="square" lIns="91425" tIns="91425" rIns="91425" bIns="91425" anchor="t" anchorCtr="0">
            <a:noAutofit/>
          </a:bodyPr>
          <a:lstStyle/>
          <a:p>
            <a:pPr lvl="1" algn="just">
              <a:lnSpc>
                <a:spcPct val="115000"/>
              </a:lnSpc>
              <a:spcAft>
                <a:spcPts val="1200"/>
              </a:spcAft>
              <a:buClr>
                <a:schemeClr val="dk2"/>
              </a:buClr>
              <a:buSzPts val="1800"/>
              <a:buFont typeface="Arial" pitchFamily="34" charset="0"/>
              <a:buChar char="•"/>
            </a:pPr>
            <a:r>
              <a:rPr lang="es-UY" sz="1500" b="1" dirty="0">
                <a:solidFill>
                  <a:schemeClr val="tx1"/>
                </a:solidFill>
                <a:latin typeface="Quattrocento Sans"/>
                <a:ea typeface="Quattrocento Sans"/>
                <a:cs typeface="Quattrocento Sans"/>
                <a:sym typeface="Quattrocento Sans"/>
              </a:rPr>
              <a:t> Medio de cambio</a:t>
            </a:r>
            <a:r>
              <a:rPr lang="es-UY" sz="1500" dirty="0">
                <a:solidFill>
                  <a:schemeClr val="tx1"/>
                </a:solidFill>
                <a:latin typeface="Quattrocento Sans"/>
                <a:ea typeface="Quattrocento Sans"/>
                <a:cs typeface="Quattrocento Sans"/>
                <a:sym typeface="Quattrocento Sans"/>
              </a:rPr>
              <a:t>: aceptado para realizar pagos y cancelar obligaciones</a:t>
            </a:r>
            <a:endParaRPr lang="es-UY" sz="1500" b="1" dirty="0">
              <a:solidFill>
                <a:schemeClr val="tx1"/>
              </a:solidFill>
              <a:latin typeface="Quattrocento Sans"/>
              <a:ea typeface="Quattrocento Sans"/>
              <a:cs typeface="Quattrocento Sans"/>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060950" y="285734"/>
            <a:ext cx="4383258" cy="100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UY" b="1" dirty="0">
                <a:latin typeface="Quattrocento Sans"/>
                <a:ea typeface="Quattrocento Sans"/>
                <a:cs typeface="Quattrocento Sans"/>
                <a:sym typeface="Quattrocento Sans"/>
              </a:rPr>
              <a:t>Fluctuaciones de corto plazo y política económica</a:t>
            </a:r>
            <a:endParaRPr b="1" dirty="0">
              <a:latin typeface="Quattrocento Sans"/>
              <a:ea typeface="Quattrocento Sans"/>
              <a:cs typeface="Quattrocento Sans"/>
              <a:sym typeface="Quattrocento Sans"/>
            </a:endParaRPr>
          </a:p>
        </p:txBody>
      </p:sp>
      <p:sp>
        <p:nvSpPr>
          <p:cNvPr id="61" name="Google Shape;61;p14"/>
          <p:cNvSpPr txBox="1">
            <a:spLocks noGrp="1"/>
          </p:cNvSpPr>
          <p:nvPr>
            <p:ph type="body" idx="1"/>
          </p:nvPr>
        </p:nvSpPr>
        <p:spPr>
          <a:xfrm>
            <a:off x="71406" y="1500180"/>
            <a:ext cx="7143800" cy="2965540"/>
          </a:xfrm>
          <a:prstGeom prst="rect">
            <a:avLst/>
          </a:prstGeom>
        </p:spPr>
        <p:txBody>
          <a:bodyPr spcFirstLastPara="1" wrap="square" lIns="91425" tIns="91425" rIns="91425" bIns="91425" anchor="t" anchorCtr="0">
            <a:noAutofit/>
          </a:bodyPr>
          <a:lstStyle/>
          <a:p>
            <a:pPr marL="0" indent="0" algn="just">
              <a:spcAft>
                <a:spcPts val="600"/>
              </a:spcAft>
              <a:buFont typeface="Arial" pitchFamily="34" charset="0"/>
              <a:buChar char="•"/>
            </a:pPr>
            <a:r>
              <a:rPr lang="es-UY" sz="1700" dirty="0">
                <a:solidFill>
                  <a:schemeClr val="tx1"/>
                </a:solidFill>
                <a:latin typeface="Quattrocento Sans"/>
                <a:ea typeface="Quattrocento Sans"/>
                <a:cs typeface="Quattrocento Sans"/>
                <a:sym typeface="Quattrocento Sans"/>
              </a:rPr>
              <a:t>Las economías alternan entre períodos de gran crecimiento y períodos de estancamiento o incluso caída de la producción.</a:t>
            </a:r>
          </a:p>
          <a:p>
            <a:pPr marL="0" indent="0" algn="just">
              <a:spcAft>
                <a:spcPts val="600"/>
              </a:spcAft>
              <a:buFont typeface="Arial" pitchFamily="34" charset="0"/>
              <a:buChar char="•"/>
            </a:pPr>
            <a:r>
              <a:rPr lang="es-UY" sz="1700" dirty="0">
                <a:solidFill>
                  <a:schemeClr val="tx1"/>
                </a:solidFill>
                <a:latin typeface="Quattrocento Sans"/>
                <a:ea typeface="Quattrocento Sans"/>
                <a:cs typeface="Quattrocento Sans"/>
                <a:sym typeface="Quattrocento Sans"/>
              </a:rPr>
              <a:t>Estas oscilaciones se reflejan también en el desempleo, el ingreso de los hogares, los precios, la inversión, etc.</a:t>
            </a:r>
          </a:p>
          <a:p>
            <a:pPr marL="0" indent="0" algn="just">
              <a:spcAft>
                <a:spcPts val="600"/>
              </a:spcAft>
              <a:buFont typeface="Arial" pitchFamily="34" charset="0"/>
              <a:buChar char="•"/>
            </a:pPr>
            <a:r>
              <a:rPr lang="es-UY" sz="1700" dirty="0">
                <a:solidFill>
                  <a:schemeClr val="tx1"/>
                </a:solidFill>
                <a:latin typeface="Quattrocento Sans"/>
                <a:ea typeface="Quattrocento Sans"/>
                <a:cs typeface="Quattrocento Sans"/>
                <a:sym typeface="Quattrocento Sans"/>
              </a:rPr>
              <a:t>Los economistas les llaman “fluctuaciones de corto plazo”, “ciclo de negocios” o simplemente “ciclo macroeconómico“.</a:t>
            </a:r>
          </a:p>
          <a:p>
            <a:pPr marL="0" indent="0" algn="just">
              <a:spcAft>
                <a:spcPts val="600"/>
              </a:spcAft>
              <a:buFont typeface="Arial" pitchFamily="34" charset="0"/>
              <a:buChar char="•"/>
            </a:pPr>
            <a:r>
              <a:rPr lang="es-UY" sz="1700" dirty="0">
                <a:solidFill>
                  <a:schemeClr val="tx1"/>
                </a:solidFill>
                <a:latin typeface="Quattrocento Sans"/>
                <a:ea typeface="Quattrocento Sans"/>
                <a:cs typeface="Quattrocento Sans"/>
                <a:sym typeface="Quattrocento Sans"/>
              </a:rPr>
              <a:t>Suponen un problema para los hacedores de política. Por lo general se intenta suavizar estos ciclos y amortiguar sus efectos sobre la población y la capacidad de crecimiento de la economía.</a:t>
            </a:r>
            <a:endParaRPr sz="1700" dirty="0">
              <a:solidFill>
                <a:schemeClr val="tx1"/>
              </a:solidFill>
              <a:latin typeface="Quattrocento Sans"/>
              <a:ea typeface="Quattrocento Sans"/>
              <a:cs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8" name="Google Shape;73;p16"/>
          <p:cNvSpPr txBox="1">
            <a:spLocks noGrp="1"/>
          </p:cNvSpPr>
          <p:nvPr>
            <p:ph type="body" idx="1"/>
          </p:nvPr>
        </p:nvSpPr>
        <p:spPr>
          <a:xfrm>
            <a:off x="2643174" y="1214428"/>
            <a:ext cx="5143536" cy="1512168"/>
          </a:xfrm>
          <a:prstGeom prst="rect">
            <a:avLst/>
          </a:prstGeom>
        </p:spPr>
        <p:txBody>
          <a:bodyPr spcFirstLastPara="1" wrap="square" lIns="91425" tIns="91425" rIns="91425" bIns="91425" anchor="t" anchorCtr="0">
            <a:noAutofit/>
          </a:bodyPr>
          <a:lstStyle/>
          <a:p>
            <a:pPr marL="0" indent="0" algn="just">
              <a:spcAft>
                <a:spcPts val="2400"/>
              </a:spcAft>
              <a:buSzPct val="95000"/>
              <a:buFont typeface="Arial" pitchFamily="34" charset="0"/>
              <a:buChar char="•"/>
            </a:pPr>
            <a:r>
              <a:rPr lang="es-UY" sz="1600" dirty="0">
                <a:solidFill>
                  <a:schemeClr val="tx1"/>
                </a:solidFill>
                <a:latin typeface="Quattrocento Sans"/>
                <a:ea typeface="Quattrocento Sans"/>
                <a:cs typeface="Quattrocento Sans"/>
                <a:sym typeface="Quattrocento Sans"/>
              </a:rPr>
              <a:t> El valor del dinero depende de su oferta y su demanda.</a:t>
            </a:r>
          </a:p>
          <a:p>
            <a:pPr marL="0" indent="0" algn="just">
              <a:spcAft>
                <a:spcPts val="2400"/>
              </a:spcAft>
              <a:buSzPct val="95000"/>
              <a:buFont typeface="Arial" pitchFamily="34" charset="0"/>
              <a:buChar char="•"/>
            </a:pPr>
            <a:r>
              <a:rPr lang="es-UY" sz="1600" dirty="0">
                <a:solidFill>
                  <a:schemeClr val="tx1"/>
                </a:solidFill>
                <a:latin typeface="Quattrocento Sans"/>
                <a:ea typeface="Quattrocento Sans"/>
                <a:cs typeface="Quattrocento Sans"/>
                <a:sym typeface="Quattrocento Sans"/>
              </a:rPr>
              <a:t> La oferta de dinero se encuentra determinada por el accionar del Banco Central y la demanda de dinero depende de las preferencias de los individuos.</a:t>
            </a:r>
            <a:endParaRPr sz="1600" dirty="0">
              <a:solidFill>
                <a:schemeClr val="tx1"/>
              </a:solidFill>
              <a:latin typeface="Quattrocento Sans"/>
              <a:ea typeface="Quattrocento Sans"/>
              <a:cs typeface="Quattrocento Sans"/>
              <a:sym typeface="Quattrocento Sans"/>
            </a:endParaRPr>
          </a:p>
        </p:txBody>
      </p:sp>
      <p:sp>
        <p:nvSpPr>
          <p:cNvPr id="11" name="Google Shape;72;p16"/>
          <p:cNvSpPr txBox="1">
            <a:spLocks noGrp="1"/>
          </p:cNvSpPr>
          <p:nvPr>
            <p:ph type="title"/>
          </p:nvPr>
        </p:nvSpPr>
        <p:spPr>
          <a:xfrm>
            <a:off x="3143240" y="427414"/>
            <a:ext cx="4071966" cy="572700"/>
          </a:xfrm>
          <a:prstGeom prst="rect">
            <a:avLst/>
          </a:prstGeom>
        </p:spPr>
        <p:txBody>
          <a:bodyPr spcFirstLastPara="1" wrap="square" lIns="91425" tIns="91425" rIns="91425" bIns="91425" anchor="t" anchorCtr="0">
            <a:noAutofit/>
          </a:bodyPr>
          <a:lstStyle/>
          <a:p>
            <a:pPr lvl="0"/>
            <a:r>
              <a:rPr lang="es-UY" sz="2000" b="1" i="1" dirty="0">
                <a:latin typeface="Quattrocento Sans"/>
                <a:ea typeface="Quattrocento Sans"/>
                <a:cs typeface="Quattrocento Sans"/>
                <a:sym typeface="Quattrocento Sans"/>
              </a:rPr>
              <a:t>El mercado monetario</a:t>
            </a:r>
          </a:p>
        </p:txBody>
      </p:sp>
      <p:sp>
        <p:nvSpPr>
          <p:cNvPr id="13" name="Google Shape;73;p16"/>
          <p:cNvSpPr txBox="1">
            <a:spLocks/>
          </p:cNvSpPr>
          <p:nvPr/>
        </p:nvSpPr>
        <p:spPr>
          <a:xfrm>
            <a:off x="214282" y="2931790"/>
            <a:ext cx="7526070" cy="1512168"/>
          </a:xfrm>
          <a:prstGeom prst="rect">
            <a:avLst/>
          </a:prstGeom>
          <a:noFill/>
          <a:ln>
            <a:noFill/>
          </a:ln>
        </p:spPr>
        <p:txBody>
          <a:bodyPr spcFirstLastPara="1" wrap="square" lIns="91425" tIns="91425" rIns="91425" bIns="91425" anchor="t" anchorCtr="0">
            <a:noAutofit/>
          </a:bodyPr>
          <a:lstStyle/>
          <a:p>
            <a:pPr lvl="0" algn="just">
              <a:lnSpc>
                <a:spcPct val="115000"/>
              </a:lnSpc>
              <a:spcAft>
                <a:spcPts val="2400"/>
              </a:spcAft>
              <a:buClr>
                <a:schemeClr val="dk2"/>
              </a:buClr>
              <a:buSzPct val="95000"/>
              <a:buFont typeface="Arial" pitchFamily="34" charset="0"/>
              <a:buChar char="•"/>
            </a:pPr>
            <a:r>
              <a:rPr lang="es-UY" sz="1600" dirty="0">
                <a:solidFill>
                  <a:schemeClr val="dk1"/>
                </a:solidFill>
                <a:latin typeface="Quattrocento Sans"/>
                <a:ea typeface="Quattrocento Sans"/>
                <a:cs typeface="Quattrocento Sans"/>
                <a:sym typeface="Quattrocento Sans"/>
              </a:rPr>
              <a:t> Distinción entre dinero y riqueza: el dinero es aquella proporción de la riqueza que los individuos quieren mantener en efectivo o depositada en bancos comerciales.</a:t>
            </a:r>
          </a:p>
          <a:p>
            <a:pPr lvl="0" algn="just">
              <a:lnSpc>
                <a:spcPct val="115000"/>
              </a:lnSpc>
              <a:spcAft>
                <a:spcPts val="2400"/>
              </a:spcAft>
              <a:buClr>
                <a:schemeClr val="dk2"/>
              </a:buClr>
              <a:buSzPct val="95000"/>
              <a:buFont typeface="Arial" pitchFamily="34" charset="0"/>
              <a:buChar char="•"/>
            </a:pPr>
            <a:r>
              <a:rPr lang="es-UY" sz="1600" dirty="0">
                <a:solidFill>
                  <a:schemeClr val="dk1"/>
                </a:solidFill>
                <a:latin typeface="Quattrocento Sans"/>
                <a:ea typeface="Quattrocento Sans"/>
                <a:cs typeface="Quattrocento Sans"/>
                <a:sym typeface="Quattrocento Sans"/>
              </a:rPr>
              <a:t> Uno de los principales determinantes de la demanda de dinero es que éste puede ser prestado y generar un rendimiento que se denomina tasa de interés.</a:t>
            </a:r>
            <a:endParaRPr kumimoji="0" lang="es-UY" sz="16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5" name="4 Rectángulo"/>
          <p:cNvSpPr/>
          <p:nvPr/>
        </p:nvSpPr>
        <p:spPr>
          <a:xfrm>
            <a:off x="4067944" y="4443958"/>
            <a:ext cx="468052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Picture 2"/>
          <p:cNvPicPr>
            <a:picLocks noChangeAspect="1" noChangeArrowheads="1"/>
          </p:cNvPicPr>
          <p:nvPr/>
        </p:nvPicPr>
        <p:blipFill>
          <a:blip r:embed="rId4"/>
          <a:srcRect l="53807" t="37109" r="13250" b="23828"/>
          <a:stretch>
            <a:fillRect/>
          </a:stretch>
        </p:blipFill>
        <p:spPr bwMode="auto">
          <a:xfrm>
            <a:off x="1863082" y="1923678"/>
            <a:ext cx="3428998" cy="2286016"/>
          </a:xfrm>
          <a:prstGeom prst="rect">
            <a:avLst/>
          </a:prstGeom>
          <a:noFill/>
          <a:ln w="9525">
            <a:noFill/>
            <a:miter lim="800000"/>
            <a:headEnd/>
            <a:tailEnd/>
          </a:ln>
          <a:effectLst/>
        </p:spPr>
      </p:pic>
      <p:sp>
        <p:nvSpPr>
          <p:cNvPr id="14" name="Google Shape;73;p16"/>
          <p:cNvSpPr txBox="1">
            <a:spLocks/>
          </p:cNvSpPr>
          <p:nvPr/>
        </p:nvSpPr>
        <p:spPr>
          <a:xfrm>
            <a:off x="1907704" y="142858"/>
            <a:ext cx="5544616" cy="864096"/>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200"/>
              </a:spcAft>
              <a:buClr>
                <a:schemeClr val="dk2"/>
              </a:buClr>
              <a:buSzPts val="1800"/>
              <a:buFont typeface="Arial"/>
              <a:buNone/>
              <a:tabLst/>
              <a:defRPr/>
            </a:pPr>
            <a:r>
              <a:rPr lang="es-UY" sz="1600" noProof="0" dirty="0">
                <a:solidFill>
                  <a:schemeClr val="dk1"/>
                </a:solidFill>
                <a:latin typeface="Quattrocento Sans"/>
                <a:ea typeface="Quattrocento Sans"/>
                <a:cs typeface="Quattrocento Sans"/>
                <a:sym typeface="Quattrocento Sans"/>
              </a:rPr>
              <a:t>Dado que la oferta de dinero está determinada el Banco Central, ésta no depende de otras variables económicas, incluida la tasa de interés.</a:t>
            </a:r>
            <a:endParaRPr kumimoji="0" lang="es-UY" sz="16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endParaRPr>
          </a:p>
        </p:txBody>
      </p:sp>
      <p:sp>
        <p:nvSpPr>
          <p:cNvPr id="15" name="Google Shape;73;p16"/>
          <p:cNvSpPr txBox="1">
            <a:spLocks/>
          </p:cNvSpPr>
          <p:nvPr/>
        </p:nvSpPr>
        <p:spPr>
          <a:xfrm>
            <a:off x="4932040" y="1714494"/>
            <a:ext cx="4032448" cy="108012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200"/>
              </a:spcAft>
              <a:buClr>
                <a:schemeClr val="dk2"/>
              </a:buClr>
              <a:buSzPts val="1800"/>
              <a:buFont typeface="Arial"/>
              <a:buNone/>
              <a:tabLst/>
              <a:defRPr/>
            </a:pPr>
            <a:r>
              <a:rPr lang="es-UY" sz="1600" dirty="0">
                <a:solidFill>
                  <a:schemeClr val="dk1"/>
                </a:solidFill>
                <a:latin typeface="Quattrocento Sans"/>
                <a:ea typeface="Quattrocento Sans"/>
                <a:cs typeface="Quattrocento Sans"/>
                <a:sym typeface="Quattrocento Sans"/>
              </a:rPr>
              <a:t>Dada cierta oferta de dinero, existe un nivel de tasa de interés para el cual la oferta de dinero es igual a la demanda; ésta es la tasa de equilibrio del mercado monetario. </a:t>
            </a:r>
            <a:endParaRPr kumimoji="0" lang="es-UY" sz="16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endParaRPr>
          </a:p>
        </p:txBody>
      </p:sp>
      <p:sp>
        <p:nvSpPr>
          <p:cNvPr id="16" name="Google Shape;73;p16"/>
          <p:cNvSpPr txBox="1">
            <a:spLocks/>
          </p:cNvSpPr>
          <p:nvPr/>
        </p:nvSpPr>
        <p:spPr>
          <a:xfrm>
            <a:off x="4932040" y="2910700"/>
            <a:ext cx="3854232" cy="180419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200"/>
              </a:spcAft>
              <a:buClr>
                <a:schemeClr val="dk2"/>
              </a:buClr>
              <a:buSzPts val="1800"/>
              <a:buFont typeface="Arial"/>
              <a:buNone/>
              <a:tabLst/>
              <a:defRPr/>
            </a:pPr>
            <a:r>
              <a:rPr lang="es-UY" sz="1600" dirty="0">
                <a:solidFill>
                  <a:schemeClr val="dk1"/>
                </a:solidFill>
                <a:latin typeface="Quattrocento Sans"/>
                <a:ea typeface="Quattrocento Sans"/>
                <a:cs typeface="Quattrocento Sans"/>
                <a:sym typeface="Quattrocento Sans"/>
              </a:rPr>
              <a:t>Si el tipo de interés es superior al de equilibrio, la cantidad de dinero demandada es menor a la ofrecida. Los agentes utilizan el exceso de dinero para comprar bonos, presionando la tasa de interés al alza hasta que alcance el equilibrio.</a:t>
            </a:r>
            <a:endParaRPr kumimoji="0" lang="es-UY" sz="16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endParaRPr>
          </a:p>
        </p:txBody>
      </p:sp>
      <p:sp>
        <p:nvSpPr>
          <p:cNvPr id="17" name="16 CuadroTexto"/>
          <p:cNvSpPr txBox="1"/>
          <p:nvPr/>
        </p:nvSpPr>
        <p:spPr>
          <a:xfrm>
            <a:off x="2051720" y="1405588"/>
            <a:ext cx="2736304" cy="523220"/>
          </a:xfrm>
          <a:prstGeom prst="rect">
            <a:avLst/>
          </a:prstGeom>
          <a:noFill/>
        </p:spPr>
        <p:txBody>
          <a:bodyPr wrap="square" rtlCol="0">
            <a:spAutoFit/>
          </a:bodyPr>
          <a:lstStyle/>
          <a:p>
            <a:pPr algn="ctr"/>
            <a:r>
              <a:rPr lang="es-UY" b="1" dirty="0">
                <a:latin typeface="Quattrocento Sans" charset="0"/>
              </a:rPr>
              <a:t>Determinación del equilibrio en el mercado monetario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5" name="4 Rectángulo"/>
          <p:cNvSpPr/>
          <p:nvPr/>
        </p:nvSpPr>
        <p:spPr>
          <a:xfrm>
            <a:off x="3995936" y="4515966"/>
            <a:ext cx="482453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Google Shape;104;p21"/>
          <p:cNvSpPr txBox="1">
            <a:spLocks noGrp="1"/>
          </p:cNvSpPr>
          <p:nvPr>
            <p:ph type="title"/>
          </p:nvPr>
        </p:nvSpPr>
        <p:spPr>
          <a:xfrm>
            <a:off x="1857356" y="214296"/>
            <a:ext cx="5857916" cy="64807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000" b="1" i="1" dirty="0">
                <a:latin typeface="Quattrocento Sans"/>
                <a:ea typeface="Quattrocento Sans"/>
                <a:cs typeface="Quattrocento Sans"/>
                <a:sym typeface="Quattrocento Sans"/>
              </a:rPr>
              <a:t>Política monetaria, demanda agregada e inflación</a:t>
            </a:r>
            <a:br>
              <a:rPr lang="es" sz="2000" b="1" i="1" dirty="0">
                <a:latin typeface="Quattrocento Sans"/>
                <a:ea typeface="Quattrocento Sans"/>
                <a:cs typeface="Quattrocento Sans"/>
                <a:sym typeface="Quattrocento Sans"/>
              </a:rPr>
            </a:br>
            <a:endParaRPr sz="2000" b="1" i="1" dirty="0">
              <a:latin typeface="Quattrocento Sans"/>
              <a:ea typeface="Quattrocento Sans"/>
              <a:cs typeface="Quattrocento Sans"/>
              <a:sym typeface="Quattrocento Sans"/>
            </a:endParaRPr>
          </a:p>
        </p:txBody>
      </p:sp>
      <p:sp>
        <p:nvSpPr>
          <p:cNvPr id="11" name="Google Shape;105;p21"/>
          <p:cNvSpPr txBox="1">
            <a:spLocks noGrp="1"/>
          </p:cNvSpPr>
          <p:nvPr>
            <p:ph type="body" idx="1"/>
          </p:nvPr>
        </p:nvSpPr>
        <p:spPr>
          <a:xfrm>
            <a:off x="1835696" y="1835140"/>
            <a:ext cx="7094022" cy="2808312"/>
          </a:xfrm>
          <a:prstGeom prst="rect">
            <a:avLst/>
          </a:prstGeom>
        </p:spPr>
        <p:txBody>
          <a:bodyPr spcFirstLastPara="1" wrap="square" lIns="91425" tIns="91425" rIns="91425" bIns="91425" anchor="t" anchorCtr="0">
            <a:noAutofit/>
          </a:bodyPr>
          <a:lstStyle/>
          <a:p>
            <a:pPr marL="0" indent="0" algn="just">
              <a:spcAft>
                <a:spcPts val="1600"/>
              </a:spcAft>
              <a:buClr>
                <a:schemeClr val="dk1"/>
              </a:buClr>
              <a:buSzPts val="1100"/>
            </a:pPr>
            <a:r>
              <a:rPr lang="es" sz="1600" dirty="0">
                <a:solidFill>
                  <a:schemeClr val="dk1"/>
                </a:solidFill>
                <a:latin typeface="Quattrocento Sans"/>
                <a:ea typeface="Quattrocento Sans"/>
                <a:cs typeface="Quattrocento Sans"/>
                <a:sym typeface="Quattrocento Sans"/>
              </a:rPr>
              <a:t> </a:t>
            </a:r>
            <a:r>
              <a:rPr lang="es" sz="1600" b="1" dirty="0">
                <a:solidFill>
                  <a:schemeClr val="dk1"/>
                </a:solidFill>
                <a:latin typeface="Quattrocento Sans"/>
                <a:ea typeface="Quattrocento Sans"/>
                <a:cs typeface="Quattrocento Sans"/>
                <a:sym typeface="Quattrocento Sans"/>
              </a:rPr>
              <a:t>Ejemplo</a:t>
            </a:r>
            <a:r>
              <a:rPr lang="es" sz="1600" dirty="0">
                <a:solidFill>
                  <a:schemeClr val="dk1"/>
                </a:solidFill>
                <a:latin typeface="Quattrocento Sans"/>
                <a:ea typeface="Quattrocento Sans"/>
                <a:cs typeface="Quattrocento Sans"/>
                <a:sym typeface="Quattrocento Sans"/>
              </a:rPr>
              <a:t>: Consideremos que la demanda anual de automóviles cae de 100 a 80 unidades. L</a:t>
            </a:r>
            <a:r>
              <a:rPr lang="es-UY" sz="1600" dirty="0">
                <a:solidFill>
                  <a:schemeClr val="dk1"/>
                </a:solidFill>
                <a:latin typeface="Quattrocento Sans"/>
                <a:ea typeface="Quattrocento Sans"/>
                <a:cs typeface="Quattrocento Sans"/>
                <a:sym typeface="Quattrocento Sans"/>
              </a:rPr>
              <a:t>a</a:t>
            </a:r>
            <a:r>
              <a:rPr lang="es" sz="1600" dirty="0">
                <a:solidFill>
                  <a:schemeClr val="dk1"/>
                </a:solidFill>
                <a:latin typeface="Quattrocento Sans"/>
                <a:ea typeface="Quattrocento Sans"/>
                <a:cs typeface="Quattrocento Sans"/>
                <a:sym typeface="Quattrocento Sans"/>
              </a:rPr>
              <a:t>s empresas deberían producir 20 unidades menos para ajustarse, lo que generaría una caída del empleo en la economía. </a:t>
            </a:r>
            <a:r>
              <a:rPr lang="es-UY" sz="1600" dirty="0">
                <a:solidFill>
                  <a:schemeClr val="dk1"/>
                </a:solidFill>
                <a:latin typeface="Quattrocento Sans"/>
                <a:ea typeface="Quattrocento Sans"/>
                <a:cs typeface="Quattrocento Sans"/>
                <a:sym typeface="Quattrocento Sans"/>
              </a:rPr>
              <a:t>S</a:t>
            </a:r>
            <a:r>
              <a:rPr lang="es" sz="1600" dirty="0">
                <a:solidFill>
                  <a:schemeClr val="dk1"/>
                </a:solidFill>
                <a:latin typeface="Quattrocento Sans"/>
                <a:ea typeface="Quattrocento Sans"/>
                <a:cs typeface="Quattrocento Sans"/>
                <a:sym typeface="Quattrocento Sans"/>
              </a:rPr>
              <a:t>i el Banco Central aplica una política monetaria expansiva, aumentaría la cantidad de dinero y bajaría la tasa de interés, incrementando el consumo y la inversión privada, y por lo tanto, la demanda agregada.</a:t>
            </a:r>
          </a:p>
          <a:p>
            <a:pPr marL="0" indent="0" algn="just">
              <a:spcAft>
                <a:spcPts val="1600"/>
              </a:spcAft>
              <a:buClr>
                <a:schemeClr val="dk1"/>
              </a:buClr>
              <a:buSzPts val="1100"/>
            </a:pPr>
            <a:r>
              <a:rPr lang="es" sz="1600" dirty="0">
                <a:solidFill>
                  <a:schemeClr val="dk1"/>
                </a:solidFill>
                <a:latin typeface="Quattrocento Sans"/>
                <a:ea typeface="Quattrocento Sans"/>
                <a:cs typeface="Quattrocento Sans"/>
                <a:sym typeface="Quattrocento Sans"/>
              </a:rPr>
              <a:t> Se puede plantear también el caso inverso, teniendo en cuenta que, para que la implementación de una política moentaria contractiva produzca los efectos deseados, es clave que la economía se encuentre produciendo en su capacidad máxima instalada.</a:t>
            </a:r>
            <a:endParaRPr sz="1600" dirty="0">
              <a:latin typeface="Quattrocento Sans"/>
              <a:ea typeface="Quattrocento Sans"/>
              <a:cs typeface="Quattrocento Sans"/>
              <a:sym typeface="Quattrocento Sans"/>
            </a:endParaRPr>
          </a:p>
        </p:txBody>
      </p:sp>
      <p:sp>
        <p:nvSpPr>
          <p:cNvPr id="12" name="Google Shape;105;p21"/>
          <p:cNvSpPr txBox="1">
            <a:spLocks/>
          </p:cNvSpPr>
          <p:nvPr/>
        </p:nvSpPr>
        <p:spPr>
          <a:xfrm>
            <a:off x="1907704" y="571486"/>
            <a:ext cx="5616624" cy="1152128"/>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600"/>
              </a:spcAft>
              <a:buClr>
                <a:schemeClr val="dk1"/>
              </a:buClr>
              <a:buSzPts val="1100"/>
              <a:buFont typeface="Arial"/>
              <a:buChar char="●"/>
              <a:tabLst/>
              <a:defRPr/>
            </a:pPr>
            <a:r>
              <a:rPr lang="es-ES" sz="1600" dirty="0">
                <a:solidFill>
                  <a:schemeClr val="dk1"/>
                </a:solidFill>
                <a:latin typeface="Quattrocento Sans"/>
                <a:ea typeface="Quattrocento Sans"/>
                <a:cs typeface="Quattrocento Sans"/>
                <a:sym typeface="Quattrocento Sans"/>
              </a:rPr>
              <a:t> Al regular la oferta monetaria, el gobierno puede influir directamente en una gran cantidad de variables económicas, y en particular, incidir en la demanda agregada de la economía y la tasa de inflación.</a:t>
            </a:r>
            <a:endParaRPr lang="es-ES" sz="1600" b="1" dirty="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5" name="4 Rectángulo"/>
          <p:cNvSpPr/>
          <p:nvPr/>
        </p:nvSpPr>
        <p:spPr>
          <a:xfrm>
            <a:off x="467544" y="4299942"/>
            <a:ext cx="482453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7308304" y="0"/>
            <a:ext cx="50405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Google Shape;85;p18"/>
          <p:cNvSpPr txBox="1">
            <a:spLocks/>
          </p:cNvSpPr>
          <p:nvPr/>
        </p:nvSpPr>
        <p:spPr>
          <a:xfrm>
            <a:off x="1571604" y="785800"/>
            <a:ext cx="6215106" cy="868656"/>
          </a:xfrm>
          <a:prstGeom prst="rect">
            <a:avLst/>
          </a:prstGeom>
          <a:noFill/>
          <a:ln>
            <a:noFill/>
          </a:ln>
        </p:spPr>
        <p:txBody>
          <a:bodyPr spcFirstLastPara="1" wrap="square" lIns="91425" tIns="91425" rIns="91425" bIns="91425" anchor="t" anchorCtr="0">
            <a:noAutofit/>
          </a:bodyPr>
          <a:lstStyle/>
          <a:p>
            <a:pPr lvl="1" algn="just">
              <a:lnSpc>
                <a:spcPct val="115000"/>
              </a:lnSpc>
              <a:spcAft>
                <a:spcPts val="1200"/>
              </a:spcAft>
              <a:buClr>
                <a:schemeClr val="dk1"/>
              </a:buClr>
              <a:buSzPct val="130000"/>
              <a:buFont typeface="Arial" pitchFamily="34" charset="0"/>
              <a:buChar char="•"/>
            </a:pPr>
            <a:r>
              <a:rPr lang="es-UY" sz="1600" dirty="0">
                <a:solidFill>
                  <a:schemeClr val="tx1"/>
                </a:solidFill>
                <a:latin typeface="Quattrocento Sans"/>
                <a:ea typeface="Quattrocento Sans"/>
                <a:cs typeface="Quattrocento Sans"/>
                <a:sym typeface="Quattrocento Sans"/>
              </a:rPr>
              <a:t>¿Es posible que el Banco Central aplique una política monetaria expansiva de forma de permanente para generar crecimiento económico en el largo plazo? No, la mayoría de los economistas coinciden en que en el largo plazo la expansión monetaria no </a:t>
            </a:r>
            <a:r>
              <a:rPr lang="es-UY" sz="1600" dirty="0" err="1">
                <a:solidFill>
                  <a:schemeClr val="tx1"/>
                </a:solidFill>
                <a:latin typeface="Quattrocento Sans"/>
                <a:ea typeface="Quattrocento Sans"/>
                <a:cs typeface="Quattrocento Sans"/>
                <a:sym typeface="Quattrocento Sans"/>
              </a:rPr>
              <a:t>tiene</a:t>
            </a:r>
            <a:r>
              <a:rPr lang="es-UY" sz="1600" dirty="0" err="1">
                <a:solidFill>
                  <a:schemeClr val="bg1"/>
                </a:solidFill>
                <a:latin typeface="Quattrocento Sans"/>
                <a:ea typeface="Quattrocento Sans"/>
                <a:cs typeface="Quattrocento Sans"/>
                <a:sym typeface="Quattrocento Sans"/>
              </a:rPr>
              <a:t>l</a:t>
            </a:r>
            <a:endParaRPr lang="es-UY" sz="1600" dirty="0">
              <a:solidFill>
                <a:schemeClr val="bg1"/>
              </a:solidFill>
              <a:latin typeface="Quattrocento Sans"/>
              <a:ea typeface="Quattrocento Sans"/>
              <a:cs typeface="Quattrocento Sans"/>
              <a:sym typeface="Quattrocento Sans"/>
            </a:endParaRPr>
          </a:p>
        </p:txBody>
      </p:sp>
      <p:sp>
        <p:nvSpPr>
          <p:cNvPr id="9" name="Google Shape;85;p18"/>
          <p:cNvSpPr txBox="1">
            <a:spLocks noGrp="1"/>
          </p:cNvSpPr>
          <p:nvPr>
            <p:ph type="body" idx="1"/>
          </p:nvPr>
        </p:nvSpPr>
        <p:spPr>
          <a:xfrm>
            <a:off x="214282" y="1896318"/>
            <a:ext cx="7429552" cy="2403624"/>
          </a:xfrm>
          <a:prstGeom prst="rect">
            <a:avLst/>
          </a:prstGeom>
        </p:spPr>
        <p:txBody>
          <a:bodyPr spcFirstLastPara="1" wrap="square" lIns="91425" tIns="91425" rIns="91425" bIns="91425" anchor="t" anchorCtr="0">
            <a:noAutofit/>
          </a:bodyPr>
          <a:lstStyle/>
          <a:p>
            <a:pPr marL="0" indent="0" algn="just">
              <a:spcAft>
                <a:spcPts val="2400"/>
              </a:spcAft>
              <a:buClr>
                <a:schemeClr val="dk1"/>
              </a:buClr>
              <a:buSzPts val="1100"/>
              <a:buNone/>
            </a:pPr>
            <a:r>
              <a:rPr lang="es-UY" sz="1600" dirty="0">
                <a:solidFill>
                  <a:schemeClr val="tx1"/>
                </a:solidFill>
                <a:latin typeface="Quattrocento Sans"/>
                <a:ea typeface="Quattrocento Sans"/>
                <a:cs typeface="Quattrocento Sans"/>
                <a:sym typeface="Quattrocento Sans"/>
              </a:rPr>
              <a:t>efectos sobre el nivel de actividad. A esto se le denomina neutralidad de la política monetaria.</a:t>
            </a:r>
            <a:endParaRPr lang="es-UY" sz="1600" dirty="0">
              <a:solidFill>
                <a:schemeClr val="dk1"/>
              </a:solidFill>
              <a:latin typeface="Quattrocento Sans"/>
              <a:ea typeface="Quattrocento Sans"/>
              <a:cs typeface="Quattrocento Sans"/>
              <a:sym typeface="Quattrocento Sans"/>
            </a:endParaRPr>
          </a:p>
          <a:p>
            <a:pPr marL="0" indent="0" algn="just">
              <a:spcAft>
                <a:spcPts val="2400"/>
              </a:spcAft>
              <a:buClr>
                <a:schemeClr val="dk1"/>
              </a:buClr>
              <a:buSzPts val="1100"/>
            </a:pPr>
            <a:r>
              <a:rPr lang="es-UY" sz="1600" dirty="0">
                <a:solidFill>
                  <a:schemeClr val="dk1"/>
                </a:solidFill>
                <a:latin typeface="Quattrocento Sans"/>
                <a:ea typeface="Quattrocento Sans"/>
                <a:cs typeface="Quattrocento Sans"/>
                <a:sym typeface="Quattrocento Sans"/>
              </a:rPr>
              <a:t> Si bien en el largo plazo la política monetaria no tiene efectos sobre las variables reales, sí los tiene sobre las variables nominales, como el nivel de precios.</a:t>
            </a:r>
          </a:p>
          <a:p>
            <a:pPr marL="0" indent="0" algn="just">
              <a:spcAft>
                <a:spcPts val="2400"/>
              </a:spcAft>
              <a:buClr>
                <a:schemeClr val="dk1"/>
              </a:buClr>
              <a:buSzPts val="1100"/>
            </a:pPr>
            <a:r>
              <a:rPr lang="es-UY" sz="1600" dirty="0">
                <a:solidFill>
                  <a:schemeClr val="dk1"/>
                </a:solidFill>
                <a:latin typeface="Quattrocento Sans"/>
                <a:ea typeface="Quattrocento Sans"/>
                <a:cs typeface="Quattrocento Sans"/>
                <a:sym typeface="Quattrocento Sans"/>
              </a:rPr>
              <a:t> Por tanto, si la política monetaria sólo es capaz de tener efectos en variables reales, lo ideal es que sea utilizada para contribuir a suavizar las fluctuaciones económicas.</a:t>
            </a:r>
          </a:p>
        </p:txBody>
      </p:sp>
      <p:sp>
        <p:nvSpPr>
          <p:cNvPr id="10" name="Google Shape;90;p19"/>
          <p:cNvSpPr txBox="1">
            <a:spLocks noGrp="1"/>
          </p:cNvSpPr>
          <p:nvPr>
            <p:ph type="title"/>
          </p:nvPr>
        </p:nvSpPr>
        <p:spPr>
          <a:xfrm>
            <a:off x="1785918" y="339502"/>
            <a:ext cx="4946322" cy="50405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UY" sz="2000" b="1" i="1" dirty="0">
                <a:latin typeface="Quattrocento Sans"/>
                <a:ea typeface="Quattrocento Sans"/>
                <a:cs typeface="Quattrocento Sans"/>
                <a:sym typeface="Quattrocento Sans"/>
              </a:rPr>
              <a:t>El gasto público en Uruguay</a:t>
            </a:r>
            <a:endParaRPr sz="2000" b="1" i="1" dirty="0">
              <a:latin typeface="Quattrocento Sans"/>
              <a:ea typeface="Quattrocento Sans"/>
              <a:cs typeface="Quattrocento Sans"/>
              <a:sym typeface="Quattrocento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 name="Google Shape;66;p15"/>
          <p:cNvSpPr txBox="1">
            <a:spLocks noGrp="1"/>
          </p:cNvSpPr>
          <p:nvPr>
            <p:ph type="title"/>
          </p:nvPr>
        </p:nvSpPr>
        <p:spPr>
          <a:xfrm>
            <a:off x="1643042" y="357172"/>
            <a:ext cx="3429024" cy="113502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UY" b="1" dirty="0">
                <a:latin typeface="Quattrocento Sans"/>
                <a:ea typeface="Quattrocento Sans"/>
                <a:cs typeface="Quattrocento Sans"/>
                <a:sym typeface="Quattrocento Sans"/>
              </a:rPr>
              <a:t>La política cambiaria</a:t>
            </a:r>
            <a:endParaRPr b="1" dirty="0">
              <a:latin typeface="Quattrocento Sans"/>
              <a:ea typeface="Quattrocento Sans"/>
              <a:cs typeface="Quattrocento Sans"/>
              <a:sym typeface="Quattrocento Sans"/>
            </a:endParaRPr>
          </a:p>
        </p:txBody>
      </p:sp>
      <p:sp>
        <p:nvSpPr>
          <p:cNvPr id="7" name="Google Shape;67;p15"/>
          <p:cNvSpPr txBox="1">
            <a:spLocks noGrp="1"/>
          </p:cNvSpPr>
          <p:nvPr>
            <p:ph type="body" idx="1"/>
          </p:nvPr>
        </p:nvSpPr>
        <p:spPr>
          <a:xfrm>
            <a:off x="214282" y="1643056"/>
            <a:ext cx="4464496" cy="2856682"/>
          </a:xfrm>
          <a:prstGeom prst="rect">
            <a:avLst/>
          </a:prstGeom>
        </p:spPr>
        <p:txBody>
          <a:bodyPr spcFirstLastPara="1" wrap="square" lIns="91425" tIns="91425" rIns="91425" bIns="91425" anchor="t" anchorCtr="0">
            <a:noAutofit/>
          </a:bodyPr>
          <a:lstStyle/>
          <a:p>
            <a:pPr marL="0" indent="0" algn="just">
              <a:spcAft>
                <a:spcPts val="2400"/>
              </a:spcAft>
              <a:buClr>
                <a:schemeClr val="dk1"/>
              </a:buClr>
              <a:buSzPts val="1100"/>
            </a:pPr>
            <a:r>
              <a:rPr lang="es-UY" sz="1600" dirty="0">
                <a:latin typeface="Quattrocento Sans"/>
                <a:ea typeface="Quattrocento Sans"/>
                <a:cs typeface="Quattrocento Sans"/>
                <a:sym typeface="Quattrocento Sans"/>
              </a:rPr>
              <a:t> </a:t>
            </a:r>
            <a:r>
              <a:rPr lang="es-UY" sz="1600" dirty="0">
                <a:solidFill>
                  <a:schemeClr val="tx1"/>
                </a:solidFill>
                <a:latin typeface="Quattrocento Sans"/>
                <a:ea typeface="Quattrocento Sans"/>
                <a:cs typeface="Quattrocento Sans"/>
                <a:sym typeface="Quattrocento Sans"/>
              </a:rPr>
              <a:t>El tipo de cambio suele expresarse como el número de unidades de moneda nacional que se debe pagar para adquirir una unidad de moneda extranjera.</a:t>
            </a:r>
          </a:p>
          <a:p>
            <a:pPr marL="0" indent="0" algn="just">
              <a:spcAft>
                <a:spcPts val="2400"/>
              </a:spcAft>
              <a:buClr>
                <a:schemeClr val="dk1"/>
              </a:buClr>
              <a:buSzPts val="1100"/>
            </a:pPr>
            <a:r>
              <a:rPr lang="es-UY" sz="1600" dirty="0">
                <a:solidFill>
                  <a:schemeClr val="tx1"/>
                </a:solidFill>
                <a:latin typeface="Quattrocento Sans"/>
                <a:ea typeface="Quattrocento Sans"/>
                <a:cs typeface="Quattrocento Sans"/>
                <a:sym typeface="Quattrocento Sans"/>
              </a:rPr>
              <a:t> Muchas veces los gobiernos deciden “manejar” el tipo de cambio como herramienta de política.</a:t>
            </a:r>
          </a:p>
          <a:p>
            <a:pPr marL="0" indent="0" algn="just">
              <a:spcAft>
                <a:spcPts val="2400"/>
              </a:spcAft>
              <a:buClr>
                <a:schemeClr val="dk1"/>
              </a:buClr>
              <a:buSzPts val="1100"/>
            </a:pPr>
            <a:r>
              <a:rPr lang="es-UY" sz="1600" dirty="0">
                <a:solidFill>
                  <a:schemeClr val="tx1"/>
                </a:solidFill>
                <a:latin typeface="Quattrocento Sans"/>
                <a:ea typeface="Quattrocento Sans"/>
                <a:cs typeface="Quattrocento Sans"/>
                <a:sym typeface="Quattrocento Sans"/>
              </a:rPr>
              <a:t> La política cambiaria es ejercida por el Banco Central mediante la intervención en el mercado de divisas o mercado de cambios.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 name="Google Shape;72;p16"/>
          <p:cNvSpPr txBox="1">
            <a:spLocks noGrp="1"/>
          </p:cNvSpPr>
          <p:nvPr>
            <p:ph type="title"/>
          </p:nvPr>
        </p:nvSpPr>
        <p:spPr>
          <a:xfrm>
            <a:off x="2360272" y="699542"/>
            <a:ext cx="4083936" cy="572700"/>
          </a:xfrm>
          <a:prstGeom prst="rect">
            <a:avLst/>
          </a:prstGeom>
        </p:spPr>
        <p:txBody>
          <a:bodyPr spcFirstLastPara="1" wrap="square" lIns="91425" tIns="91425" rIns="91425" bIns="91425" anchor="t" anchorCtr="0">
            <a:noAutofit/>
          </a:bodyPr>
          <a:lstStyle/>
          <a:p>
            <a:pPr lvl="0"/>
            <a:r>
              <a:rPr lang="es-UY" sz="2000" b="1" i="1" dirty="0">
                <a:latin typeface="Quattrocento Sans"/>
                <a:ea typeface="Quattrocento Sans"/>
                <a:cs typeface="Quattrocento Sans"/>
                <a:sym typeface="Quattrocento Sans"/>
              </a:rPr>
              <a:t>Regímenes cambiarios</a:t>
            </a:r>
            <a:endParaRPr sz="2000" b="1" i="1" dirty="0">
              <a:latin typeface="Quattrocento Sans"/>
              <a:ea typeface="Quattrocento Sans"/>
              <a:cs typeface="Quattrocento Sans"/>
              <a:sym typeface="Quattrocento Sans"/>
            </a:endParaRPr>
          </a:p>
        </p:txBody>
      </p:sp>
      <p:sp>
        <p:nvSpPr>
          <p:cNvPr id="7" name="Google Shape;79;p17"/>
          <p:cNvSpPr txBox="1">
            <a:spLocks noGrp="1"/>
          </p:cNvSpPr>
          <p:nvPr>
            <p:ph type="body" idx="1"/>
          </p:nvPr>
        </p:nvSpPr>
        <p:spPr>
          <a:xfrm>
            <a:off x="395536" y="1643056"/>
            <a:ext cx="6786610" cy="2156250"/>
          </a:xfrm>
          <a:prstGeom prst="rect">
            <a:avLst/>
          </a:prstGeom>
        </p:spPr>
        <p:txBody>
          <a:bodyPr spcFirstLastPara="1" wrap="square" lIns="91425" tIns="91425" rIns="91425" bIns="91425" anchor="t" anchorCtr="0">
            <a:noAutofit/>
          </a:bodyPr>
          <a:lstStyle/>
          <a:p>
            <a:pPr marL="0" indent="0" algn="just">
              <a:spcAft>
                <a:spcPts val="2400"/>
              </a:spcAft>
              <a:buClr>
                <a:schemeClr val="dk1"/>
              </a:buClr>
              <a:buSzPts val="1100"/>
            </a:pPr>
            <a:r>
              <a:rPr lang="es-UY" sz="1600" dirty="0">
                <a:solidFill>
                  <a:schemeClr val="dk1"/>
                </a:solidFill>
                <a:latin typeface="Quattrocento Sans"/>
                <a:ea typeface="Quattrocento Sans"/>
                <a:cs typeface="Quattrocento Sans"/>
                <a:sym typeface="Quattrocento Sans"/>
              </a:rPr>
              <a:t> A la forma en que la autoridad monetaria organiza el funcionamiento del mercado de cambios se le conoce como régimen cambiario, lo que implica definir la modalidad de intervención del Banco Central en el mercado de divisas.</a:t>
            </a:r>
          </a:p>
          <a:p>
            <a:pPr marL="0" indent="0" algn="just">
              <a:spcAft>
                <a:spcPts val="2400"/>
              </a:spcAft>
              <a:buClr>
                <a:schemeClr val="dk1"/>
              </a:buClr>
              <a:buSzPts val="1100"/>
            </a:pPr>
            <a:r>
              <a:rPr lang="es-UY" sz="1600" dirty="0">
                <a:solidFill>
                  <a:schemeClr val="dk1"/>
                </a:solidFill>
                <a:latin typeface="Quattrocento Sans"/>
                <a:ea typeface="Quattrocento Sans"/>
                <a:cs typeface="Quattrocento Sans"/>
                <a:sym typeface="Quattrocento Sans"/>
              </a:rPr>
              <a:t> En la práctica existe una amplia gama de regímenes (ej.: flotación sucia, bandas de flotación, paridad deslizante, caja de conversión, etc.), en donde varían el grado de compromiso de la autoridad monetaria con el tipo de cambio y la frecuencia de la intervención. </a:t>
            </a:r>
          </a:p>
          <a:p>
            <a:pPr marL="0" indent="0" algn="just">
              <a:spcAft>
                <a:spcPts val="2400"/>
              </a:spcAft>
              <a:buClr>
                <a:schemeClr val="dk1"/>
              </a:buClr>
              <a:buSzPts val="1100"/>
              <a:buNone/>
            </a:pPr>
            <a:endParaRPr lang="es-UY" sz="1600" dirty="0">
              <a:solidFill>
                <a:schemeClr val="dk1"/>
              </a:solidFill>
              <a:latin typeface="Quattrocento Sans"/>
              <a:ea typeface="Quattrocento Sans"/>
              <a:cs typeface="Quattrocento Sans"/>
              <a:sym typeface="Quattrocento Sans"/>
            </a:endParaRPr>
          </a:p>
          <a:p>
            <a:pPr marL="0" indent="0" algn="just">
              <a:spcAft>
                <a:spcPts val="2400"/>
              </a:spcAft>
              <a:buClr>
                <a:schemeClr val="dk1"/>
              </a:buClr>
              <a:buSzPts val="1100"/>
              <a:buNone/>
            </a:pPr>
            <a:endParaRPr lang="es-UY" sz="1600" dirty="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 name="8 Rectángulo"/>
          <p:cNvSpPr/>
          <p:nvPr/>
        </p:nvSpPr>
        <p:spPr>
          <a:xfrm>
            <a:off x="2771800" y="928676"/>
            <a:ext cx="4968552" cy="2123658"/>
          </a:xfrm>
          <a:prstGeom prst="rect">
            <a:avLst/>
          </a:prstGeom>
        </p:spPr>
        <p:txBody>
          <a:bodyPr wrap="square">
            <a:spAutoFit/>
          </a:bodyPr>
          <a:lstStyle/>
          <a:p>
            <a:pPr marL="0" indent="0" algn="just">
              <a:spcAft>
                <a:spcPts val="2400"/>
              </a:spcAft>
              <a:buClr>
                <a:schemeClr val="dk1"/>
              </a:buClr>
              <a:buSzPts val="1100"/>
              <a:buNone/>
            </a:pPr>
            <a:r>
              <a:rPr lang="es-UY" sz="1600" dirty="0">
                <a:solidFill>
                  <a:schemeClr val="dk1"/>
                </a:solidFill>
                <a:latin typeface="Quattrocento Sans"/>
                <a:ea typeface="Quattrocento Sans"/>
                <a:cs typeface="Quattrocento Sans"/>
                <a:sym typeface="Quattrocento Sans"/>
              </a:rPr>
              <a:t>Los casos extremos de regímenes cambiarios son:</a:t>
            </a:r>
          </a:p>
          <a:p>
            <a:pPr marL="0" indent="0" algn="just">
              <a:spcAft>
                <a:spcPts val="2400"/>
              </a:spcAft>
              <a:buClr>
                <a:schemeClr val="dk1"/>
              </a:buClr>
              <a:buSzPct val="130000"/>
              <a:buFont typeface="Arial" pitchFamily="34" charset="0"/>
              <a:buChar char="•"/>
            </a:pPr>
            <a:r>
              <a:rPr lang="es-UY" sz="1600" dirty="0">
                <a:solidFill>
                  <a:schemeClr val="dk1"/>
                </a:solidFill>
                <a:latin typeface="Quattrocento Sans"/>
                <a:ea typeface="Quattrocento Sans"/>
                <a:cs typeface="Quattrocento Sans"/>
                <a:sym typeface="Quattrocento Sans"/>
              </a:rPr>
              <a:t> </a:t>
            </a:r>
            <a:r>
              <a:rPr lang="es-UY" sz="1600" b="1" dirty="0">
                <a:solidFill>
                  <a:schemeClr val="dk1"/>
                </a:solidFill>
                <a:latin typeface="Quattrocento Sans"/>
                <a:ea typeface="Quattrocento Sans"/>
                <a:cs typeface="Quattrocento Sans"/>
                <a:sym typeface="Quattrocento Sans"/>
              </a:rPr>
              <a:t>Tipo de cambio fijo: </a:t>
            </a:r>
            <a:r>
              <a:rPr lang="es-UY" sz="1600" dirty="0">
                <a:solidFill>
                  <a:schemeClr val="dk1"/>
                </a:solidFill>
                <a:latin typeface="Quattrocento Sans"/>
                <a:ea typeface="Quattrocento Sans"/>
                <a:cs typeface="Quattrocento Sans"/>
                <a:sym typeface="Quattrocento Sans"/>
              </a:rPr>
              <a:t>la autoridad monetaria se compromete a mantener en un determinado nivel el precio de la moneda extranjera en términos de la moneda local, perdiendo el control sobre la oferta monetaria y sobre la capacidad de hacer política monetaria.</a:t>
            </a:r>
          </a:p>
        </p:txBody>
      </p:sp>
      <p:sp>
        <p:nvSpPr>
          <p:cNvPr id="10" name="9 Rectángulo"/>
          <p:cNvSpPr/>
          <p:nvPr/>
        </p:nvSpPr>
        <p:spPr>
          <a:xfrm>
            <a:off x="447406" y="3129811"/>
            <a:ext cx="7292946" cy="1077218"/>
          </a:xfrm>
          <a:prstGeom prst="rect">
            <a:avLst/>
          </a:prstGeom>
        </p:spPr>
        <p:txBody>
          <a:bodyPr wrap="square">
            <a:spAutoFit/>
          </a:bodyPr>
          <a:lstStyle/>
          <a:p>
            <a:pPr marL="0" indent="0" algn="just">
              <a:spcAft>
                <a:spcPts val="2400"/>
              </a:spcAft>
              <a:buClr>
                <a:schemeClr val="dk1"/>
              </a:buClr>
              <a:buSzPct val="130000"/>
              <a:buFont typeface="Arial" pitchFamily="34" charset="0"/>
              <a:buChar char="•"/>
            </a:pPr>
            <a:r>
              <a:rPr lang="es-UY" sz="1600" b="1" dirty="0">
                <a:solidFill>
                  <a:schemeClr val="dk1"/>
                </a:solidFill>
                <a:latin typeface="Quattrocento Sans"/>
                <a:ea typeface="Quattrocento Sans"/>
                <a:cs typeface="Quattrocento Sans"/>
                <a:sym typeface="Quattrocento Sans"/>
              </a:rPr>
              <a:t> Tipo de cambio flexible: </a:t>
            </a:r>
            <a:r>
              <a:rPr lang="es-UY" sz="1600" dirty="0">
                <a:solidFill>
                  <a:schemeClr val="dk1"/>
                </a:solidFill>
                <a:latin typeface="Quattrocento Sans"/>
                <a:ea typeface="Quattrocento Sans"/>
                <a:cs typeface="Quattrocento Sans"/>
                <a:sym typeface="Quattrocento Sans"/>
              </a:rPr>
              <a:t>el precio de la moneda extranjera se determina en el mercado a través del libre juego de la oferta y la demanda. El Banco Central puede decidir qué cantidad de dinero circula en la economía y, por lo tanto, es capaz de realizar política monetaria activa.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 name="6 Rectángulo"/>
          <p:cNvSpPr/>
          <p:nvPr/>
        </p:nvSpPr>
        <p:spPr>
          <a:xfrm>
            <a:off x="7524328" y="339502"/>
            <a:ext cx="144016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Google Shape;78;p17"/>
          <p:cNvSpPr txBox="1">
            <a:spLocks noGrp="1"/>
          </p:cNvSpPr>
          <p:nvPr>
            <p:ph type="title"/>
          </p:nvPr>
        </p:nvSpPr>
        <p:spPr>
          <a:xfrm>
            <a:off x="311700" y="827325"/>
            <a:ext cx="4836364" cy="6643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UY" sz="2000" b="1" i="1" dirty="0">
                <a:latin typeface="Quattrocento Sans"/>
                <a:ea typeface="Quattrocento Sans"/>
                <a:cs typeface="Quattrocento Sans"/>
                <a:sym typeface="Quattrocento Sans"/>
              </a:rPr>
              <a:t>La trinidad imposible</a:t>
            </a:r>
            <a:endParaRPr sz="2000" b="1" i="1" dirty="0">
              <a:latin typeface="Quattrocento Sans"/>
              <a:ea typeface="Quattrocento Sans"/>
              <a:cs typeface="Quattrocento Sans"/>
              <a:sym typeface="Quattrocento Sans"/>
            </a:endParaRPr>
          </a:p>
        </p:txBody>
      </p:sp>
      <p:sp>
        <p:nvSpPr>
          <p:cNvPr id="12" name="Google Shape;61;p14"/>
          <p:cNvSpPr txBox="1">
            <a:spLocks/>
          </p:cNvSpPr>
          <p:nvPr/>
        </p:nvSpPr>
        <p:spPr>
          <a:xfrm>
            <a:off x="214282" y="1571618"/>
            <a:ext cx="7286676" cy="858966"/>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200"/>
              </a:spcAft>
              <a:buClr>
                <a:schemeClr val="dk2"/>
              </a:buClr>
              <a:buSzPts val="1800"/>
              <a:tabLst/>
              <a:defRPr/>
            </a:pPr>
            <a:r>
              <a:rPr kumimoji="0" lang="es-UY" sz="16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No</a:t>
            </a:r>
            <a:r>
              <a:rPr kumimoji="0" lang="es-UY" sz="1600" b="0" i="0" u="none" strike="noStrike" kern="0" cap="none" spc="0" normalizeH="0" noProof="0" dirty="0">
                <a:ln>
                  <a:noFill/>
                </a:ln>
                <a:solidFill>
                  <a:schemeClr val="tx1"/>
                </a:solidFill>
                <a:effectLst/>
                <a:uLnTx/>
                <a:uFillTx/>
                <a:latin typeface="Quattrocento Sans"/>
                <a:ea typeface="Quattrocento Sans"/>
                <a:cs typeface="Quattrocento Sans"/>
                <a:sym typeface="Quattrocento Sans"/>
              </a:rPr>
              <a:t> existe ningún esquema de política monetaria que permita mantener simultáneamente el tipo de cambio fijo, la libre movilidad internacional de capitales y la existencia de una política monetaria para controlar la cantidad de dinero.</a:t>
            </a:r>
            <a:endParaRPr kumimoji="0" lang="es-UY" sz="16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5" name="4 Rectángulo"/>
          <p:cNvSpPr/>
          <p:nvPr/>
        </p:nvSpPr>
        <p:spPr>
          <a:xfrm>
            <a:off x="4067944" y="4443958"/>
            <a:ext cx="468052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Google Shape;72;p16"/>
          <p:cNvSpPr txBox="1">
            <a:spLocks noGrp="1"/>
          </p:cNvSpPr>
          <p:nvPr>
            <p:ph type="title"/>
          </p:nvPr>
        </p:nvSpPr>
        <p:spPr>
          <a:xfrm>
            <a:off x="2141398" y="123478"/>
            <a:ext cx="5166906" cy="572700"/>
          </a:xfrm>
          <a:prstGeom prst="rect">
            <a:avLst/>
          </a:prstGeom>
        </p:spPr>
        <p:txBody>
          <a:bodyPr spcFirstLastPara="1" wrap="square" lIns="91425" tIns="91425" rIns="91425" bIns="91425" anchor="t" anchorCtr="0">
            <a:noAutofit/>
          </a:bodyPr>
          <a:lstStyle/>
          <a:p>
            <a:pPr lvl="0" algn="ctr"/>
            <a:r>
              <a:rPr lang="es-UY" sz="2000" b="1" i="1" dirty="0">
                <a:latin typeface="Quattrocento Sans"/>
                <a:ea typeface="Quattrocento Sans"/>
                <a:cs typeface="Quattrocento Sans"/>
                <a:sym typeface="Quattrocento Sans"/>
              </a:rPr>
              <a:t>Tipo de cambio, nivel de actividad y precios</a:t>
            </a:r>
          </a:p>
        </p:txBody>
      </p:sp>
      <p:sp>
        <p:nvSpPr>
          <p:cNvPr id="20" name="Google Shape;73;p16"/>
          <p:cNvSpPr txBox="1">
            <a:spLocks/>
          </p:cNvSpPr>
          <p:nvPr/>
        </p:nvSpPr>
        <p:spPr>
          <a:xfrm>
            <a:off x="1857356" y="642924"/>
            <a:ext cx="5544616" cy="648072"/>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600"/>
              </a:spcAft>
              <a:buClr>
                <a:schemeClr val="dk2"/>
              </a:buClr>
              <a:buSzPts val="1800"/>
              <a:buFont typeface="Arial" pitchFamily="34" charset="0"/>
              <a:buChar char="•"/>
              <a:tabLst/>
              <a:defRPr/>
            </a:pPr>
            <a:r>
              <a:rPr lang="es-UY" sz="1600" noProof="0" dirty="0">
                <a:solidFill>
                  <a:schemeClr val="dk1"/>
                </a:solidFill>
                <a:latin typeface="Quattrocento Sans"/>
                <a:ea typeface="Quattrocento Sans"/>
                <a:cs typeface="Quattrocento Sans"/>
                <a:sym typeface="Quattrocento Sans"/>
              </a:rPr>
              <a:t> Las variaciones del tipo de cambio tienen efectos determinantes sobre los precios.</a:t>
            </a:r>
          </a:p>
          <a:p>
            <a:pPr algn="just">
              <a:lnSpc>
                <a:spcPct val="115000"/>
              </a:lnSpc>
              <a:spcAft>
                <a:spcPts val="2400"/>
              </a:spcAft>
              <a:buClr>
                <a:schemeClr val="dk2"/>
              </a:buClr>
              <a:buSzPts val="1800"/>
              <a:buFont typeface="Arial" pitchFamily="34" charset="0"/>
              <a:buChar char="•"/>
              <a:defRPr/>
            </a:pPr>
            <a:r>
              <a:rPr lang="es-UY" sz="1600" dirty="0">
                <a:solidFill>
                  <a:schemeClr val="dk1"/>
                </a:solidFill>
                <a:latin typeface="Quattrocento Sans"/>
                <a:ea typeface="Quattrocento Sans"/>
                <a:cs typeface="Quattrocento Sans"/>
                <a:sym typeface="Quattrocento Sans"/>
              </a:rPr>
              <a:t> La importancia del traspaso de las variaciones del tipo de cambio a la inflación dependerá del peso de los bienes importados en la canasta de consumo y de las posibilidades que tienen las familias de sustituir bienes importados por otros nacionales.</a:t>
            </a:r>
          </a:p>
          <a:p>
            <a:pPr marL="0" marR="0" lvl="0" indent="0" algn="just" defTabSz="914400" rtl="0" eaLnBrk="1" fontAlgn="auto" latinLnBrk="0" hangingPunct="1">
              <a:lnSpc>
                <a:spcPct val="115000"/>
              </a:lnSpc>
              <a:spcBef>
                <a:spcPts val="0"/>
              </a:spcBef>
              <a:spcAft>
                <a:spcPts val="2400"/>
              </a:spcAft>
              <a:buClr>
                <a:schemeClr val="dk2"/>
              </a:buClr>
              <a:buSzPts val="1800"/>
              <a:buFont typeface="Arial" pitchFamily="34" charset="0"/>
              <a:buChar char="•"/>
              <a:tabLst/>
              <a:defRPr/>
            </a:pPr>
            <a:endParaRPr lang="es-UY" sz="1600" noProof="0" dirty="0">
              <a:solidFill>
                <a:schemeClr val="dk1"/>
              </a:solidFill>
              <a:latin typeface="Quattrocento Sans"/>
              <a:ea typeface="Quattrocento Sans"/>
              <a:cs typeface="Quattrocento Sans"/>
              <a:sym typeface="Quattrocento Sans"/>
            </a:endParaRPr>
          </a:p>
        </p:txBody>
      </p:sp>
      <p:sp>
        <p:nvSpPr>
          <p:cNvPr id="21" name="Google Shape;73;p16"/>
          <p:cNvSpPr txBox="1">
            <a:spLocks/>
          </p:cNvSpPr>
          <p:nvPr/>
        </p:nvSpPr>
        <p:spPr>
          <a:xfrm>
            <a:off x="1857356" y="2714626"/>
            <a:ext cx="6912768" cy="2936368"/>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600"/>
              </a:spcAft>
              <a:buClr>
                <a:schemeClr val="dk2"/>
              </a:buClr>
              <a:buSzPts val="1800"/>
              <a:buFont typeface="Arial" pitchFamily="34" charset="0"/>
              <a:buChar char="•"/>
              <a:tabLst/>
              <a:defRPr/>
            </a:pPr>
            <a:r>
              <a:rPr lang="es-UY" sz="1600" dirty="0">
                <a:solidFill>
                  <a:schemeClr val="dk1"/>
                </a:solidFill>
                <a:latin typeface="Quattrocento Sans"/>
                <a:ea typeface="Quattrocento Sans"/>
                <a:cs typeface="Quattrocento Sans"/>
                <a:sym typeface="Quattrocento Sans"/>
              </a:rPr>
              <a:t> También se aprecian efectos cuando se trata de bienes importados de uso intermedio, pero de manera indirecta, dado que el aumento de precios de estos insumos muchas veces genera que la empresa aumente el precio de venta de su producto final.</a:t>
            </a:r>
          </a:p>
          <a:p>
            <a:pPr marL="0" marR="0" lvl="0" indent="0" algn="just" defTabSz="914400" rtl="0" eaLnBrk="1" fontAlgn="auto" latinLnBrk="0" hangingPunct="1">
              <a:lnSpc>
                <a:spcPct val="115000"/>
              </a:lnSpc>
              <a:spcBef>
                <a:spcPts val="0"/>
              </a:spcBef>
              <a:spcAft>
                <a:spcPts val="2400"/>
              </a:spcAft>
              <a:buClr>
                <a:schemeClr val="dk2"/>
              </a:buClr>
              <a:buSzPts val="1800"/>
              <a:buFont typeface="Arial" pitchFamily="34" charset="0"/>
              <a:buChar char="•"/>
              <a:tabLst/>
              <a:defRPr/>
            </a:pPr>
            <a:r>
              <a:rPr lang="es-UY" sz="1600" dirty="0">
                <a:solidFill>
                  <a:schemeClr val="dk1"/>
                </a:solidFill>
                <a:latin typeface="Quattrocento Sans"/>
                <a:ea typeface="Quattrocento Sans"/>
                <a:cs typeface="Quattrocento Sans"/>
                <a:sym typeface="Quattrocento Sans"/>
              </a:rPr>
              <a:t> Estas</a:t>
            </a:r>
            <a:r>
              <a:rPr lang="es-UY" sz="1600" noProof="0" dirty="0">
                <a:solidFill>
                  <a:schemeClr val="dk1"/>
                </a:solidFill>
                <a:latin typeface="Quattrocento Sans"/>
                <a:ea typeface="Quattrocento Sans"/>
                <a:cs typeface="Quattrocento Sans"/>
                <a:sym typeface="Quattrocento Sans"/>
              </a:rPr>
              <a:t> variaciones también tienen efectos sobre la demanda agregada, en tanto alteran los precios relativos de los bienes producidos internamente respecto a los del exterior.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5" name="4 Rectángulo"/>
          <p:cNvSpPr/>
          <p:nvPr/>
        </p:nvSpPr>
        <p:spPr>
          <a:xfrm>
            <a:off x="3995936" y="4515966"/>
            <a:ext cx="482453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2" descr="C:\Users\Paola\Desktop\Matilde\Diapositivas\Capítulo 9\Imagen-10.png"/>
          <p:cNvPicPr>
            <a:picLocks noChangeAspect="1" noChangeArrowheads="1"/>
          </p:cNvPicPr>
          <p:nvPr/>
        </p:nvPicPr>
        <p:blipFill>
          <a:blip r:embed="rId4"/>
          <a:srcRect/>
          <a:stretch>
            <a:fillRect/>
          </a:stretch>
        </p:blipFill>
        <p:spPr bwMode="auto">
          <a:xfrm>
            <a:off x="1979712" y="1453799"/>
            <a:ext cx="3198847" cy="2584669"/>
          </a:xfrm>
          <a:prstGeom prst="rect">
            <a:avLst/>
          </a:prstGeom>
          <a:noFill/>
        </p:spPr>
      </p:pic>
      <p:sp>
        <p:nvSpPr>
          <p:cNvPr id="13" name="Google Shape;105;p21"/>
          <p:cNvSpPr txBox="1">
            <a:spLocks/>
          </p:cNvSpPr>
          <p:nvPr/>
        </p:nvSpPr>
        <p:spPr>
          <a:xfrm>
            <a:off x="5076056" y="1347614"/>
            <a:ext cx="2233958" cy="2547281"/>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600"/>
              </a:spcAft>
              <a:buClr>
                <a:schemeClr val="dk1"/>
              </a:buClr>
              <a:buSzPts val="1100"/>
              <a:tabLst/>
              <a:defRPr/>
            </a:pPr>
            <a:r>
              <a:rPr kumimoji="0" lang="es-ES" sz="16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Este diagrama ayuda a entender los mecanismos a través de lo que las variaciones del tipo de cambio inciden</a:t>
            </a:r>
            <a:r>
              <a:rPr kumimoji="0" lang="es-ES" sz="1600" b="0" i="0" u="none" strike="noStrike" kern="0" cap="none" spc="0" normalizeH="0" noProof="0" dirty="0">
                <a:ln>
                  <a:noFill/>
                </a:ln>
                <a:solidFill>
                  <a:schemeClr val="tx1"/>
                </a:solidFill>
                <a:effectLst/>
                <a:uLnTx/>
                <a:uFillTx/>
                <a:latin typeface="Quattrocento Sans"/>
                <a:ea typeface="Quattrocento Sans"/>
                <a:cs typeface="Quattrocento Sans"/>
                <a:sym typeface="Quattrocento Sans"/>
              </a:rPr>
              <a:t> sobre el nivel de actividad económica.</a:t>
            </a:r>
          </a:p>
          <a:p>
            <a:pPr marL="0" marR="0" lvl="0" indent="0" algn="just" defTabSz="914400" rtl="0" eaLnBrk="1" fontAlgn="auto" latinLnBrk="0" hangingPunct="1">
              <a:lnSpc>
                <a:spcPct val="115000"/>
              </a:lnSpc>
              <a:spcBef>
                <a:spcPts val="0"/>
              </a:spcBef>
              <a:spcAft>
                <a:spcPts val="1600"/>
              </a:spcAft>
              <a:buClr>
                <a:schemeClr val="dk1"/>
              </a:buClr>
              <a:buSzPts val="1100"/>
              <a:tabLst/>
              <a:defRPr/>
            </a:pPr>
            <a:endParaRPr kumimoji="0" lang="es-ES" sz="1600" b="0" i="0" u="none" strike="noStrike" kern="0" cap="none" spc="0" normalizeH="0" baseline="0" noProof="0" dirty="0">
              <a:ln>
                <a:noFill/>
              </a:ln>
              <a:solidFill>
                <a:schemeClr val="dk2"/>
              </a:solidFill>
              <a:effectLst/>
              <a:uLnTx/>
              <a:uFillTx/>
              <a:latin typeface="Quattrocento Sans"/>
              <a:ea typeface="Quattrocento Sans"/>
              <a:cs typeface="Quattrocento Sans"/>
              <a:sym typeface="Quattrocento Sans"/>
            </a:endParaRPr>
          </a:p>
        </p:txBody>
      </p:sp>
      <p:sp>
        <p:nvSpPr>
          <p:cNvPr id="15" name="14 CuadroTexto"/>
          <p:cNvSpPr txBox="1"/>
          <p:nvPr/>
        </p:nvSpPr>
        <p:spPr>
          <a:xfrm>
            <a:off x="2249504" y="928676"/>
            <a:ext cx="2736304" cy="523220"/>
          </a:xfrm>
          <a:prstGeom prst="rect">
            <a:avLst/>
          </a:prstGeom>
          <a:noFill/>
        </p:spPr>
        <p:txBody>
          <a:bodyPr wrap="square" rtlCol="0">
            <a:spAutoFit/>
          </a:bodyPr>
          <a:lstStyle/>
          <a:p>
            <a:pPr algn="ctr"/>
            <a:r>
              <a:rPr lang="es-UY" b="1" dirty="0">
                <a:latin typeface="Quattrocento Sans" charset="0"/>
              </a:rPr>
              <a:t>Efectos del tipo de cambio sobre la actividad económica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946975" y="142858"/>
            <a:ext cx="2955000" cy="10316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UY" sz="2000" b="1" i="1" dirty="0">
                <a:latin typeface="Quattrocento Sans"/>
                <a:ea typeface="Quattrocento Sans"/>
                <a:cs typeface="Quattrocento Sans"/>
                <a:sym typeface="Quattrocento Sans"/>
              </a:rPr>
              <a:t>Algunas definiciones</a:t>
            </a:r>
            <a:endParaRPr sz="2000" b="1" i="1" dirty="0">
              <a:latin typeface="Quattrocento Sans"/>
              <a:ea typeface="Quattrocento Sans"/>
              <a:cs typeface="Quattrocento Sans"/>
              <a:sym typeface="Quattrocento Sans"/>
            </a:endParaRPr>
          </a:p>
        </p:txBody>
      </p:sp>
      <p:sp>
        <p:nvSpPr>
          <p:cNvPr id="67" name="Google Shape;67;p15"/>
          <p:cNvSpPr txBox="1">
            <a:spLocks noGrp="1"/>
          </p:cNvSpPr>
          <p:nvPr>
            <p:ph type="body" idx="1"/>
          </p:nvPr>
        </p:nvSpPr>
        <p:spPr>
          <a:xfrm>
            <a:off x="0" y="3303498"/>
            <a:ext cx="5000628" cy="1768582"/>
          </a:xfrm>
          <a:prstGeom prst="rect">
            <a:avLst/>
          </a:prstGeom>
        </p:spPr>
        <p:txBody>
          <a:bodyPr spcFirstLastPara="1" wrap="square" lIns="91425" tIns="91425" rIns="91425" bIns="91425" anchor="t" anchorCtr="0">
            <a:noAutofit/>
          </a:bodyPr>
          <a:lstStyle/>
          <a:p>
            <a:pPr marL="0" indent="0" algn="just">
              <a:spcAft>
                <a:spcPts val="1200"/>
              </a:spcAft>
              <a:buClr>
                <a:schemeClr val="dk1"/>
              </a:buClr>
              <a:buSzPts val="1100"/>
              <a:buFont typeface="Arial" pitchFamily="34" charset="0"/>
              <a:buChar char="•"/>
            </a:pPr>
            <a:r>
              <a:rPr lang="es-UY" sz="1700" dirty="0">
                <a:solidFill>
                  <a:schemeClr val="tx1"/>
                </a:solidFill>
                <a:latin typeface="Quattrocento Sans"/>
                <a:ea typeface="Quattrocento Sans"/>
                <a:cs typeface="Quattrocento Sans"/>
                <a:sym typeface="Quattrocento Sans"/>
              </a:rPr>
              <a:t> “</a:t>
            </a:r>
            <a:r>
              <a:rPr lang="es-UY" sz="1700" b="1" dirty="0">
                <a:solidFill>
                  <a:schemeClr val="tx1"/>
                </a:solidFill>
                <a:latin typeface="Quattrocento Sans"/>
                <a:ea typeface="Quattrocento Sans"/>
                <a:cs typeface="Quattrocento Sans"/>
                <a:sym typeface="Quattrocento Sans"/>
              </a:rPr>
              <a:t>Picos</a:t>
            </a:r>
            <a:r>
              <a:rPr lang="es-UY" sz="1700" dirty="0">
                <a:solidFill>
                  <a:schemeClr val="tx1"/>
                </a:solidFill>
                <a:latin typeface="Quattrocento Sans"/>
                <a:ea typeface="Quattrocento Sans"/>
                <a:cs typeface="Quattrocento Sans"/>
                <a:sym typeface="Quattrocento Sans"/>
              </a:rPr>
              <a:t>” y “</a:t>
            </a:r>
            <a:r>
              <a:rPr lang="es-UY" sz="1700" b="1" dirty="0">
                <a:solidFill>
                  <a:schemeClr val="tx1"/>
                </a:solidFill>
                <a:latin typeface="Quattrocento Sans"/>
                <a:ea typeface="Quattrocento Sans"/>
                <a:cs typeface="Quattrocento Sans"/>
                <a:sym typeface="Quattrocento Sans"/>
              </a:rPr>
              <a:t>valles</a:t>
            </a:r>
            <a:r>
              <a:rPr lang="es-UY" sz="1700" dirty="0">
                <a:solidFill>
                  <a:schemeClr val="tx1"/>
                </a:solidFill>
                <a:latin typeface="Quattrocento Sans"/>
                <a:ea typeface="Quattrocento Sans"/>
                <a:cs typeface="Quattrocento Sans"/>
                <a:sym typeface="Quattrocento Sans"/>
              </a:rPr>
              <a:t>” </a:t>
            </a:r>
            <a:r>
              <a:rPr lang="es-UY" sz="1700" b="1" dirty="0">
                <a:solidFill>
                  <a:schemeClr val="tx1"/>
                </a:solidFill>
                <a:latin typeface="Quattrocento Sans"/>
                <a:ea typeface="Quattrocento Sans"/>
                <a:cs typeface="Quattrocento Sans"/>
                <a:sym typeface="Quattrocento Sans"/>
              </a:rPr>
              <a:t>cíclicos</a:t>
            </a:r>
            <a:r>
              <a:rPr lang="es-UY" sz="1700" dirty="0">
                <a:solidFill>
                  <a:schemeClr val="tx1"/>
                </a:solidFill>
                <a:latin typeface="Quattrocento Sans"/>
                <a:ea typeface="Quattrocento Sans"/>
                <a:cs typeface="Quattrocento Sans"/>
                <a:sym typeface="Quattrocento Sans"/>
              </a:rPr>
              <a:t>: máximos y mínimos, respectivamente, de la tasa de crecimiento dentro de un ciclo.</a:t>
            </a:r>
          </a:p>
          <a:p>
            <a:pPr marL="0" indent="0" algn="just">
              <a:spcAft>
                <a:spcPts val="1200"/>
              </a:spcAft>
              <a:buClr>
                <a:schemeClr val="dk1"/>
              </a:buClr>
              <a:buSzPts val="1100"/>
              <a:buFont typeface="Arial" pitchFamily="34" charset="0"/>
              <a:buChar char="•"/>
            </a:pPr>
            <a:r>
              <a:rPr lang="es-UY" sz="1700" b="1" dirty="0">
                <a:solidFill>
                  <a:schemeClr val="tx1"/>
                </a:solidFill>
                <a:latin typeface="Quattrocento Sans"/>
                <a:ea typeface="Quattrocento Sans"/>
                <a:cs typeface="Quattrocento Sans"/>
                <a:sym typeface="Quattrocento Sans"/>
              </a:rPr>
              <a:t> Expansión</a:t>
            </a:r>
            <a:r>
              <a:rPr lang="es-UY" sz="1700" dirty="0">
                <a:solidFill>
                  <a:schemeClr val="tx1"/>
                </a:solidFill>
                <a:latin typeface="Quattrocento Sans"/>
                <a:ea typeface="Quattrocento Sans"/>
                <a:cs typeface="Quattrocento Sans"/>
                <a:sym typeface="Quattrocento Sans"/>
              </a:rPr>
              <a:t> o </a:t>
            </a:r>
            <a:r>
              <a:rPr lang="es-UY" sz="1700" b="1" dirty="0">
                <a:solidFill>
                  <a:schemeClr val="tx1"/>
                </a:solidFill>
                <a:latin typeface="Quattrocento Sans"/>
                <a:ea typeface="Quattrocento Sans"/>
                <a:cs typeface="Quattrocento Sans"/>
                <a:sym typeface="Quattrocento Sans"/>
              </a:rPr>
              <a:t>auge económico</a:t>
            </a:r>
            <a:r>
              <a:rPr lang="es-UY" sz="1700" dirty="0">
                <a:solidFill>
                  <a:schemeClr val="tx1"/>
                </a:solidFill>
                <a:latin typeface="Quattrocento Sans"/>
                <a:ea typeface="Quattrocento Sans"/>
                <a:cs typeface="Quattrocento Sans"/>
                <a:sym typeface="Quattrocento Sans"/>
              </a:rPr>
              <a:t>: período de tasa de crecimiento ascendente antes del pico cíclico.</a:t>
            </a:r>
            <a:endParaRPr sz="1700" dirty="0">
              <a:solidFill>
                <a:schemeClr val="tx1"/>
              </a:solidFill>
              <a:latin typeface="Quattrocento Sans"/>
              <a:ea typeface="Quattrocento Sans"/>
              <a:cs typeface="Quattrocento Sans"/>
              <a:sym typeface="Quattrocento Sans"/>
            </a:endParaRPr>
          </a:p>
        </p:txBody>
      </p:sp>
      <p:sp>
        <p:nvSpPr>
          <p:cNvPr id="4" name="3 Rectángulo"/>
          <p:cNvSpPr/>
          <p:nvPr/>
        </p:nvSpPr>
        <p:spPr>
          <a:xfrm>
            <a:off x="1714480" y="647159"/>
            <a:ext cx="3214710" cy="1138773"/>
          </a:xfrm>
          <a:prstGeom prst="rect">
            <a:avLst/>
          </a:prstGeom>
        </p:spPr>
        <p:txBody>
          <a:bodyPr wrap="square">
            <a:spAutoFit/>
          </a:bodyPr>
          <a:lstStyle/>
          <a:p>
            <a:pPr marL="0" indent="0" algn="just">
              <a:spcAft>
                <a:spcPts val="1200"/>
              </a:spcAft>
              <a:buClr>
                <a:schemeClr val="dk1"/>
              </a:buClr>
              <a:buSzPts val="1100"/>
              <a:buFont typeface="Arial" pitchFamily="34" charset="0"/>
              <a:buChar char="•"/>
            </a:pPr>
            <a:r>
              <a:rPr lang="es-UY" sz="1700" b="1" dirty="0">
                <a:solidFill>
                  <a:schemeClr val="tx1"/>
                </a:solidFill>
                <a:latin typeface="Quattrocento Sans"/>
                <a:ea typeface="Quattrocento Sans"/>
                <a:cs typeface="Quattrocento Sans"/>
                <a:sym typeface="Quattrocento Sans"/>
              </a:rPr>
              <a:t> Ciclo económico</a:t>
            </a:r>
            <a:r>
              <a:rPr lang="es-UY" sz="1700" dirty="0">
                <a:solidFill>
                  <a:schemeClr val="tx1"/>
                </a:solidFill>
                <a:latin typeface="Quattrocento Sans"/>
                <a:ea typeface="Quattrocento Sans"/>
                <a:cs typeface="Quattrocento Sans"/>
                <a:sym typeface="Quattrocento Sans"/>
              </a:rPr>
              <a:t>: pauta recurrente observada en el nivel de actividad (PIB), caracterizada por fases de crecimiento por </a:t>
            </a:r>
          </a:p>
        </p:txBody>
      </p:sp>
      <p:sp>
        <p:nvSpPr>
          <p:cNvPr id="5" name="4 Rectángulo"/>
          <p:cNvSpPr/>
          <p:nvPr/>
        </p:nvSpPr>
        <p:spPr>
          <a:xfrm>
            <a:off x="0" y="1695575"/>
            <a:ext cx="4929190" cy="1661993"/>
          </a:xfrm>
          <a:prstGeom prst="rect">
            <a:avLst/>
          </a:prstGeom>
        </p:spPr>
        <p:txBody>
          <a:bodyPr wrap="square">
            <a:spAutoFit/>
          </a:bodyPr>
          <a:lstStyle/>
          <a:p>
            <a:pPr marL="0" indent="0" algn="just">
              <a:spcAft>
                <a:spcPts val="1200"/>
              </a:spcAft>
              <a:buClr>
                <a:schemeClr val="dk1"/>
              </a:buClr>
              <a:buSzPts val="1100"/>
            </a:pPr>
            <a:r>
              <a:rPr lang="es-UY" sz="1700" dirty="0">
                <a:solidFill>
                  <a:schemeClr val="tx1"/>
                </a:solidFill>
                <a:latin typeface="Quattrocento Sans"/>
                <a:ea typeface="Quattrocento Sans"/>
                <a:cs typeface="Quattrocento Sans"/>
                <a:sym typeface="Quattrocento Sans"/>
              </a:rPr>
              <a:t>encima de la capacidad de expansión de la economía en el largo plazo y fases de crecimiento por debajo de la misma. Alto grado de persistencia: si se está en un año expansivo, es muy probable que el año siguiente también lo sea, y lo mismo vale para los años contractivos.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5" name="4 Rectángulo"/>
          <p:cNvSpPr/>
          <p:nvPr/>
        </p:nvSpPr>
        <p:spPr>
          <a:xfrm>
            <a:off x="467544" y="4299942"/>
            <a:ext cx="482453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7308304" y="0"/>
            <a:ext cx="50405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Google Shape;85;p18"/>
          <p:cNvSpPr txBox="1">
            <a:spLocks/>
          </p:cNvSpPr>
          <p:nvPr/>
        </p:nvSpPr>
        <p:spPr>
          <a:xfrm>
            <a:off x="1643042" y="1000114"/>
            <a:ext cx="5976664" cy="785818"/>
          </a:xfrm>
          <a:prstGeom prst="rect">
            <a:avLst/>
          </a:prstGeom>
          <a:noFill/>
          <a:ln>
            <a:noFill/>
          </a:ln>
        </p:spPr>
        <p:txBody>
          <a:bodyPr spcFirstLastPara="1" wrap="square" lIns="91425" tIns="91425" rIns="91425" bIns="91425" anchor="t" anchorCtr="0">
            <a:noAutofit/>
          </a:bodyPr>
          <a:lstStyle/>
          <a:p>
            <a:pPr lvl="1" algn="just">
              <a:lnSpc>
                <a:spcPct val="115000"/>
              </a:lnSpc>
              <a:spcAft>
                <a:spcPts val="2400"/>
              </a:spcAft>
              <a:buClr>
                <a:schemeClr val="dk1"/>
              </a:buClr>
              <a:buSzPct val="130000"/>
              <a:buFont typeface="Arial" pitchFamily="34" charset="0"/>
              <a:buChar char="•"/>
            </a:pPr>
            <a:r>
              <a:rPr lang="es-UY" sz="1600" dirty="0">
                <a:solidFill>
                  <a:schemeClr val="tx1"/>
                </a:solidFill>
                <a:latin typeface="Quattrocento Sans"/>
                <a:ea typeface="Quattrocento Sans"/>
                <a:cs typeface="Quattrocento Sans"/>
                <a:sym typeface="Quattrocento Sans"/>
              </a:rPr>
              <a:t> Se denomina plan de estabilización al conjunto de medidas de política económica destinado a reducir la inflación.</a:t>
            </a:r>
          </a:p>
        </p:txBody>
      </p:sp>
      <p:sp>
        <p:nvSpPr>
          <p:cNvPr id="13" name="Google Shape;85;p18"/>
          <p:cNvSpPr txBox="1">
            <a:spLocks noGrp="1"/>
          </p:cNvSpPr>
          <p:nvPr>
            <p:ph type="body" idx="1"/>
          </p:nvPr>
        </p:nvSpPr>
        <p:spPr>
          <a:xfrm>
            <a:off x="35496" y="1785932"/>
            <a:ext cx="7704856" cy="2597400"/>
          </a:xfrm>
          <a:prstGeom prst="rect">
            <a:avLst/>
          </a:prstGeom>
        </p:spPr>
        <p:txBody>
          <a:bodyPr spcFirstLastPara="1" wrap="square" lIns="91425" tIns="91425" rIns="91425" bIns="91425" anchor="t" anchorCtr="0">
            <a:noAutofit/>
          </a:bodyPr>
          <a:lstStyle/>
          <a:p>
            <a:pPr marL="0" lvl="1" indent="0" algn="just">
              <a:spcBef>
                <a:spcPts val="0"/>
              </a:spcBef>
              <a:spcAft>
                <a:spcPts val="1200"/>
              </a:spcAft>
              <a:buClr>
                <a:schemeClr val="dk1"/>
              </a:buClr>
              <a:buSzPct val="130000"/>
              <a:buFont typeface="Arial" pitchFamily="34" charset="0"/>
              <a:buChar char="•"/>
            </a:pPr>
            <a:r>
              <a:rPr lang="es-UY" sz="1600" dirty="0">
                <a:solidFill>
                  <a:schemeClr val="tx1"/>
                </a:solidFill>
                <a:latin typeface="Quattrocento Sans"/>
                <a:ea typeface="Quattrocento Sans"/>
                <a:cs typeface="Quattrocento Sans"/>
                <a:sym typeface="Quattrocento Sans"/>
              </a:rPr>
              <a:t>Los planes se pueden clasificar en dos grupos según el tipo de medidas y los instrumentos que utilizan:</a:t>
            </a:r>
          </a:p>
          <a:p>
            <a:pPr marL="457200" lvl="2" indent="0" algn="just">
              <a:spcBef>
                <a:spcPts val="0"/>
              </a:spcBef>
              <a:spcAft>
                <a:spcPts val="1200"/>
              </a:spcAft>
              <a:buClr>
                <a:schemeClr val="dk1"/>
              </a:buClr>
              <a:buSzPct val="130000"/>
              <a:buFont typeface="Courier New" pitchFamily="49" charset="0"/>
              <a:buChar char="o"/>
            </a:pPr>
            <a:r>
              <a:rPr lang="es-UY" sz="1600" dirty="0">
                <a:solidFill>
                  <a:schemeClr val="tx1"/>
                </a:solidFill>
                <a:latin typeface="Quattrocento Sans"/>
                <a:ea typeface="Quattrocento Sans"/>
                <a:cs typeface="Quattrocento Sans"/>
                <a:sym typeface="Quattrocento Sans"/>
              </a:rPr>
              <a:t>Planes</a:t>
            </a:r>
            <a:r>
              <a:rPr lang="es-UY" sz="1600" dirty="0">
                <a:solidFill>
                  <a:schemeClr val="dk1"/>
                </a:solidFill>
                <a:latin typeface="Quattrocento Sans"/>
                <a:ea typeface="Quattrocento Sans"/>
                <a:cs typeface="Quattrocento Sans"/>
                <a:sym typeface="Quattrocento Sans"/>
              </a:rPr>
              <a:t> ortodoxos: consideran que el origen de la inflación es un fenómeno monetario, vinculado a un aumento excesivo de la cantidad de dinero. Consideran la aplicación de una política monetaria restrictiva para eliminar este exceso y detener las presiones al alza de precios.</a:t>
            </a:r>
          </a:p>
          <a:p>
            <a:pPr marL="457200" lvl="2" indent="0" algn="just">
              <a:spcBef>
                <a:spcPts val="0"/>
              </a:spcBef>
              <a:spcAft>
                <a:spcPts val="1200"/>
              </a:spcAft>
              <a:buClr>
                <a:schemeClr val="dk1"/>
              </a:buClr>
              <a:buSzPct val="130000"/>
              <a:buFont typeface="Courier New" pitchFamily="49" charset="0"/>
              <a:buChar char="o"/>
            </a:pPr>
            <a:r>
              <a:rPr lang="es-UY" sz="1600" dirty="0">
                <a:solidFill>
                  <a:schemeClr val="dk1"/>
                </a:solidFill>
                <a:latin typeface="Quattrocento Sans"/>
                <a:ea typeface="Quattrocento Sans"/>
                <a:cs typeface="Quattrocento Sans"/>
                <a:sym typeface="Quattrocento Sans"/>
              </a:rPr>
              <a:t>Planes heterodoxos: consideran que el origen de la inflación se encuentra en el sector real. Buscan amortiguar los efectos recesivos de los planes ortodoxos utilizando otras medidas tales como la fijación de pautas de ajuste en algunos precios.</a:t>
            </a:r>
          </a:p>
        </p:txBody>
      </p:sp>
      <p:sp>
        <p:nvSpPr>
          <p:cNvPr id="14" name="Google Shape;90;p19"/>
          <p:cNvSpPr txBox="1">
            <a:spLocks noGrp="1"/>
          </p:cNvSpPr>
          <p:nvPr>
            <p:ph type="title"/>
          </p:nvPr>
        </p:nvSpPr>
        <p:spPr>
          <a:xfrm>
            <a:off x="1981682" y="496058"/>
            <a:ext cx="6519408" cy="50405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UY" sz="2000" b="1" i="1" dirty="0">
                <a:latin typeface="Quattrocento Sans"/>
                <a:ea typeface="Quattrocento Sans"/>
                <a:cs typeface="Quattrocento Sans"/>
                <a:sym typeface="Quattrocento Sans"/>
              </a:rPr>
              <a:t>Los planes de estabilización</a:t>
            </a:r>
            <a:endParaRPr sz="2000" b="1" i="1" dirty="0">
              <a:latin typeface="Quattrocento Sans"/>
              <a:ea typeface="Quattrocento Sans"/>
              <a:cs typeface="Quattrocento Sans"/>
              <a:sym typeface="Quattrocento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10" name="Google Shape;72;p16"/>
          <p:cNvSpPr txBox="1">
            <a:spLocks noGrp="1"/>
          </p:cNvSpPr>
          <p:nvPr>
            <p:ph type="title"/>
          </p:nvPr>
        </p:nvSpPr>
        <p:spPr>
          <a:xfrm>
            <a:off x="2143108" y="123478"/>
            <a:ext cx="5237204" cy="1008112"/>
          </a:xfrm>
          <a:prstGeom prst="rect">
            <a:avLst/>
          </a:prstGeom>
        </p:spPr>
        <p:txBody>
          <a:bodyPr spcFirstLastPara="1" wrap="square" lIns="91425" tIns="91425" rIns="91425" bIns="91425" anchor="t" anchorCtr="0">
            <a:noAutofit/>
          </a:bodyPr>
          <a:lstStyle/>
          <a:p>
            <a:pPr lvl="0"/>
            <a:r>
              <a:rPr lang="es-UY" b="1" dirty="0">
                <a:latin typeface="Quattrocento Sans"/>
                <a:ea typeface="Quattrocento Sans"/>
                <a:cs typeface="Quattrocento Sans"/>
                <a:sym typeface="Quattrocento Sans"/>
              </a:rPr>
              <a:t>Ciclo económico y políticas macroeconómicas en Uruguay</a:t>
            </a:r>
            <a:endParaRPr b="1" dirty="0">
              <a:latin typeface="Quattrocento Sans"/>
              <a:ea typeface="Quattrocento Sans"/>
              <a:cs typeface="Quattrocento Sans"/>
              <a:sym typeface="Quattrocento Sans"/>
            </a:endParaRPr>
          </a:p>
        </p:txBody>
      </p:sp>
      <p:sp>
        <p:nvSpPr>
          <p:cNvPr id="11" name="Google Shape;79;p17"/>
          <p:cNvSpPr txBox="1">
            <a:spLocks noGrp="1"/>
          </p:cNvSpPr>
          <p:nvPr>
            <p:ph type="body" idx="1"/>
          </p:nvPr>
        </p:nvSpPr>
        <p:spPr>
          <a:xfrm>
            <a:off x="179512" y="4100538"/>
            <a:ext cx="8173831" cy="656622"/>
          </a:xfrm>
          <a:prstGeom prst="rect">
            <a:avLst/>
          </a:prstGeom>
        </p:spPr>
        <p:txBody>
          <a:bodyPr spcFirstLastPara="1" wrap="square" lIns="91425" tIns="91425" rIns="91425" bIns="91425" anchor="t" anchorCtr="0">
            <a:noAutofit/>
          </a:bodyPr>
          <a:lstStyle/>
          <a:p>
            <a:pPr marL="0" indent="0" algn="just">
              <a:lnSpc>
                <a:spcPct val="150000"/>
              </a:lnSpc>
              <a:spcAft>
                <a:spcPts val="600"/>
              </a:spcAft>
              <a:buClr>
                <a:schemeClr val="dk1"/>
              </a:buClr>
              <a:buSzPts val="1100"/>
              <a:buNone/>
            </a:pPr>
            <a:r>
              <a:rPr lang="es-UY" sz="1600" dirty="0">
                <a:solidFill>
                  <a:schemeClr val="dk1"/>
                </a:solidFill>
                <a:latin typeface="Quattrocento Sans"/>
                <a:ea typeface="Quattrocento Sans"/>
                <a:cs typeface="Quattrocento Sans"/>
                <a:sym typeface="Quattrocento Sans"/>
              </a:rPr>
              <a:t>Pueden identificarse períodos de buen crecimiento económico, en que las tasas de variación del PIB per cápita que se ubicaron muy por encima del promedio histórico.</a:t>
            </a:r>
          </a:p>
          <a:p>
            <a:pPr marL="0" indent="0" algn="just">
              <a:spcAft>
                <a:spcPts val="600"/>
              </a:spcAft>
              <a:buClr>
                <a:schemeClr val="dk1"/>
              </a:buClr>
              <a:buSzPts val="1100"/>
              <a:buNone/>
            </a:pPr>
            <a:endParaRPr lang="es-UY" sz="1600" dirty="0">
              <a:solidFill>
                <a:schemeClr val="dk1"/>
              </a:solidFill>
              <a:latin typeface="Quattrocento Sans"/>
              <a:ea typeface="Quattrocento Sans"/>
              <a:cs typeface="Quattrocento Sans"/>
              <a:sym typeface="Quattrocento Sans"/>
            </a:endParaRPr>
          </a:p>
        </p:txBody>
      </p:sp>
      <p:pic>
        <p:nvPicPr>
          <p:cNvPr id="3" name="Imagen 2">
            <a:extLst>
              <a:ext uri="{FF2B5EF4-FFF2-40B4-BE49-F238E27FC236}">
                <a16:creationId xmlns:a16="http://schemas.microsoft.com/office/drawing/2014/main" id="{5CD12372-4ED1-4B4D-8958-A00A44FC0E71}"/>
              </a:ext>
            </a:extLst>
          </p:cNvPr>
          <p:cNvPicPr>
            <a:picLocks noChangeAspect="1"/>
          </p:cNvPicPr>
          <p:nvPr/>
        </p:nvPicPr>
        <p:blipFill>
          <a:blip r:embed="rId4"/>
          <a:stretch>
            <a:fillRect/>
          </a:stretch>
        </p:blipFill>
        <p:spPr>
          <a:xfrm>
            <a:off x="0" y="1603814"/>
            <a:ext cx="4599649" cy="2681122"/>
          </a:xfrm>
          <a:prstGeom prst="rect">
            <a:avLst/>
          </a:prstGeom>
        </p:spPr>
      </p:pic>
      <p:pic>
        <p:nvPicPr>
          <p:cNvPr id="4" name="Imagen 3">
            <a:extLst>
              <a:ext uri="{FF2B5EF4-FFF2-40B4-BE49-F238E27FC236}">
                <a16:creationId xmlns:a16="http://schemas.microsoft.com/office/drawing/2014/main" id="{D04A9232-C157-4803-A1B5-17C6DDD8C8AD}"/>
              </a:ext>
            </a:extLst>
          </p:cNvPr>
          <p:cNvPicPr>
            <a:picLocks noChangeAspect="1"/>
          </p:cNvPicPr>
          <p:nvPr/>
        </p:nvPicPr>
        <p:blipFill>
          <a:blip r:embed="rId5"/>
          <a:stretch>
            <a:fillRect/>
          </a:stretch>
        </p:blipFill>
        <p:spPr>
          <a:xfrm>
            <a:off x="4560529" y="1603814"/>
            <a:ext cx="4583471" cy="268112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15" name="14 Rectángulo"/>
          <p:cNvSpPr/>
          <p:nvPr/>
        </p:nvSpPr>
        <p:spPr>
          <a:xfrm>
            <a:off x="5148064" y="3219822"/>
            <a:ext cx="3995936" cy="1923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0" y="3291830"/>
            <a:ext cx="5364088" cy="1851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6 Rectángulo"/>
          <p:cNvSpPr/>
          <p:nvPr/>
        </p:nvSpPr>
        <p:spPr>
          <a:xfrm>
            <a:off x="7524328" y="339502"/>
            <a:ext cx="144016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Google Shape;78;p17"/>
          <p:cNvSpPr txBox="1">
            <a:spLocks noGrp="1"/>
          </p:cNvSpPr>
          <p:nvPr>
            <p:ph type="title"/>
          </p:nvPr>
        </p:nvSpPr>
        <p:spPr>
          <a:xfrm>
            <a:off x="311700" y="827325"/>
            <a:ext cx="6403440" cy="6643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UY" sz="2000" b="1" i="1" dirty="0">
                <a:latin typeface="Quattrocento Sans"/>
                <a:ea typeface="Quattrocento Sans"/>
                <a:cs typeface="Quattrocento Sans"/>
                <a:sym typeface="Quattrocento Sans"/>
              </a:rPr>
              <a:t>Fluctuaciones cíclicas de la economía uruguaya</a:t>
            </a:r>
            <a:endParaRPr sz="2000" b="1" i="1" dirty="0">
              <a:latin typeface="Quattrocento Sans"/>
              <a:ea typeface="Quattrocento Sans"/>
              <a:cs typeface="Quattrocento Sans"/>
              <a:sym typeface="Quattrocento Sans"/>
            </a:endParaRPr>
          </a:p>
        </p:txBody>
      </p:sp>
      <p:sp>
        <p:nvSpPr>
          <p:cNvPr id="18" name="17 CuadroTexto"/>
          <p:cNvSpPr txBox="1"/>
          <p:nvPr/>
        </p:nvSpPr>
        <p:spPr>
          <a:xfrm>
            <a:off x="611560" y="1857370"/>
            <a:ext cx="3960440" cy="523220"/>
          </a:xfrm>
          <a:prstGeom prst="rect">
            <a:avLst/>
          </a:prstGeom>
          <a:noFill/>
        </p:spPr>
        <p:txBody>
          <a:bodyPr wrap="square" rtlCol="0">
            <a:spAutoFit/>
          </a:bodyPr>
          <a:lstStyle/>
          <a:p>
            <a:pPr algn="ctr"/>
            <a:r>
              <a:rPr lang="es-UY" b="1" dirty="0">
                <a:latin typeface="Quattrocento Sans" charset="0"/>
              </a:rPr>
              <a:t>Tendencia y tendencia-ciclo del PIB de Uruguay</a:t>
            </a:r>
          </a:p>
          <a:p>
            <a:pPr algn="ctr"/>
            <a:r>
              <a:rPr lang="es-UY" b="1" dirty="0">
                <a:latin typeface="Quattrocento Sans" charset="0"/>
              </a:rPr>
              <a:t>(índice de volumen físico, 1980-2024)</a:t>
            </a:r>
          </a:p>
        </p:txBody>
      </p:sp>
      <p:pic>
        <p:nvPicPr>
          <p:cNvPr id="4" name="Imagen 3">
            <a:extLst>
              <a:ext uri="{FF2B5EF4-FFF2-40B4-BE49-F238E27FC236}">
                <a16:creationId xmlns:a16="http://schemas.microsoft.com/office/drawing/2014/main" id="{11658A2D-EA4B-449B-9DC3-128DF2B7C7AA}"/>
              </a:ext>
            </a:extLst>
          </p:cNvPr>
          <p:cNvPicPr>
            <a:picLocks noChangeAspect="1"/>
          </p:cNvPicPr>
          <p:nvPr/>
        </p:nvPicPr>
        <p:blipFill>
          <a:blip r:embed="rId4"/>
          <a:stretch>
            <a:fillRect/>
          </a:stretch>
        </p:blipFill>
        <p:spPr>
          <a:xfrm>
            <a:off x="0" y="2334127"/>
            <a:ext cx="4550872" cy="2592287"/>
          </a:xfrm>
          <a:prstGeom prst="rect">
            <a:avLst/>
          </a:prstGeom>
        </p:spPr>
      </p:pic>
      <p:sp>
        <p:nvSpPr>
          <p:cNvPr id="16" name="17 CuadroTexto">
            <a:extLst>
              <a:ext uri="{FF2B5EF4-FFF2-40B4-BE49-F238E27FC236}">
                <a16:creationId xmlns:a16="http://schemas.microsoft.com/office/drawing/2014/main" id="{4C6B7821-5785-457A-BC00-C58BEED61736}"/>
              </a:ext>
            </a:extLst>
          </p:cNvPr>
          <p:cNvSpPr txBox="1"/>
          <p:nvPr/>
        </p:nvSpPr>
        <p:spPr>
          <a:xfrm>
            <a:off x="4932040" y="1831117"/>
            <a:ext cx="3960440" cy="523220"/>
          </a:xfrm>
          <a:prstGeom prst="rect">
            <a:avLst/>
          </a:prstGeom>
          <a:noFill/>
        </p:spPr>
        <p:txBody>
          <a:bodyPr wrap="square" rtlCol="0">
            <a:spAutoFit/>
          </a:bodyPr>
          <a:lstStyle/>
          <a:p>
            <a:pPr algn="ctr"/>
            <a:r>
              <a:rPr lang="es-UY" b="1" dirty="0">
                <a:latin typeface="Quattrocento Sans" charset="0"/>
              </a:rPr>
              <a:t>Ciclo del PIB </a:t>
            </a:r>
          </a:p>
          <a:p>
            <a:pPr algn="ctr"/>
            <a:r>
              <a:rPr lang="es-UY" b="1" dirty="0">
                <a:latin typeface="Quattrocento Sans" charset="0"/>
              </a:rPr>
              <a:t>(1980-2024)</a:t>
            </a:r>
          </a:p>
        </p:txBody>
      </p:sp>
      <p:pic>
        <p:nvPicPr>
          <p:cNvPr id="6" name="Imagen 5">
            <a:extLst>
              <a:ext uri="{FF2B5EF4-FFF2-40B4-BE49-F238E27FC236}">
                <a16:creationId xmlns:a16="http://schemas.microsoft.com/office/drawing/2014/main" id="{57483C57-1EE5-40F3-B209-944859433DDF}"/>
              </a:ext>
            </a:extLst>
          </p:cNvPr>
          <p:cNvPicPr>
            <a:picLocks noChangeAspect="1"/>
          </p:cNvPicPr>
          <p:nvPr/>
        </p:nvPicPr>
        <p:blipFill>
          <a:blip r:embed="rId5"/>
          <a:stretch>
            <a:fillRect/>
          </a:stretch>
        </p:blipFill>
        <p:spPr>
          <a:xfrm>
            <a:off x="4600681" y="2334127"/>
            <a:ext cx="4485624" cy="259228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5" name="4 Rectángulo"/>
          <p:cNvSpPr/>
          <p:nvPr/>
        </p:nvSpPr>
        <p:spPr>
          <a:xfrm>
            <a:off x="4067944" y="4443958"/>
            <a:ext cx="468052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Google Shape;105;p21"/>
          <p:cNvSpPr txBox="1">
            <a:spLocks/>
          </p:cNvSpPr>
          <p:nvPr/>
        </p:nvSpPr>
        <p:spPr>
          <a:xfrm>
            <a:off x="1907704" y="2844315"/>
            <a:ext cx="7056784" cy="2016224"/>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2400"/>
              </a:spcAft>
              <a:buClr>
                <a:schemeClr val="dk1"/>
              </a:buClr>
              <a:buSzPts val="1100"/>
              <a:tabLst/>
              <a:defRPr/>
            </a:pPr>
            <a:r>
              <a:rPr lang="es-ES" sz="1600" dirty="0">
                <a:solidFill>
                  <a:schemeClr val="tx1"/>
                </a:solidFill>
                <a:latin typeface="Quattrocento Sans"/>
                <a:ea typeface="Quattrocento Sans"/>
                <a:cs typeface="Quattrocento Sans"/>
                <a:sym typeface="Quattrocento Sans"/>
              </a:rPr>
              <a:t>Se pueden observar dos aspectos:</a:t>
            </a:r>
          </a:p>
          <a:p>
            <a:pPr marL="0" marR="0" lvl="0" indent="0" algn="just" defTabSz="914400" rtl="0" eaLnBrk="1" fontAlgn="auto" latinLnBrk="0" hangingPunct="1">
              <a:lnSpc>
                <a:spcPct val="115000"/>
              </a:lnSpc>
              <a:spcBef>
                <a:spcPts val="0"/>
              </a:spcBef>
              <a:spcAft>
                <a:spcPts val="2400"/>
              </a:spcAft>
              <a:buClr>
                <a:schemeClr val="dk1"/>
              </a:buClr>
              <a:buSzPct val="130000"/>
              <a:buFont typeface="Arial" pitchFamily="34" charset="0"/>
              <a:buChar char="•"/>
              <a:tabLst/>
              <a:defRPr/>
            </a:pPr>
            <a:r>
              <a:rPr kumimoji="0" lang="es-ES" sz="16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La</a:t>
            </a:r>
            <a:r>
              <a:rPr kumimoji="0" lang="es-ES" sz="1600" b="0" i="0" u="none" strike="noStrike" kern="0" cap="none" spc="0" normalizeH="0" noProof="0" dirty="0">
                <a:ln>
                  <a:noFill/>
                </a:ln>
                <a:solidFill>
                  <a:schemeClr val="tx1"/>
                </a:solidFill>
                <a:effectLst/>
                <a:uLnTx/>
                <a:uFillTx/>
                <a:latin typeface="Quattrocento Sans"/>
                <a:ea typeface="Quattrocento Sans"/>
                <a:cs typeface="Quattrocento Sans"/>
                <a:sym typeface="Quattrocento Sans"/>
              </a:rPr>
              <a:t> tasa de crecimiento tendencial del PIB parece haberse acelerado en la última década.</a:t>
            </a:r>
          </a:p>
          <a:p>
            <a:pPr marL="0" marR="0" lvl="0" indent="0" algn="just" defTabSz="914400" rtl="0" eaLnBrk="1" fontAlgn="auto" latinLnBrk="0" hangingPunct="1">
              <a:lnSpc>
                <a:spcPct val="115000"/>
              </a:lnSpc>
              <a:spcBef>
                <a:spcPts val="0"/>
              </a:spcBef>
              <a:spcAft>
                <a:spcPts val="2400"/>
              </a:spcAft>
              <a:buClr>
                <a:schemeClr val="dk1"/>
              </a:buClr>
              <a:buSzPct val="130000"/>
              <a:buFont typeface="Arial" pitchFamily="34" charset="0"/>
              <a:buChar char="•"/>
              <a:tabLst/>
              <a:defRPr/>
            </a:pPr>
            <a:r>
              <a:rPr lang="es-UY" sz="1600" dirty="0">
                <a:solidFill>
                  <a:schemeClr val="tx1"/>
                </a:solidFill>
                <a:latin typeface="Quattrocento Sans"/>
                <a:ea typeface="Quattrocento Sans"/>
                <a:cs typeface="Quattrocento Sans"/>
                <a:sym typeface="Quattrocento Sans"/>
              </a:rPr>
              <a:t>El</a:t>
            </a:r>
            <a:r>
              <a:rPr lang="es-ES" sz="1600" dirty="0">
                <a:solidFill>
                  <a:schemeClr val="tx1"/>
                </a:solidFill>
                <a:latin typeface="Quattrocento Sans"/>
                <a:ea typeface="Quattrocento Sans"/>
                <a:cs typeface="Quattrocento Sans"/>
                <a:sym typeface="Quattrocento Sans"/>
              </a:rPr>
              <a:t> componente cíclico del PIB, parece exhibir una trayectoria mucho más estable durante los últimos años.</a:t>
            </a:r>
          </a:p>
          <a:p>
            <a:pPr marL="0" marR="0" lvl="0" indent="0" algn="just" defTabSz="914400" rtl="0" eaLnBrk="1" fontAlgn="auto" latinLnBrk="0" hangingPunct="1">
              <a:lnSpc>
                <a:spcPct val="115000"/>
              </a:lnSpc>
              <a:spcBef>
                <a:spcPts val="0"/>
              </a:spcBef>
              <a:spcAft>
                <a:spcPts val="2400"/>
              </a:spcAft>
              <a:buClr>
                <a:schemeClr val="dk1"/>
              </a:buClr>
              <a:buSzPts val="1100"/>
              <a:tabLst/>
              <a:defRPr/>
            </a:pPr>
            <a:endParaRPr kumimoji="0" lang="es-ES" sz="16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endParaRPr>
          </a:p>
        </p:txBody>
      </p:sp>
      <p:sp>
        <p:nvSpPr>
          <p:cNvPr id="21" name="20 CuadroTexto"/>
          <p:cNvSpPr txBox="1"/>
          <p:nvPr/>
        </p:nvSpPr>
        <p:spPr>
          <a:xfrm>
            <a:off x="3059832" y="77892"/>
            <a:ext cx="4029598" cy="523220"/>
          </a:xfrm>
          <a:prstGeom prst="rect">
            <a:avLst/>
          </a:prstGeom>
          <a:noFill/>
        </p:spPr>
        <p:txBody>
          <a:bodyPr wrap="square" rtlCol="0">
            <a:spAutoFit/>
          </a:bodyPr>
          <a:lstStyle/>
          <a:p>
            <a:pPr algn="ctr"/>
            <a:r>
              <a:rPr lang="es-UY" b="1" dirty="0">
                <a:latin typeface="Quattrocento Sans" charset="0"/>
              </a:rPr>
              <a:t>Volatilidad  cíclica (desvío estándar del ciclo del PIB promedio móvil de 8 años)</a:t>
            </a:r>
          </a:p>
        </p:txBody>
      </p:sp>
      <p:pic>
        <p:nvPicPr>
          <p:cNvPr id="2" name="Imagen 1">
            <a:extLst>
              <a:ext uri="{FF2B5EF4-FFF2-40B4-BE49-F238E27FC236}">
                <a16:creationId xmlns:a16="http://schemas.microsoft.com/office/drawing/2014/main" id="{9E9BD8B6-3094-47D2-84AB-F4C86B893B29}"/>
              </a:ext>
            </a:extLst>
          </p:cNvPr>
          <p:cNvPicPr>
            <a:picLocks noChangeAspect="1"/>
          </p:cNvPicPr>
          <p:nvPr/>
        </p:nvPicPr>
        <p:blipFill>
          <a:blip r:embed="rId4"/>
          <a:stretch>
            <a:fillRect/>
          </a:stretch>
        </p:blipFill>
        <p:spPr>
          <a:xfrm>
            <a:off x="2771800" y="533151"/>
            <a:ext cx="4464496" cy="243388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5" name="4 Rectángulo"/>
          <p:cNvSpPr/>
          <p:nvPr/>
        </p:nvSpPr>
        <p:spPr>
          <a:xfrm>
            <a:off x="3995936" y="4515966"/>
            <a:ext cx="482453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4" name="Google Shape;104;p21"/>
          <p:cNvSpPr txBox="1">
            <a:spLocks noGrp="1"/>
          </p:cNvSpPr>
          <p:nvPr>
            <p:ph type="title"/>
          </p:nvPr>
        </p:nvSpPr>
        <p:spPr>
          <a:xfrm>
            <a:off x="1979712" y="51470"/>
            <a:ext cx="5735560" cy="10801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000" b="1" i="1" dirty="0">
                <a:latin typeface="Quattrocento Sans"/>
                <a:ea typeface="Quattrocento Sans"/>
                <a:cs typeface="Quattrocento Sans"/>
                <a:sym typeface="Quattrocento Sans"/>
              </a:rPr>
              <a:t>Shocks externos e inestabilidad macroeconómica</a:t>
            </a:r>
            <a:endParaRPr sz="2000" b="1" i="1" dirty="0">
              <a:latin typeface="Quattrocento Sans"/>
              <a:ea typeface="Quattrocento Sans"/>
              <a:cs typeface="Quattrocento Sans"/>
              <a:sym typeface="Quattrocento Sans"/>
            </a:endParaRPr>
          </a:p>
        </p:txBody>
      </p:sp>
      <p:sp>
        <p:nvSpPr>
          <p:cNvPr id="105" name="Google Shape;105;p21"/>
          <p:cNvSpPr txBox="1">
            <a:spLocks noGrp="1"/>
          </p:cNvSpPr>
          <p:nvPr>
            <p:ph type="body" idx="1"/>
          </p:nvPr>
        </p:nvSpPr>
        <p:spPr>
          <a:xfrm>
            <a:off x="1835696" y="428610"/>
            <a:ext cx="5665262" cy="1026756"/>
          </a:xfrm>
          <a:prstGeom prst="rect">
            <a:avLst/>
          </a:prstGeom>
        </p:spPr>
        <p:txBody>
          <a:bodyPr spcFirstLastPara="1" wrap="square" lIns="91425" tIns="91425" rIns="91425" bIns="91425" anchor="t" anchorCtr="0">
            <a:noAutofit/>
          </a:bodyPr>
          <a:lstStyle/>
          <a:p>
            <a:pPr marL="0" indent="0" algn="just">
              <a:spcAft>
                <a:spcPts val="1600"/>
              </a:spcAft>
              <a:buClr>
                <a:schemeClr val="dk1"/>
              </a:buClr>
              <a:buSzPts val="1100"/>
            </a:pPr>
            <a:r>
              <a:rPr lang="es" sz="1600" dirty="0">
                <a:solidFill>
                  <a:schemeClr val="dk1"/>
                </a:solidFill>
                <a:latin typeface="Quattrocento Sans"/>
                <a:ea typeface="Quattrocento Sans"/>
                <a:cs typeface="Quattrocento Sans"/>
                <a:sym typeface="Quattrocento Sans"/>
              </a:rPr>
              <a:t> La economía uruguaya, al ser pequeña y abierta, es particularmente vulnerable a los shocks externos.</a:t>
            </a:r>
          </a:p>
          <a:p>
            <a:pPr marL="0" indent="0" algn="just">
              <a:spcAft>
                <a:spcPts val="1600"/>
              </a:spcAft>
              <a:buClr>
                <a:schemeClr val="dk1"/>
              </a:buClr>
              <a:buSzPts val="1100"/>
            </a:pPr>
            <a:r>
              <a:rPr lang="es" sz="1600" dirty="0">
                <a:solidFill>
                  <a:schemeClr val="dk1"/>
                </a:solidFill>
                <a:latin typeface="Quattrocento Sans"/>
                <a:ea typeface="Quattrocento Sans"/>
                <a:cs typeface="Quattrocento Sans"/>
                <a:sym typeface="Quattrocento Sans"/>
              </a:rPr>
              <a:t> Históricamente, tuvo un fuerte vínculo con Argentina y Brasil. </a:t>
            </a:r>
          </a:p>
        </p:txBody>
      </p:sp>
      <p:sp>
        <p:nvSpPr>
          <p:cNvPr id="6" name="Google Shape;105;p21"/>
          <p:cNvSpPr txBox="1">
            <a:spLocks/>
          </p:cNvSpPr>
          <p:nvPr/>
        </p:nvSpPr>
        <p:spPr>
          <a:xfrm>
            <a:off x="1835696" y="1643056"/>
            <a:ext cx="7200800" cy="2538924"/>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600"/>
              </a:spcAft>
              <a:buClr>
                <a:schemeClr val="dk1"/>
              </a:buClr>
              <a:buSzPts val="1100"/>
              <a:buFont typeface="Arial"/>
              <a:buChar char="●"/>
              <a:tabLst/>
              <a:defRPr/>
            </a:pPr>
            <a:r>
              <a:rPr kumimoji="0" lang="es-ES" sz="16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rPr>
              <a:t> E</a:t>
            </a:r>
            <a:r>
              <a:rPr kumimoji="0" lang="es" sz="16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rPr>
              <a:t>sto</a:t>
            </a:r>
            <a:r>
              <a:rPr kumimoji="0" lang="es" sz="1600" b="0" i="0"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 se debe en parte a la similitud de los shocks a los que están expuestos (niveles de actividad en economías desarrolladas, términos de intercambio, en las últimas décadas eventos de los mercados internacionales de capitales).</a:t>
            </a:r>
          </a:p>
          <a:p>
            <a:pPr marL="0" marR="0" lvl="0" indent="0" algn="just" defTabSz="914400" rtl="0" eaLnBrk="1" fontAlgn="auto" latinLnBrk="0" hangingPunct="1">
              <a:lnSpc>
                <a:spcPct val="115000"/>
              </a:lnSpc>
              <a:spcBef>
                <a:spcPts val="0"/>
              </a:spcBef>
              <a:spcAft>
                <a:spcPts val="1600"/>
              </a:spcAft>
              <a:buClr>
                <a:schemeClr val="dk1"/>
              </a:buClr>
              <a:buSzPts val="1100"/>
              <a:buFont typeface="Arial"/>
              <a:buChar char="●"/>
              <a:tabLst/>
              <a:defRPr/>
            </a:pPr>
            <a:r>
              <a:rPr lang="es" sz="1600" baseline="0" dirty="0">
                <a:solidFill>
                  <a:schemeClr val="dk1"/>
                </a:solidFill>
                <a:latin typeface="Quattrocento Sans"/>
                <a:ea typeface="Quattrocento Sans"/>
                <a:cs typeface="Quattrocento Sans"/>
                <a:sym typeface="Quattrocento Sans"/>
              </a:rPr>
              <a:t> Son además, socios comerciales</a:t>
            </a:r>
            <a:r>
              <a:rPr lang="es" sz="1600" dirty="0">
                <a:solidFill>
                  <a:schemeClr val="dk1"/>
                </a:solidFill>
                <a:latin typeface="Quattrocento Sans"/>
                <a:ea typeface="Quattrocento Sans"/>
                <a:cs typeface="Quattrocento Sans"/>
                <a:sym typeface="Quattrocento Sans"/>
              </a:rPr>
              <a:t> importantes en bienes y en servicios turísticos.</a:t>
            </a:r>
          </a:p>
          <a:p>
            <a:pPr marL="0" marR="0" lvl="0" indent="0" algn="just" defTabSz="914400" rtl="0" eaLnBrk="1" fontAlgn="auto" latinLnBrk="0" hangingPunct="1">
              <a:lnSpc>
                <a:spcPct val="115000"/>
              </a:lnSpc>
              <a:spcBef>
                <a:spcPts val="0"/>
              </a:spcBef>
              <a:spcAft>
                <a:spcPts val="1600"/>
              </a:spcAft>
              <a:buClr>
                <a:schemeClr val="dk1"/>
              </a:buClr>
              <a:buSzPts val="1100"/>
              <a:buFont typeface="Arial"/>
              <a:buChar char="●"/>
              <a:tabLst/>
              <a:defRPr/>
            </a:pPr>
            <a:r>
              <a:rPr lang="es" sz="1600" dirty="0">
                <a:solidFill>
                  <a:schemeClr val="dk1"/>
                </a:solidFill>
                <a:latin typeface="Quattrocento Sans"/>
                <a:ea typeface="Quattrocento Sans"/>
                <a:cs typeface="Quattrocento Sans"/>
                <a:sym typeface="Quattrocento Sans"/>
              </a:rPr>
              <a:t> Antes de la crisis del 2002, existían importantes vínculos financieros con Argentina</a:t>
            </a:r>
          </a:p>
          <a:p>
            <a:pPr marL="0" marR="0" lvl="0" indent="0" algn="just" defTabSz="914400" rtl="0" eaLnBrk="1" fontAlgn="auto" latinLnBrk="0" hangingPunct="1">
              <a:lnSpc>
                <a:spcPct val="115000"/>
              </a:lnSpc>
              <a:spcBef>
                <a:spcPts val="0"/>
              </a:spcBef>
              <a:spcAft>
                <a:spcPts val="1600"/>
              </a:spcAft>
              <a:buClr>
                <a:schemeClr val="dk1"/>
              </a:buClr>
              <a:buSzPts val="1100"/>
              <a:buFont typeface="Arial"/>
              <a:buChar char="●"/>
              <a:tabLst/>
              <a:defRPr/>
            </a:pPr>
            <a:r>
              <a:rPr kumimoji="0" lang="es" sz="16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rPr>
              <a:t> Estudios</a:t>
            </a:r>
            <a:r>
              <a:rPr kumimoji="0" lang="es" sz="1600" b="0" i="0"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 recientes indican que en los últimos años la importanca de vínculo con Argentina ha caído notoriamente. Los niveles de intercambio comercial hoy son sensiblemente menores.</a:t>
            </a:r>
            <a:endParaRPr kumimoji="0" lang="es" sz="16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 name="7 Rectángulo"/>
          <p:cNvSpPr/>
          <p:nvPr/>
        </p:nvSpPr>
        <p:spPr>
          <a:xfrm>
            <a:off x="251520" y="4299942"/>
            <a:ext cx="482453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7308304" y="0"/>
            <a:ext cx="50405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Google Shape;85;p18"/>
          <p:cNvSpPr txBox="1">
            <a:spLocks/>
          </p:cNvSpPr>
          <p:nvPr/>
        </p:nvSpPr>
        <p:spPr>
          <a:xfrm>
            <a:off x="0" y="-18"/>
            <a:ext cx="7812360" cy="2000264"/>
          </a:xfrm>
          <a:prstGeom prst="rect">
            <a:avLst/>
          </a:prstGeom>
          <a:solidFill>
            <a:schemeClr val="bg1"/>
          </a:solidFill>
          <a:ln>
            <a:noFill/>
          </a:ln>
        </p:spPr>
        <p:txBody>
          <a:bodyPr spcFirstLastPara="1" wrap="square" lIns="91425" tIns="91425" rIns="91425" bIns="91425" anchor="t" anchorCtr="0">
            <a:noAutofit/>
          </a:bodyPr>
          <a:lstStyle/>
          <a:p>
            <a:pPr lvl="1" algn="just">
              <a:lnSpc>
                <a:spcPct val="115000"/>
              </a:lnSpc>
              <a:spcAft>
                <a:spcPts val="600"/>
              </a:spcAft>
              <a:buClr>
                <a:schemeClr val="dk1"/>
              </a:buClr>
              <a:buSzPts val="1100"/>
              <a:buFont typeface="Arial"/>
              <a:buChar char="●"/>
            </a:pPr>
            <a:r>
              <a:rPr lang="es-UY" sz="1600" dirty="0">
                <a:solidFill>
                  <a:schemeClr val="dk1"/>
                </a:solidFill>
                <a:latin typeface="Quattrocento Sans"/>
                <a:ea typeface="Quattrocento Sans"/>
                <a:cs typeface="Quattrocento Sans"/>
                <a:sym typeface="Quattrocento Sans"/>
              </a:rPr>
              <a:t> Otra gran fuente de inestabilidad para la economía uruguaya han sido los términos de intercambio.</a:t>
            </a:r>
          </a:p>
          <a:p>
            <a:pPr lvl="1" algn="just">
              <a:lnSpc>
                <a:spcPct val="115000"/>
              </a:lnSpc>
              <a:spcAft>
                <a:spcPts val="600"/>
              </a:spcAft>
              <a:buClr>
                <a:schemeClr val="dk1"/>
              </a:buClr>
              <a:buSzPts val="1100"/>
              <a:buFont typeface="Arial"/>
              <a:buChar char="●"/>
            </a:pPr>
            <a:r>
              <a:rPr lang="es-UY" sz="1600" dirty="0">
                <a:solidFill>
                  <a:schemeClr val="dk1"/>
                </a:solidFill>
                <a:latin typeface="Quattrocento Sans"/>
                <a:ea typeface="Quattrocento Sans"/>
                <a:cs typeface="Quattrocento Sans"/>
                <a:sym typeface="Quattrocento Sans"/>
              </a:rPr>
              <a:t> Los cambios en los términos de intercambio impactan en el consumo, la exportación y los precios internos.</a:t>
            </a:r>
          </a:p>
          <a:p>
            <a:pPr lvl="1" algn="just">
              <a:lnSpc>
                <a:spcPct val="115000"/>
              </a:lnSpc>
              <a:spcAft>
                <a:spcPts val="2400"/>
              </a:spcAft>
              <a:buClr>
                <a:schemeClr val="dk1"/>
              </a:buClr>
              <a:buSzPts val="1100"/>
              <a:buFont typeface="Arial"/>
              <a:buChar char="●"/>
            </a:pPr>
            <a:r>
              <a:rPr lang="es-UY" sz="1600" dirty="0">
                <a:solidFill>
                  <a:schemeClr val="dk1"/>
                </a:solidFill>
                <a:latin typeface="Quattrocento Sans"/>
                <a:ea typeface="Quattrocento Sans"/>
                <a:cs typeface="Quattrocento Sans"/>
                <a:sym typeface="Quattrocento Sans"/>
              </a:rPr>
              <a:t> Los términos de intercambio influyen en el bienestar de la sociedad porque determinan el poder de compra internacional de la producción nacional.</a:t>
            </a:r>
          </a:p>
        </p:txBody>
      </p:sp>
      <p:sp>
        <p:nvSpPr>
          <p:cNvPr id="11" name="Google Shape;85;p18"/>
          <p:cNvSpPr txBox="1">
            <a:spLocks/>
          </p:cNvSpPr>
          <p:nvPr/>
        </p:nvSpPr>
        <p:spPr>
          <a:xfrm>
            <a:off x="0" y="2051734"/>
            <a:ext cx="3131840" cy="2520280"/>
          </a:xfrm>
          <a:prstGeom prst="rect">
            <a:avLst/>
          </a:prstGeom>
          <a:noFill/>
          <a:ln>
            <a:noFill/>
          </a:ln>
        </p:spPr>
        <p:txBody>
          <a:bodyPr spcFirstLastPara="1" wrap="square" lIns="91425" tIns="91425" rIns="91425" bIns="91425" anchor="t" anchorCtr="0">
            <a:noAutofit/>
          </a:bodyPr>
          <a:lstStyle/>
          <a:p>
            <a:pPr lvl="1" algn="just">
              <a:lnSpc>
                <a:spcPct val="115000"/>
              </a:lnSpc>
              <a:spcAft>
                <a:spcPts val="600"/>
              </a:spcAft>
              <a:buClr>
                <a:schemeClr val="dk1"/>
              </a:buClr>
              <a:buSzPts val="1100"/>
              <a:buFont typeface="Arial"/>
              <a:buChar char="●"/>
            </a:pPr>
            <a:r>
              <a:rPr lang="es-UY" sz="1600" dirty="0">
                <a:solidFill>
                  <a:schemeClr val="dk1"/>
                </a:solidFill>
                <a:latin typeface="Quattrocento Sans"/>
                <a:ea typeface="Quattrocento Sans"/>
                <a:cs typeface="Quattrocento Sans"/>
                <a:sym typeface="Quattrocento Sans"/>
              </a:rPr>
              <a:t> El gráfico muestra la evolución del precio del petróleo (producto de importación en Uruguay) y la carne (</a:t>
            </a:r>
            <a:r>
              <a:rPr lang="es-UY" sz="1600" dirty="0" err="1">
                <a:solidFill>
                  <a:schemeClr val="dk1"/>
                </a:solidFill>
                <a:latin typeface="Quattrocento Sans"/>
                <a:ea typeface="Quattrocento Sans"/>
                <a:cs typeface="Quattrocento Sans"/>
                <a:sym typeface="Quattrocento Sans"/>
              </a:rPr>
              <a:t>prod</a:t>
            </a:r>
            <a:r>
              <a:rPr lang="es-UY" sz="1600" dirty="0">
                <a:solidFill>
                  <a:schemeClr val="dk1"/>
                </a:solidFill>
                <a:latin typeface="Quattrocento Sans"/>
                <a:ea typeface="Quattrocento Sans"/>
                <a:cs typeface="Quattrocento Sans"/>
                <a:sym typeface="Quattrocento Sans"/>
              </a:rPr>
              <a:t>. de exportación). La volatilidad del petróleo es mayor.</a:t>
            </a:r>
          </a:p>
          <a:p>
            <a:pPr lvl="1" algn="just">
              <a:lnSpc>
                <a:spcPct val="115000"/>
              </a:lnSpc>
              <a:spcAft>
                <a:spcPts val="1200"/>
              </a:spcAft>
              <a:buClr>
                <a:schemeClr val="dk1"/>
              </a:buClr>
              <a:buSzPts val="1100"/>
              <a:buFont typeface="Arial"/>
              <a:buChar char="●"/>
            </a:pPr>
            <a:r>
              <a:rPr lang="es-UY" sz="1600" dirty="0">
                <a:solidFill>
                  <a:schemeClr val="dk1"/>
                </a:solidFill>
                <a:latin typeface="Quattrocento Sans"/>
                <a:ea typeface="Quattrocento Sans"/>
                <a:cs typeface="Quattrocento Sans"/>
                <a:sym typeface="Quattrocento Sans"/>
              </a:rPr>
              <a:t> Inestabilidad financiera en Brasil y Argentina también repercute en Uruguay. Episodios de gran salida de depósitos de no residentes.</a:t>
            </a:r>
            <a:endParaRPr lang="es-UY" sz="1600" dirty="0">
              <a:solidFill>
                <a:schemeClr val="bg1"/>
              </a:solidFill>
              <a:latin typeface="Quattrocento Sans"/>
              <a:ea typeface="Quattrocento Sans"/>
              <a:cs typeface="Quattrocento Sans"/>
              <a:sym typeface="Quattrocento Sans"/>
            </a:endParaRPr>
          </a:p>
        </p:txBody>
      </p:sp>
      <p:sp>
        <p:nvSpPr>
          <p:cNvPr id="12" name="11 CuadroTexto"/>
          <p:cNvSpPr txBox="1"/>
          <p:nvPr/>
        </p:nvSpPr>
        <p:spPr>
          <a:xfrm>
            <a:off x="3203848" y="2000246"/>
            <a:ext cx="4680520" cy="523220"/>
          </a:xfrm>
          <a:prstGeom prst="rect">
            <a:avLst/>
          </a:prstGeom>
          <a:noFill/>
        </p:spPr>
        <p:txBody>
          <a:bodyPr wrap="square" rtlCol="0">
            <a:spAutoFit/>
          </a:bodyPr>
          <a:lstStyle/>
          <a:p>
            <a:r>
              <a:rPr lang="es-UY" b="1" dirty="0">
                <a:latin typeface="Quattrocento Sans" charset="0"/>
              </a:rPr>
              <a:t>Índices de precios internacionales de la carne bovina y del petróleo</a:t>
            </a:r>
          </a:p>
        </p:txBody>
      </p:sp>
      <p:pic>
        <p:nvPicPr>
          <p:cNvPr id="2" name="Imagen 1">
            <a:extLst>
              <a:ext uri="{FF2B5EF4-FFF2-40B4-BE49-F238E27FC236}">
                <a16:creationId xmlns:a16="http://schemas.microsoft.com/office/drawing/2014/main" id="{F6A4C89F-7C24-44F2-95DB-1FEEE1B4D25A}"/>
              </a:ext>
            </a:extLst>
          </p:cNvPr>
          <p:cNvPicPr>
            <a:picLocks noChangeAspect="1"/>
          </p:cNvPicPr>
          <p:nvPr/>
        </p:nvPicPr>
        <p:blipFill>
          <a:blip r:embed="rId4"/>
          <a:stretch>
            <a:fillRect/>
          </a:stretch>
        </p:blipFill>
        <p:spPr>
          <a:xfrm>
            <a:off x="3203848" y="2455613"/>
            <a:ext cx="4608511" cy="267190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pic>
        <p:nvPicPr>
          <p:cNvPr id="2050" name="Picture 2"/>
          <p:cNvPicPr>
            <a:picLocks noChangeAspect="1" noChangeArrowheads="1"/>
          </p:cNvPicPr>
          <p:nvPr/>
        </p:nvPicPr>
        <p:blipFill>
          <a:blip r:embed="rId4"/>
          <a:srcRect/>
          <a:stretch>
            <a:fillRect/>
          </a:stretch>
        </p:blipFill>
        <p:spPr bwMode="auto">
          <a:xfrm>
            <a:off x="107504" y="2355726"/>
            <a:ext cx="8424936" cy="1137367"/>
          </a:xfrm>
          <a:prstGeom prst="rect">
            <a:avLst/>
          </a:prstGeom>
          <a:noFill/>
          <a:ln w="9525">
            <a:noFill/>
            <a:miter lim="800000"/>
            <a:headEnd/>
            <a:tailEnd/>
          </a:ln>
        </p:spPr>
      </p:pic>
      <p:sp>
        <p:nvSpPr>
          <p:cNvPr id="90" name="Google Shape;90;p19"/>
          <p:cNvSpPr txBox="1">
            <a:spLocks noGrp="1"/>
          </p:cNvSpPr>
          <p:nvPr>
            <p:ph type="title"/>
          </p:nvPr>
        </p:nvSpPr>
        <p:spPr>
          <a:xfrm>
            <a:off x="1652992" y="267494"/>
            <a:ext cx="6663424" cy="50405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UY" sz="2000" b="1" i="1" dirty="0">
                <a:latin typeface="Quattrocento Sans"/>
                <a:ea typeface="Quattrocento Sans"/>
                <a:cs typeface="Quattrocento Sans"/>
                <a:sym typeface="Quattrocento Sans"/>
              </a:rPr>
              <a:t>Los planes de estabilización en Uruguay</a:t>
            </a:r>
            <a:endParaRPr sz="2000" b="1" i="1" dirty="0">
              <a:latin typeface="Quattrocento Sans"/>
              <a:ea typeface="Quattrocento Sans"/>
              <a:cs typeface="Quattrocento Sans"/>
              <a:sym typeface="Quattrocento Sans"/>
            </a:endParaRPr>
          </a:p>
        </p:txBody>
      </p:sp>
      <p:sp>
        <p:nvSpPr>
          <p:cNvPr id="5" name="Google Shape;91;p19"/>
          <p:cNvSpPr txBox="1">
            <a:spLocks/>
          </p:cNvSpPr>
          <p:nvPr/>
        </p:nvSpPr>
        <p:spPr>
          <a:xfrm>
            <a:off x="1714480" y="642924"/>
            <a:ext cx="6768752" cy="144016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200"/>
              </a:spcAft>
              <a:buClr>
                <a:schemeClr val="dk1"/>
              </a:buClr>
              <a:buSzPts val="1100"/>
              <a:buFont typeface="Arial"/>
              <a:buChar char="●"/>
              <a:tabLst/>
              <a:defRPr/>
            </a:pPr>
            <a:r>
              <a:rPr lang="es" sz="1600" noProof="0" dirty="0">
                <a:solidFill>
                  <a:schemeClr val="dk1"/>
                </a:solidFill>
                <a:latin typeface="Quattrocento Sans"/>
                <a:ea typeface="Quattrocento Sans"/>
                <a:cs typeface="Quattrocento Sans"/>
                <a:sym typeface="Quattrocento Sans"/>
              </a:rPr>
              <a:t> Históricamente, los planes de estabilización en Uruguay se sustentaron en políticas cambiarias que implicaban una activa intervención del gobierno en el tipo de cambio. Se utilizaron casi exclusivamente para combatir la inflación; poca atención a objetivos como suavizar los ciclos económicos.</a:t>
            </a:r>
          </a:p>
          <a:p>
            <a:pPr marL="0" marR="0" lvl="0" indent="0" algn="just" defTabSz="914400" rtl="0" eaLnBrk="1" fontAlgn="auto" latinLnBrk="0" hangingPunct="1">
              <a:lnSpc>
                <a:spcPct val="115000"/>
              </a:lnSpc>
              <a:spcBef>
                <a:spcPts val="0"/>
              </a:spcBef>
              <a:spcAft>
                <a:spcPts val="1200"/>
              </a:spcAft>
              <a:buClr>
                <a:schemeClr val="dk1"/>
              </a:buClr>
              <a:buSzPts val="1100"/>
              <a:buFont typeface="Arial"/>
              <a:buChar char="●"/>
              <a:tabLst/>
              <a:defRPr/>
            </a:pPr>
            <a:r>
              <a:rPr kumimoji="0" lang="es" sz="1600" b="0" i="0" u="none" strike="noStrike" kern="0" cap="none" spc="0" normalizeH="0" baseline="0" dirty="0">
                <a:ln>
                  <a:noFill/>
                </a:ln>
                <a:solidFill>
                  <a:schemeClr val="dk1"/>
                </a:solidFill>
                <a:effectLst/>
                <a:uLnTx/>
                <a:uFillTx/>
                <a:latin typeface="Quattrocento Sans"/>
                <a:ea typeface="Quattrocento Sans"/>
                <a:cs typeface="Quattrocento Sans"/>
                <a:sym typeface="Quattrocento Sans"/>
              </a:rPr>
              <a:t> El cuadro muestra los diferentes regímenes</a:t>
            </a:r>
            <a:r>
              <a:rPr kumimoji="0" lang="es" sz="1600" b="0" i="0" u="none" strike="noStrike" kern="0" cap="none" spc="0" normalizeH="0" dirty="0">
                <a:ln>
                  <a:noFill/>
                </a:ln>
                <a:solidFill>
                  <a:schemeClr val="dk1"/>
                </a:solidFill>
                <a:effectLst/>
                <a:uLnTx/>
                <a:uFillTx/>
                <a:latin typeface="Quattrocento Sans"/>
                <a:ea typeface="Quattrocento Sans"/>
                <a:cs typeface="Quattrocento Sans"/>
                <a:sym typeface="Quattrocento Sans"/>
              </a:rPr>
              <a:t> cambiarios desde 1974.</a:t>
            </a:r>
            <a:endParaRPr kumimoji="0" lang="es" sz="1600" b="0" i="0" u="none" strike="noStrike" kern="0" cap="none" spc="0" normalizeH="0" baseline="0" noProof="0" dirty="0">
              <a:ln>
                <a:noFill/>
              </a:ln>
              <a:solidFill>
                <a:schemeClr val="bg1"/>
              </a:solidFill>
              <a:effectLst/>
              <a:uLnTx/>
              <a:uFillTx/>
              <a:latin typeface="Quattrocento Sans"/>
              <a:ea typeface="Quattrocento Sans"/>
              <a:cs typeface="Quattrocento Sans"/>
              <a:sym typeface="Quattrocento Sans"/>
            </a:endParaRPr>
          </a:p>
        </p:txBody>
      </p:sp>
      <p:sp>
        <p:nvSpPr>
          <p:cNvPr id="6" name="Google Shape;91;p19"/>
          <p:cNvSpPr txBox="1">
            <a:spLocks/>
          </p:cNvSpPr>
          <p:nvPr/>
        </p:nvSpPr>
        <p:spPr>
          <a:xfrm>
            <a:off x="4716016" y="3579862"/>
            <a:ext cx="3888432" cy="1008112"/>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200"/>
              </a:spcAft>
              <a:buClr>
                <a:schemeClr val="dk1"/>
              </a:buClr>
              <a:buSzPts val="1100"/>
              <a:tabLst/>
              <a:defRPr/>
            </a:pPr>
            <a:endParaRPr kumimoji="0" lang="es" sz="14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endParaRPr>
          </a:p>
        </p:txBody>
      </p:sp>
      <p:sp>
        <p:nvSpPr>
          <p:cNvPr id="7" name="6 Rectángulo"/>
          <p:cNvSpPr/>
          <p:nvPr/>
        </p:nvSpPr>
        <p:spPr>
          <a:xfrm>
            <a:off x="3707904" y="3651870"/>
            <a:ext cx="1008112"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Google Shape;91;p19"/>
          <p:cNvSpPr txBox="1">
            <a:spLocks/>
          </p:cNvSpPr>
          <p:nvPr/>
        </p:nvSpPr>
        <p:spPr>
          <a:xfrm>
            <a:off x="179512" y="3507854"/>
            <a:ext cx="8352928" cy="1368152"/>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200"/>
              </a:spcAft>
              <a:buClr>
                <a:schemeClr val="dk1"/>
              </a:buClr>
              <a:buSzPts val="1100"/>
              <a:buFont typeface="Arial"/>
              <a:buChar char="●"/>
              <a:tabLst/>
              <a:defRPr/>
            </a:pPr>
            <a:r>
              <a:rPr lang="es" sz="1600" dirty="0">
                <a:solidFill>
                  <a:schemeClr val="dk1"/>
                </a:solidFill>
                <a:latin typeface="Quattrocento Sans"/>
                <a:ea typeface="Quattrocento Sans"/>
                <a:cs typeface="Quattrocento Sans"/>
                <a:sym typeface="Quattrocento Sans"/>
              </a:rPr>
              <a:t> Década del 60: programas de estabilización heterodoxos en Uruguay y en América Latina en general, combinando un tipo de cambio fijo con controles de precios. éxito Al principio bajaron exitosamente la inflación, luego abandonaron sus compromisos cambiarios y vieron repuntes. En Argentina y Uruguay la inflación reapareció a los dos años de aplicación por poca disciplina fiscal.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11" name="10 Rectángulo"/>
          <p:cNvSpPr/>
          <p:nvPr/>
        </p:nvSpPr>
        <p:spPr>
          <a:xfrm>
            <a:off x="1403648" y="0"/>
            <a:ext cx="432048"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a:off x="4067944" y="4443958"/>
            <a:ext cx="468052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3" name="Google Shape;73;p16"/>
          <p:cNvSpPr txBox="1">
            <a:spLocks noGrp="1"/>
          </p:cNvSpPr>
          <p:nvPr>
            <p:ph type="body" idx="1"/>
          </p:nvPr>
        </p:nvSpPr>
        <p:spPr>
          <a:xfrm>
            <a:off x="1357290" y="-71456"/>
            <a:ext cx="6143668" cy="1656184"/>
          </a:xfrm>
          <a:prstGeom prst="rect">
            <a:avLst/>
          </a:prstGeom>
        </p:spPr>
        <p:txBody>
          <a:bodyPr spcFirstLastPara="1" wrap="square" lIns="91425" tIns="91425" rIns="91425" bIns="91425" anchor="t" anchorCtr="0">
            <a:noAutofit/>
          </a:bodyPr>
          <a:lstStyle/>
          <a:p>
            <a:pPr marL="0" lvl="0" indent="0" algn="just">
              <a:spcAft>
                <a:spcPts val="1200"/>
              </a:spcAft>
              <a:buFont typeface="Arial" pitchFamily="34" charset="0"/>
              <a:buChar char="•"/>
            </a:pPr>
            <a:r>
              <a:rPr lang="es" sz="1500" dirty="0">
                <a:solidFill>
                  <a:schemeClr val="dk1"/>
                </a:solidFill>
                <a:latin typeface="Quattrocento Sans"/>
                <a:ea typeface="Quattrocento Sans"/>
                <a:cs typeface="Quattrocento Sans"/>
                <a:sym typeface="Quattrocento Sans"/>
              </a:rPr>
              <a:t> Década del 70: programas ortodoxos, basados en tipos de cambios fijos, en el Cono Sur. En Uruguay comenzó en 1978, y se utilizaron minidevaluaciones periódicas (“la tablita”). </a:t>
            </a:r>
            <a:r>
              <a:rPr lang="es-ES" sz="1500" dirty="0">
                <a:solidFill>
                  <a:schemeClr val="dk1"/>
                </a:solidFill>
                <a:latin typeface="Quattrocento Sans"/>
                <a:ea typeface="Quattrocento Sans"/>
                <a:cs typeface="Quattrocento Sans"/>
                <a:sym typeface="Quattrocento Sans"/>
              </a:rPr>
              <a:t>H</a:t>
            </a:r>
            <a:r>
              <a:rPr lang="es" sz="1500" dirty="0">
                <a:solidFill>
                  <a:schemeClr val="dk1"/>
                </a:solidFill>
                <a:latin typeface="Quattrocento Sans"/>
                <a:ea typeface="Quattrocento Sans"/>
                <a:cs typeface="Quattrocento Sans"/>
                <a:sym typeface="Quattrocento Sans"/>
              </a:rPr>
              <a:t>acia 1981 comenzó una recesión que hizo que la población dudara de que  el compromiso cambiario se mantuviera. En 1982 se abandonó la “tablita” 1982, dando lugar a una recesión y repunte inflacionario.</a:t>
            </a:r>
          </a:p>
        </p:txBody>
      </p:sp>
      <p:sp>
        <p:nvSpPr>
          <p:cNvPr id="4" name="Google Shape;73;p16"/>
          <p:cNvSpPr txBox="1">
            <a:spLocks/>
          </p:cNvSpPr>
          <p:nvPr/>
        </p:nvSpPr>
        <p:spPr>
          <a:xfrm>
            <a:off x="1369448" y="1581326"/>
            <a:ext cx="7774552" cy="1347614"/>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buClr>
                <a:schemeClr val="dk2"/>
              </a:buClr>
              <a:buSzPts val="1800"/>
              <a:buFont typeface="Arial" pitchFamily="34" charset="0"/>
              <a:buChar char="•"/>
              <a:tabLst/>
              <a:defRPr/>
            </a:pPr>
            <a:r>
              <a:rPr lang="es-UY" sz="1500" dirty="0">
                <a:solidFill>
                  <a:schemeClr val="dk1"/>
                </a:solidFill>
                <a:latin typeface="Quattrocento Sans"/>
                <a:ea typeface="Quattrocento Sans"/>
                <a:cs typeface="Quattrocento Sans"/>
                <a:sym typeface="Quattrocento Sans"/>
              </a:rPr>
              <a:t>En 1991 comienza un nuevo plan, basado en una banda cambiaria. </a:t>
            </a:r>
          </a:p>
          <a:p>
            <a:pPr marL="0" marR="0" lvl="0" indent="0" algn="just" defTabSz="914400" rtl="0" eaLnBrk="1" fontAlgn="auto" latinLnBrk="0" hangingPunct="1">
              <a:lnSpc>
                <a:spcPct val="115000"/>
              </a:lnSpc>
              <a:spcBef>
                <a:spcPts val="0"/>
              </a:spcBef>
              <a:spcAft>
                <a:spcPts val="1200"/>
              </a:spcAft>
              <a:buClr>
                <a:schemeClr val="dk2"/>
              </a:buClr>
              <a:buSzPts val="1800"/>
              <a:tabLst/>
              <a:defRPr/>
            </a:pPr>
            <a:r>
              <a:rPr lang="es-UY" sz="1500" dirty="0">
                <a:solidFill>
                  <a:schemeClr val="dk1"/>
                </a:solidFill>
                <a:latin typeface="Quattrocento Sans"/>
                <a:ea typeface="Quattrocento Sans"/>
                <a:cs typeface="Quattrocento Sans"/>
                <a:sym typeface="Quattrocento Sans"/>
              </a:rPr>
              <a:t>Fue exitoso en la reducción de la inflación. Uruguay entró en una fase recesiva en 1998 y desde entonces absorbió varios shocks. En 2002 se sumó una fuga de capitales y una caída sin precedentes en las reservas internacionales, y el Banco Central terminó abandonando el esquema cambiario.</a:t>
            </a:r>
            <a:endParaRPr kumimoji="0" lang="es-UY" sz="15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endParaRPr>
          </a:p>
        </p:txBody>
      </p:sp>
      <p:pic>
        <p:nvPicPr>
          <p:cNvPr id="3077" name="Picture 5"/>
          <p:cNvPicPr>
            <a:picLocks noChangeAspect="1" noChangeArrowheads="1"/>
          </p:cNvPicPr>
          <p:nvPr/>
        </p:nvPicPr>
        <p:blipFill>
          <a:blip r:embed="rId4"/>
          <a:srcRect/>
          <a:stretch>
            <a:fillRect/>
          </a:stretch>
        </p:blipFill>
        <p:spPr bwMode="auto">
          <a:xfrm>
            <a:off x="5744176" y="3390489"/>
            <a:ext cx="3148304" cy="1693636"/>
          </a:xfrm>
          <a:prstGeom prst="rect">
            <a:avLst/>
          </a:prstGeom>
          <a:noFill/>
          <a:ln w="9525">
            <a:noFill/>
            <a:miter lim="800000"/>
            <a:headEnd/>
            <a:tailEnd/>
          </a:ln>
        </p:spPr>
      </p:pic>
      <p:sp>
        <p:nvSpPr>
          <p:cNvPr id="13" name="12 CuadroTexto"/>
          <p:cNvSpPr txBox="1"/>
          <p:nvPr/>
        </p:nvSpPr>
        <p:spPr>
          <a:xfrm>
            <a:off x="1403648" y="2928940"/>
            <a:ext cx="4436058" cy="523220"/>
          </a:xfrm>
          <a:prstGeom prst="rect">
            <a:avLst/>
          </a:prstGeom>
          <a:noFill/>
        </p:spPr>
        <p:txBody>
          <a:bodyPr wrap="square" rtlCol="0">
            <a:spAutoFit/>
          </a:bodyPr>
          <a:lstStyle/>
          <a:p>
            <a:r>
              <a:rPr lang="es-UY" b="1" dirty="0">
                <a:latin typeface="Quattrocento Sans" charset="0"/>
              </a:rPr>
              <a:t>Tasa de inflación en Uruguay. Porcentaje de variación interanual - Enero de cada año</a:t>
            </a:r>
          </a:p>
        </p:txBody>
      </p:sp>
      <p:sp>
        <p:nvSpPr>
          <p:cNvPr id="15" name="14 CuadroTexto"/>
          <p:cNvSpPr txBox="1"/>
          <p:nvPr/>
        </p:nvSpPr>
        <p:spPr>
          <a:xfrm>
            <a:off x="5685533" y="2721799"/>
            <a:ext cx="3535232" cy="523220"/>
          </a:xfrm>
          <a:prstGeom prst="rect">
            <a:avLst/>
          </a:prstGeom>
          <a:noFill/>
        </p:spPr>
        <p:txBody>
          <a:bodyPr wrap="square" rtlCol="0">
            <a:spAutoFit/>
          </a:bodyPr>
          <a:lstStyle/>
          <a:p>
            <a:r>
              <a:rPr lang="es-UY" b="1" dirty="0">
                <a:latin typeface="Quattrocento Sans" charset="0"/>
              </a:rPr>
              <a:t>Banda cambiaria y cotización interbancaria del dólar americano (2002). $/US$</a:t>
            </a:r>
          </a:p>
        </p:txBody>
      </p:sp>
      <p:pic>
        <p:nvPicPr>
          <p:cNvPr id="2" name="Imagen 1">
            <a:extLst>
              <a:ext uri="{FF2B5EF4-FFF2-40B4-BE49-F238E27FC236}">
                <a16:creationId xmlns:a16="http://schemas.microsoft.com/office/drawing/2014/main" id="{60F14764-D0DA-43CE-BB51-BF0CAE5AA508}"/>
              </a:ext>
            </a:extLst>
          </p:cNvPr>
          <p:cNvPicPr>
            <a:picLocks noChangeAspect="1"/>
          </p:cNvPicPr>
          <p:nvPr/>
        </p:nvPicPr>
        <p:blipFill>
          <a:blip r:embed="rId5"/>
          <a:stretch>
            <a:fillRect/>
          </a:stretch>
        </p:blipFill>
        <p:spPr>
          <a:xfrm>
            <a:off x="1639720" y="3413622"/>
            <a:ext cx="3868384" cy="169363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11" name="10 Rectángulo"/>
          <p:cNvSpPr/>
          <p:nvPr/>
        </p:nvSpPr>
        <p:spPr>
          <a:xfrm>
            <a:off x="7812360" y="0"/>
            <a:ext cx="288032"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7308304" y="0"/>
            <a:ext cx="50405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Google Shape;72;p16"/>
          <p:cNvSpPr txBox="1">
            <a:spLocks noGrp="1"/>
          </p:cNvSpPr>
          <p:nvPr>
            <p:ph type="title"/>
          </p:nvPr>
        </p:nvSpPr>
        <p:spPr>
          <a:xfrm>
            <a:off x="2051720" y="71420"/>
            <a:ext cx="5472608" cy="572700"/>
          </a:xfrm>
          <a:prstGeom prst="rect">
            <a:avLst/>
          </a:prstGeom>
        </p:spPr>
        <p:txBody>
          <a:bodyPr spcFirstLastPara="1" wrap="square" lIns="91425" tIns="91425" rIns="91425" bIns="91425" anchor="t" anchorCtr="0">
            <a:noAutofit/>
          </a:bodyPr>
          <a:lstStyle/>
          <a:p>
            <a:pPr lvl="0"/>
            <a:r>
              <a:rPr lang="es-UY" sz="2000" b="1" i="1" dirty="0">
                <a:latin typeface="Quattrocento Sans"/>
                <a:ea typeface="Quattrocento Sans"/>
                <a:cs typeface="Quattrocento Sans"/>
                <a:sym typeface="Quattrocento Sans"/>
              </a:rPr>
              <a:t>La nueva política monetaria</a:t>
            </a:r>
            <a:endParaRPr sz="2000" b="1" i="1" dirty="0">
              <a:latin typeface="Quattrocento Sans"/>
              <a:ea typeface="Quattrocento Sans"/>
              <a:cs typeface="Quattrocento Sans"/>
              <a:sym typeface="Quattrocento Sans"/>
            </a:endParaRPr>
          </a:p>
        </p:txBody>
      </p:sp>
      <p:sp>
        <p:nvSpPr>
          <p:cNvPr id="9" name="Google Shape;61;p14"/>
          <p:cNvSpPr txBox="1">
            <a:spLocks/>
          </p:cNvSpPr>
          <p:nvPr/>
        </p:nvSpPr>
        <p:spPr>
          <a:xfrm>
            <a:off x="179512" y="1643056"/>
            <a:ext cx="7920880" cy="2520280"/>
          </a:xfrm>
          <a:prstGeom prst="rect">
            <a:avLst/>
          </a:prstGeom>
          <a:noFill/>
          <a:ln>
            <a:noFill/>
          </a:ln>
        </p:spPr>
        <p:txBody>
          <a:bodyPr spcFirstLastPara="1" wrap="square" lIns="91425" tIns="91425" rIns="91425" bIns="91425" anchor="t" anchorCtr="0">
            <a:noAutofit/>
          </a:bodyPr>
          <a:lstStyle/>
          <a:p>
            <a:pPr lvl="1" algn="just">
              <a:lnSpc>
                <a:spcPct val="115000"/>
              </a:lnSpc>
              <a:spcAft>
                <a:spcPts val="1200"/>
              </a:spcAft>
              <a:buClr>
                <a:schemeClr val="dk2"/>
              </a:buClr>
              <a:buSzPts val="1800"/>
              <a:buFont typeface="Arial" pitchFamily="34" charset="0"/>
              <a:buChar char="•"/>
            </a:pPr>
            <a:r>
              <a:rPr lang="es-UY" sz="1500" dirty="0">
                <a:solidFill>
                  <a:schemeClr val="tx1"/>
                </a:solidFill>
                <a:latin typeface="Quattrocento Sans"/>
                <a:ea typeface="Quattrocento Sans"/>
                <a:cs typeface="Quattrocento Sans"/>
                <a:sym typeface="Quattrocento Sans"/>
              </a:rPr>
              <a:t> Luego de la ruptura del esquema anterior, Uruguay pasó a un régimen de </a:t>
            </a:r>
            <a:r>
              <a:rPr lang="es-UY" sz="1500" b="1" dirty="0">
                <a:solidFill>
                  <a:schemeClr val="tx1"/>
                </a:solidFill>
                <a:latin typeface="Quattrocento Sans"/>
                <a:ea typeface="Quattrocento Sans"/>
                <a:cs typeface="Quattrocento Sans"/>
                <a:sym typeface="Quattrocento Sans"/>
              </a:rPr>
              <a:t>metas de inflación</a:t>
            </a:r>
            <a:r>
              <a:rPr lang="es-UY" sz="1500" dirty="0">
                <a:solidFill>
                  <a:schemeClr val="tx1"/>
                </a:solidFill>
                <a:latin typeface="Quattrocento Sans"/>
                <a:ea typeface="Quattrocento Sans"/>
                <a:cs typeface="Quattrocento Sans"/>
                <a:sym typeface="Quattrocento Sans"/>
              </a:rPr>
              <a:t>.</a:t>
            </a:r>
            <a:endParaRPr lang="es-UY" sz="1500" noProof="0" dirty="0">
              <a:solidFill>
                <a:schemeClr val="tx1"/>
              </a:solidFill>
              <a:latin typeface="Quattrocento Sans"/>
              <a:ea typeface="Quattrocento Sans"/>
              <a:cs typeface="Quattrocento Sans"/>
              <a:sym typeface="Quattrocento Sans"/>
            </a:endParaRPr>
          </a:p>
          <a:p>
            <a:pPr lvl="1" algn="just">
              <a:lnSpc>
                <a:spcPct val="115000"/>
              </a:lnSpc>
              <a:spcAft>
                <a:spcPts val="1200"/>
              </a:spcAft>
              <a:buClr>
                <a:schemeClr val="dk2"/>
              </a:buClr>
              <a:buSzPts val="1800"/>
              <a:buFont typeface="Arial" pitchFamily="34" charset="0"/>
              <a:buChar char="•"/>
            </a:pPr>
            <a:r>
              <a:rPr lang="es-UY" sz="1500" noProof="0" dirty="0">
                <a:solidFill>
                  <a:schemeClr val="tx1"/>
                </a:solidFill>
                <a:latin typeface="Quattrocento Sans"/>
                <a:ea typeface="Quattrocento Sans"/>
                <a:cs typeface="Quattrocento Sans"/>
                <a:sym typeface="Quattrocento Sans"/>
              </a:rPr>
              <a:t> 2004-2005: Uruguay fijó un </a:t>
            </a:r>
            <a:r>
              <a:rPr lang="es-UY" sz="1500" b="1" noProof="0" dirty="0">
                <a:solidFill>
                  <a:schemeClr val="tx1"/>
                </a:solidFill>
                <a:latin typeface="Quattrocento Sans"/>
                <a:ea typeface="Quattrocento Sans"/>
                <a:cs typeface="Quattrocento Sans"/>
                <a:sym typeface="Quattrocento Sans"/>
              </a:rPr>
              <a:t>rango de crecimiento objetivo para el crecimiento de la base monetaria</a:t>
            </a:r>
            <a:r>
              <a:rPr lang="es-UY" sz="1500" noProof="0" dirty="0">
                <a:solidFill>
                  <a:schemeClr val="tx1"/>
                </a:solidFill>
                <a:latin typeface="Quattrocento Sans"/>
                <a:ea typeface="Quattrocento Sans"/>
                <a:cs typeface="Quattrocento Sans"/>
                <a:sym typeface="Quattrocento Sans"/>
              </a:rPr>
              <a:t> (</a:t>
            </a:r>
            <a:r>
              <a:rPr lang="es-UY" sz="1500" noProof="0" dirty="0" err="1">
                <a:solidFill>
                  <a:schemeClr val="tx1"/>
                </a:solidFill>
                <a:latin typeface="Quattrocento Sans"/>
                <a:ea typeface="Quattrocento Sans"/>
                <a:cs typeface="Quattrocento Sans"/>
                <a:sym typeface="Quattrocento Sans"/>
              </a:rPr>
              <a:t>Emp</a:t>
            </a:r>
            <a:r>
              <a:rPr lang="es-UY" sz="1500" noProof="0" dirty="0">
                <a:solidFill>
                  <a:schemeClr val="tx1"/>
                </a:solidFill>
                <a:latin typeface="Quattrocento Sans"/>
                <a:ea typeface="Quattrocento Sans"/>
                <a:cs typeface="Quattrocento Sans"/>
                <a:sym typeface="Quattrocento Sans"/>
              </a:rPr>
              <a:t> + encajes de bancos comerciales). Dificultades para manejar la meta intermediaria (M1) y transmitir señales claras sobre orientación de política monetaria.</a:t>
            </a:r>
          </a:p>
          <a:p>
            <a:pPr lvl="1" algn="just">
              <a:lnSpc>
                <a:spcPct val="115000"/>
              </a:lnSpc>
              <a:spcAft>
                <a:spcPts val="1200"/>
              </a:spcAft>
              <a:buClr>
                <a:schemeClr val="dk2"/>
              </a:buClr>
              <a:buSzPts val="1800"/>
              <a:buFont typeface="Arial" pitchFamily="34" charset="0"/>
              <a:buChar char="•"/>
            </a:pPr>
            <a:r>
              <a:rPr lang="es-UY" sz="1500" dirty="0">
                <a:solidFill>
                  <a:schemeClr val="tx1"/>
                </a:solidFill>
                <a:latin typeface="Quattrocento Sans"/>
                <a:ea typeface="Quattrocento Sans"/>
                <a:cs typeface="Quattrocento Sans"/>
                <a:sym typeface="Quattrocento Sans"/>
              </a:rPr>
              <a:t> 2005-2007: </a:t>
            </a:r>
            <a:r>
              <a:rPr lang="es-UY" sz="1500" b="1" dirty="0">
                <a:solidFill>
                  <a:schemeClr val="tx1"/>
                </a:solidFill>
                <a:latin typeface="Quattrocento Sans"/>
                <a:ea typeface="Quattrocento Sans"/>
                <a:cs typeface="Quattrocento Sans"/>
                <a:sym typeface="Quattrocento Sans"/>
              </a:rPr>
              <a:t>rango objetivo para la inflación</a:t>
            </a:r>
            <a:r>
              <a:rPr lang="es-UY" sz="1500" dirty="0">
                <a:solidFill>
                  <a:schemeClr val="tx1"/>
                </a:solidFill>
                <a:latin typeface="Quattrocento Sans"/>
                <a:ea typeface="Quattrocento Sans"/>
                <a:cs typeface="Quattrocento Sans"/>
                <a:sym typeface="Quattrocento Sans"/>
              </a:rPr>
              <a:t>, y M1 pasa a ser el instrumento.</a:t>
            </a:r>
          </a:p>
          <a:p>
            <a:pPr lvl="1" algn="just">
              <a:lnSpc>
                <a:spcPct val="115000"/>
              </a:lnSpc>
              <a:spcAft>
                <a:spcPts val="1200"/>
              </a:spcAft>
              <a:buClr>
                <a:schemeClr val="dk2"/>
              </a:buClr>
              <a:buSzPts val="1800"/>
              <a:buFont typeface="Arial" pitchFamily="34" charset="0"/>
              <a:buChar char="•"/>
            </a:pPr>
            <a:r>
              <a:rPr lang="es-UY" sz="1500" noProof="0" dirty="0">
                <a:solidFill>
                  <a:schemeClr val="tx1"/>
                </a:solidFill>
                <a:latin typeface="Quattrocento Sans"/>
                <a:ea typeface="Quattrocento Sans"/>
                <a:cs typeface="Quattrocento Sans"/>
                <a:sym typeface="Quattrocento Sans"/>
              </a:rPr>
              <a:t> 2007-2013: el instrumento pasa a ser la tasa de interés.</a:t>
            </a:r>
          </a:p>
          <a:p>
            <a:pPr lvl="1" algn="just">
              <a:lnSpc>
                <a:spcPct val="115000"/>
              </a:lnSpc>
              <a:spcAft>
                <a:spcPts val="1200"/>
              </a:spcAft>
              <a:buClr>
                <a:schemeClr val="dk2"/>
              </a:buClr>
              <a:buSzPts val="1800"/>
              <a:buFont typeface="Arial" pitchFamily="34" charset="0"/>
              <a:buChar char="•"/>
            </a:pPr>
            <a:r>
              <a:rPr lang="es-UY" sz="1500" dirty="0">
                <a:solidFill>
                  <a:schemeClr val="tx1"/>
                </a:solidFill>
                <a:latin typeface="Quattrocento Sans"/>
                <a:ea typeface="Quattrocento Sans"/>
                <a:cs typeface="Quattrocento Sans"/>
                <a:sym typeface="Quattrocento Sans"/>
              </a:rPr>
              <a:t> 2013-actualidad: se vuelve a utilizar un agregado monetario como instrumento, en este caso M1’.</a:t>
            </a:r>
            <a:endParaRPr lang="es-UY" sz="1500" noProof="0" dirty="0">
              <a:solidFill>
                <a:schemeClr val="tx1"/>
              </a:solidFill>
              <a:latin typeface="Quattrocento Sans"/>
              <a:ea typeface="Quattrocento Sans"/>
              <a:cs typeface="Quattrocento Sans"/>
              <a:sym typeface="Quattrocento Sans"/>
            </a:endParaRPr>
          </a:p>
        </p:txBody>
      </p:sp>
      <p:sp>
        <p:nvSpPr>
          <p:cNvPr id="7" name="Google Shape;61;p14"/>
          <p:cNvSpPr txBox="1">
            <a:spLocks/>
          </p:cNvSpPr>
          <p:nvPr/>
        </p:nvSpPr>
        <p:spPr>
          <a:xfrm>
            <a:off x="1857356" y="489788"/>
            <a:ext cx="6192688" cy="1296144"/>
          </a:xfrm>
          <a:prstGeom prst="rect">
            <a:avLst/>
          </a:prstGeom>
          <a:noFill/>
          <a:ln>
            <a:noFill/>
          </a:ln>
        </p:spPr>
        <p:txBody>
          <a:bodyPr spcFirstLastPara="1" wrap="square" lIns="91425" tIns="91425" rIns="91425" bIns="91425" anchor="t" anchorCtr="0">
            <a:noAutofit/>
          </a:bodyPr>
          <a:lstStyle/>
          <a:p>
            <a:pPr lvl="1" algn="just">
              <a:lnSpc>
                <a:spcPct val="115000"/>
              </a:lnSpc>
              <a:spcAft>
                <a:spcPts val="1200"/>
              </a:spcAft>
              <a:buClr>
                <a:schemeClr val="dk2"/>
              </a:buClr>
              <a:buSzPts val="1800"/>
              <a:buFont typeface="Arial" pitchFamily="34" charset="0"/>
              <a:buChar char="•"/>
            </a:pPr>
            <a:r>
              <a:rPr lang="es-UY" sz="1500" dirty="0">
                <a:solidFill>
                  <a:schemeClr val="tx1"/>
                </a:solidFill>
                <a:latin typeface="Quattrocento Sans"/>
                <a:ea typeface="Quattrocento Sans"/>
                <a:cs typeface="Quattrocento Sans"/>
                <a:sym typeface="Quattrocento Sans"/>
              </a:rPr>
              <a:t> La tendencia mundial, y Uruguay no es la excepción, es a los regímenes de tipo de cambio flexible, sea por la creciente predominancia de otras teorías o por las elevadas reservas necesarias para mantener el tipo de cambio fijo en el contexto de mayor integración financiera.</a:t>
            </a:r>
            <a:endParaRPr lang="es-UY" sz="1500" noProof="0" dirty="0">
              <a:solidFill>
                <a:schemeClr val="tx1"/>
              </a:solidFill>
              <a:latin typeface="Quattrocento Sans"/>
              <a:ea typeface="Quattrocento Sans"/>
              <a:cs typeface="Quattrocento Sans"/>
              <a:sym typeface="Quattrocento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7" name="6 Rectángulo"/>
          <p:cNvSpPr/>
          <p:nvPr/>
        </p:nvSpPr>
        <p:spPr>
          <a:xfrm>
            <a:off x="1403648" y="0"/>
            <a:ext cx="432048"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a:off x="3995936" y="4515966"/>
            <a:ext cx="482453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4" name="Google Shape;104;p21"/>
          <p:cNvSpPr txBox="1">
            <a:spLocks noGrp="1"/>
          </p:cNvSpPr>
          <p:nvPr>
            <p:ph type="title"/>
          </p:nvPr>
        </p:nvSpPr>
        <p:spPr>
          <a:xfrm>
            <a:off x="1571604" y="142858"/>
            <a:ext cx="5664692" cy="64807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800" b="1" i="1" dirty="0">
                <a:latin typeface="Quattrocento Sans"/>
                <a:ea typeface="Quattrocento Sans"/>
                <a:cs typeface="Quattrocento Sans"/>
                <a:sym typeface="Quattrocento Sans"/>
              </a:rPr>
              <a:t>Régimen de metas de inflación</a:t>
            </a:r>
            <a:endParaRPr sz="1800" b="1" i="1" dirty="0">
              <a:latin typeface="Quattrocento Sans"/>
              <a:ea typeface="Quattrocento Sans"/>
              <a:cs typeface="Quattrocento Sans"/>
              <a:sym typeface="Quattrocento Sans"/>
            </a:endParaRPr>
          </a:p>
        </p:txBody>
      </p:sp>
      <p:sp>
        <p:nvSpPr>
          <p:cNvPr id="105" name="Google Shape;105;p21"/>
          <p:cNvSpPr txBox="1">
            <a:spLocks noGrp="1"/>
          </p:cNvSpPr>
          <p:nvPr>
            <p:ph type="body" idx="1"/>
          </p:nvPr>
        </p:nvSpPr>
        <p:spPr>
          <a:xfrm>
            <a:off x="1403648" y="428610"/>
            <a:ext cx="6048672" cy="1026756"/>
          </a:xfrm>
          <a:prstGeom prst="rect">
            <a:avLst/>
          </a:prstGeom>
        </p:spPr>
        <p:txBody>
          <a:bodyPr spcFirstLastPara="1" wrap="square" lIns="91425" tIns="91425" rIns="91425" bIns="91425" anchor="t" anchorCtr="0">
            <a:noAutofit/>
          </a:bodyPr>
          <a:lstStyle/>
          <a:p>
            <a:pPr marL="0" indent="0" algn="just">
              <a:spcAft>
                <a:spcPts val="1600"/>
              </a:spcAft>
              <a:buClr>
                <a:schemeClr val="dk1"/>
              </a:buClr>
              <a:buSzPts val="1100"/>
            </a:pPr>
            <a:r>
              <a:rPr lang="es" sz="1600" dirty="0">
                <a:solidFill>
                  <a:schemeClr val="dk1"/>
                </a:solidFill>
                <a:latin typeface="Quattrocento Sans"/>
                <a:ea typeface="Quattrocento Sans"/>
                <a:cs typeface="Quattrocento Sans"/>
                <a:sym typeface="Quattrocento Sans"/>
              </a:rPr>
              <a:t> En lugar de comprometerse con el control de una variable que afecta a la inflación (como el tipo de cambio), el Banco Central se compromete con mantener la inflación en determinado nivel o dentro de cierto rango (en Uruguay el rango es entre el 3% y el 6%, con un objetivo del 4,5%), utilizando los instrumentos disponibles de la forma que crea adecuada.</a:t>
            </a:r>
          </a:p>
        </p:txBody>
      </p:sp>
      <p:sp>
        <p:nvSpPr>
          <p:cNvPr id="6" name="Google Shape;105;p21"/>
          <p:cNvSpPr txBox="1">
            <a:spLocks/>
          </p:cNvSpPr>
          <p:nvPr/>
        </p:nvSpPr>
        <p:spPr>
          <a:xfrm>
            <a:off x="1403648" y="2285998"/>
            <a:ext cx="3528392" cy="2538924"/>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600"/>
              </a:spcAft>
              <a:buClr>
                <a:schemeClr val="dk1"/>
              </a:buClr>
              <a:buSzPts val="1100"/>
              <a:buFont typeface="Arial"/>
              <a:buChar char="●"/>
              <a:tabLst/>
              <a:defRPr/>
            </a:pPr>
            <a:r>
              <a:rPr lang="es-UY" sz="1600" dirty="0">
                <a:solidFill>
                  <a:schemeClr val="dk1"/>
                </a:solidFill>
                <a:latin typeface="Quattrocento Sans"/>
                <a:ea typeface="Quattrocento Sans"/>
                <a:cs typeface="Quattrocento Sans"/>
                <a:sym typeface="Quattrocento Sans"/>
              </a:rPr>
              <a:t>Características:</a:t>
            </a:r>
          </a:p>
          <a:p>
            <a:pPr lvl="4" algn="just">
              <a:lnSpc>
                <a:spcPct val="115000"/>
              </a:lnSpc>
              <a:buClr>
                <a:schemeClr val="dk1"/>
              </a:buClr>
              <a:buSzPts val="1100"/>
              <a:buFont typeface="Courier New" pitchFamily="49" charset="0"/>
              <a:buChar char="o"/>
            </a:pPr>
            <a:r>
              <a:rPr lang="es-UY" sz="1600" dirty="0">
                <a:solidFill>
                  <a:schemeClr val="dk1"/>
                </a:solidFill>
                <a:latin typeface="Quattrocento Sans"/>
                <a:ea typeface="Quattrocento Sans"/>
                <a:cs typeface="Quattrocento Sans"/>
                <a:sym typeface="Quattrocento Sans"/>
              </a:rPr>
              <a:t> Explicitación de la meta de inflación</a:t>
            </a:r>
          </a:p>
          <a:p>
            <a:pPr lvl="4" algn="just">
              <a:lnSpc>
                <a:spcPct val="115000"/>
              </a:lnSpc>
              <a:buClr>
                <a:schemeClr val="dk1"/>
              </a:buClr>
              <a:buSzPts val="1100"/>
              <a:buFont typeface="Courier New" pitchFamily="49" charset="0"/>
              <a:buChar char="o"/>
            </a:pPr>
            <a:r>
              <a:rPr kumimoji="0" lang="es-UY" sz="16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rPr>
              <a:t> Credibilidad</a:t>
            </a:r>
            <a:r>
              <a:rPr kumimoji="0" lang="es-UY" sz="1600" b="0" i="0"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 y transparencia de acciones del Banco Central para alcanzar la meta</a:t>
            </a:r>
          </a:p>
          <a:p>
            <a:pPr lvl="4" algn="just">
              <a:lnSpc>
                <a:spcPct val="115000"/>
              </a:lnSpc>
              <a:buClr>
                <a:schemeClr val="dk1"/>
              </a:buClr>
              <a:buSzPts val="1100"/>
              <a:buFont typeface="Courier New" pitchFamily="49" charset="0"/>
              <a:buChar char="o"/>
            </a:pPr>
            <a:r>
              <a:rPr kumimoji="0" lang="es-UY" sz="1600" b="0" i="0"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 El objetivo de inflación es el objetivo prioritario del Banco Central.</a:t>
            </a:r>
            <a:endParaRPr kumimoji="0" lang="es" sz="16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endParaRPr>
          </a:p>
        </p:txBody>
      </p:sp>
      <p:sp>
        <p:nvSpPr>
          <p:cNvPr id="8" name="Google Shape;105;p21"/>
          <p:cNvSpPr txBox="1">
            <a:spLocks/>
          </p:cNvSpPr>
          <p:nvPr/>
        </p:nvSpPr>
        <p:spPr>
          <a:xfrm>
            <a:off x="5000628" y="2714626"/>
            <a:ext cx="4000528" cy="2538924"/>
          </a:xfrm>
          <a:prstGeom prst="rect">
            <a:avLst/>
          </a:prstGeom>
          <a:noFill/>
          <a:ln>
            <a:noFill/>
          </a:ln>
        </p:spPr>
        <p:txBody>
          <a:bodyPr spcFirstLastPara="1" wrap="square" lIns="91425" tIns="91425" rIns="91425" bIns="91425" anchor="t" anchorCtr="0">
            <a:noAutofit/>
          </a:bodyPr>
          <a:lstStyle/>
          <a:p>
            <a:pPr lvl="4" algn="just">
              <a:lnSpc>
                <a:spcPct val="115000"/>
              </a:lnSpc>
              <a:buClr>
                <a:schemeClr val="dk1"/>
              </a:buClr>
              <a:buSzPts val="1100"/>
              <a:buFont typeface="Courier New" pitchFamily="49" charset="0"/>
              <a:buChar char="o"/>
            </a:pPr>
            <a:r>
              <a:rPr lang="es-UY" sz="1600" dirty="0">
                <a:solidFill>
                  <a:schemeClr val="dk1"/>
                </a:solidFill>
                <a:latin typeface="Quattrocento Sans"/>
                <a:ea typeface="Quattrocento Sans"/>
                <a:cs typeface="Quattrocento Sans"/>
                <a:sym typeface="Quattrocento Sans"/>
              </a:rPr>
              <a:t> Canales fluidos de comunicación entre la autoridad monetaria y el público y con el resto del gobierno. Divulgación de análisis, decisiones, proyecciones, posibles desvíos.</a:t>
            </a:r>
          </a:p>
          <a:p>
            <a:pPr lvl="4" algn="just">
              <a:lnSpc>
                <a:spcPct val="115000"/>
              </a:lnSpc>
              <a:buClr>
                <a:schemeClr val="dk1"/>
              </a:buClr>
              <a:buSzPts val="1100"/>
              <a:buFont typeface="Courier New" pitchFamily="49" charset="0"/>
              <a:buChar char="o"/>
            </a:pPr>
            <a:r>
              <a:rPr kumimoji="0" lang="es-UY" sz="1600" b="0" i="0"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 Alto grado de rendición de cuentas (</a:t>
            </a:r>
            <a:r>
              <a:rPr kumimoji="0" lang="es-UY" sz="1600" b="0" i="0" u="none" strike="noStrike" kern="0" cap="none" spc="0" normalizeH="0" noProof="0" dirty="0" err="1">
                <a:ln>
                  <a:noFill/>
                </a:ln>
                <a:solidFill>
                  <a:schemeClr val="dk1"/>
                </a:solidFill>
                <a:effectLst/>
                <a:uLnTx/>
                <a:uFillTx/>
                <a:latin typeface="Quattrocento Sans"/>
                <a:ea typeface="Quattrocento Sans"/>
                <a:cs typeface="Quattrocento Sans"/>
                <a:sym typeface="Quattrocento Sans"/>
              </a:rPr>
              <a:t>accountability</a:t>
            </a:r>
            <a:r>
              <a:rPr kumimoji="0" lang="es-UY" sz="1600" b="0" i="0"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a:t>
            </a:r>
          </a:p>
          <a:p>
            <a:pPr lvl="4" algn="just">
              <a:lnSpc>
                <a:spcPct val="115000"/>
              </a:lnSpc>
              <a:buClr>
                <a:schemeClr val="dk1"/>
              </a:buClr>
              <a:buSzPts val="1100"/>
              <a:buFont typeface="Courier New" pitchFamily="49" charset="0"/>
              <a:buChar char="o"/>
            </a:pPr>
            <a:r>
              <a:rPr kumimoji="0" lang="es-UY" sz="1600" b="0" i="0"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 Posibilidad de establecer “cláusulas de salida” en circunstancias bien definidas.</a:t>
            </a:r>
            <a:endParaRPr kumimoji="0" lang="es" sz="16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3" name="Google Shape;73;p16"/>
          <p:cNvSpPr txBox="1">
            <a:spLocks noGrp="1"/>
          </p:cNvSpPr>
          <p:nvPr>
            <p:ph type="body" idx="1"/>
          </p:nvPr>
        </p:nvSpPr>
        <p:spPr>
          <a:xfrm>
            <a:off x="1857356" y="-24401"/>
            <a:ext cx="5715040" cy="3096217"/>
          </a:xfrm>
          <a:prstGeom prst="rect">
            <a:avLst/>
          </a:prstGeom>
        </p:spPr>
        <p:txBody>
          <a:bodyPr spcFirstLastPara="1" wrap="square" lIns="91425" tIns="91425" rIns="91425" bIns="91425" anchor="t" anchorCtr="0">
            <a:noAutofit/>
          </a:bodyPr>
          <a:lstStyle/>
          <a:p>
            <a:pPr marL="0" indent="0" algn="just">
              <a:spcAft>
                <a:spcPts val="600"/>
              </a:spcAft>
              <a:buFont typeface="Arial" pitchFamily="34" charset="0"/>
              <a:buChar char="•"/>
            </a:pPr>
            <a:r>
              <a:rPr lang="es-UY" sz="1700" b="1" dirty="0">
                <a:solidFill>
                  <a:schemeClr val="tx1"/>
                </a:solidFill>
                <a:latin typeface="Quattrocento Sans"/>
                <a:ea typeface="Quattrocento Sans"/>
                <a:cs typeface="Quattrocento Sans"/>
                <a:sym typeface="Quattrocento Sans"/>
              </a:rPr>
              <a:t> Desaceleración</a:t>
            </a:r>
            <a:r>
              <a:rPr lang="es-UY" sz="1700" dirty="0">
                <a:solidFill>
                  <a:schemeClr val="tx1"/>
                </a:solidFill>
                <a:latin typeface="Quattrocento Sans"/>
                <a:ea typeface="Quattrocento Sans"/>
                <a:cs typeface="Quattrocento Sans"/>
                <a:sym typeface="Quattrocento Sans"/>
              </a:rPr>
              <a:t>: período de tasa de crecimiento pero decreciente, luego del pico cíclico.  En ocasiones, puede convertirse en una </a:t>
            </a:r>
            <a:r>
              <a:rPr lang="es-UY" sz="1700" b="1" dirty="0">
                <a:solidFill>
                  <a:schemeClr val="tx1"/>
                </a:solidFill>
                <a:latin typeface="Quattrocento Sans"/>
                <a:ea typeface="Quattrocento Sans"/>
                <a:cs typeface="Quattrocento Sans"/>
                <a:sym typeface="Quattrocento Sans"/>
              </a:rPr>
              <a:t>recesión</a:t>
            </a:r>
            <a:r>
              <a:rPr lang="es-UY" sz="1700" dirty="0">
                <a:solidFill>
                  <a:schemeClr val="tx1"/>
                </a:solidFill>
                <a:latin typeface="Quattrocento Sans"/>
                <a:ea typeface="Quattrocento Sans"/>
                <a:cs typeface="Quattrocento Sans"/>
                <a:sym typeface="Quattrocento Sans"/>
              </a:rPr>
              <a:t>.</a:t>
            </a:r>
          </a:p>
          <a:p>
            <a:pPr marL="0" indent="0" algn="just">
              <a:spcAft>
                <a:spcPts val="600"/>
              </a:spcAft>
              <a:buFont typeface="Arial" pitchFamily="34" charset="0"/>
              <a:buChar char="•"/>
            </a:pPr>
            <a:r>
              <a:rPr lang="es-UY" sz="1700" b="1" dirty="0">
                <a:solidFill>
                  <a:schemeClr val="tx1"/>
                </a:solidFill>
                <a:latin typeface="Quattrocento Sans"/>
                <a:ea typeface="Quattrocento Sans"/>
                <a:cs typeface="Quattrocento Sans"/>
                <a:sym typeface="Quattrocento Sans"/>
              </a:rPr>
              <a:t> Recesión</a:t>
            </a:r>
            <a:r>
              <a:rPr lang="es-UY" sz="1700" dirty="0">
                <a:solidFill>
                  <a:schemeClr val="tx1"/>
                </a:solidFill>
                <a:latin typeface="Quattrocento Sans"/>
                <a:ea typeface="Quattrocento Sans"/>
                <a:cs typeface="Quattrocento Sans"/>
                <a:sym typeface="Quattrocento Sans"/>
              </a:rPr>
              <a:t>: período de tasa de crecimiento negativa, esto es, de caída del nivel de actividad de la economía.</a:t>
            </a:r>
          </a:p>
          <a:p>
            <a:pPr marL="0" indent="0" algn="just">
              <a:spcAft>
                <a:spcPts val="600"/>
              </a:spcAft>
              <a:buFont typeface="Arial" pitchFamily="34" charset="0"/>
              <a:buChar char="•"/>
            </a:pPr>
            <a:r>
              <a:rPr lang="es-UY" sz="1700" b="1" dirty="0">
                <a:solidFill>
                  <a:schemeClr val="tx1"/>
                </a:solidFill>
                <a:latin typeface="Quattrocento Sans"/>
                <a:ea typeface="Quattrocento Sans"/>
                <a:cs typeface="Quattrocento Sans"/>
                <a:sym typeface="Quattrocento Sans"/>
              </a:rPr>
              <a:t> Recuperación</a:t>
            </a:r>
            <a:r>
              <a:rPr lang="es-UY" sz="1700" dirty="0">
                <a:solidFill>
                  <a:schemeClr val="tx1"/>
                </a:solidFill>
                <a:latin typeface="Quattrocento Sans"/>
                <a:ea typeface="Quattrocento Sans"/>
                <a:cs typeface="Quattrocento Sans"/>
                <a:sym typeface="Quattrocento Sans"/>
              </a:rPr>
              <a:t>: período que empieza cuando la tasa de crecimiento empieza a expandirse.</a:t>
            </a:r>
          </a:p>
          <a:p>
            <a:pPr marL="0" indent="0" algn="just">
              <a:spcAft>
                <a:spcPts val="600"/>
              </a:spcAft>
              <a:buFont typeface="Arial" pitchFamily="34" charset="0"/>
              <a:buChar char="•"/>
            </a:pPr>
            <a:r>
              <a:rPr lang="es-UY" sz="1700" b="1" dirty="0">
                <a:solidFill>
                  <a:schemeClr val="tx1"/>
                </a:solidFill>
                <a:latin typeface="Quattrocento Sans"/>
                <a:ea typeface="Quattrocento Sans"/>
                <a:cs typeface="Quattrocento Sans"/>
                <a:sym typeface="Quattrocento Sans"/>
              </a:rPr>
              <a:t> Duración</a:t>
            </a:r>
            <a:r>
              <a:rPr lang="es-UY" sz="1700" dirty="0">
                <a:solidFill>
                  <a:schemeClr val="tx1"/>
                </a:solidFill>
                <a:latin typeface="Quattrocento Sans"/>
                <a:ea typeface="Quattrocento Sans"/>
                <a:cs typeface="Quattrocento Sans"/>
                <a:sym typeface="Quattrocento Sans"/>
              </a:rPr>
              <a:t> del ciclo: número de períodos (años,  trimestres, meses) entre el dos picos o dos valle consecutivos. La duración no es la misma para todos los ciclos, sino que varía de un ciclo a otro.</a:t>
            </a:r>
          </a:p>
          <a:p>
            <a:pPr marL="0" indent="0" algn="just">
              <a:spcAft>
                <a:spcPts val="600"/>
              </a:spcAft>
              <a:buFont typeface="Arial" pitchFamily="34" charset="0"/>
              <a:buChar char="•"/>
            </a:pPr>
            <a:r>
              <a:rPr lang="es-UY" sz="1700" b="1" dirty="0">
                <a:solidFill>
                  <a:schemeClr val="tx1"/>
                </a:solidFill>
                <a:latin typeface="Quattrocento Sans"/>
                <a:ea typeface="Quattrocento Sans"/>
                <a:cs typeface="Quattrocento Sans"/>
                <a:sym typeface="Quattrocento Sans"/>
              </a:rPr>
              <a:t> Amplitud</a:t>
            </a:r>
            <a:r>
              <a:rPr lang="es-UY" sz="1700" dirty="0">
                <a:solidFill>
                  <a:schemeClr val="tx1"/>
                </a:solidFill>
                <a:latin typeface="Quattrocento Sans"/>
                <a:ea typeface="Quattrocento Sans"/>
                <a:cs typeface="Quattrocento Sans"/>
                <a:sym typeface="Quattrocento Sans"/>
              </a:rPr>
              <a:t> del ciclo: diferencia entre el PIB del pico cíclico y PIB del valle, luego de aislar el crecimiento  no  cíclico (de largo plazo).</a:t>
            </a:r>
          </a:p>
          <a:p>
            <a:pPr marL="0" indent="0" algn="just">
              <a:spcAft>
                <a:spcPts val="1200"/>
              </a:spcAft>
            </a:pPr>
            <a:endParaRPr sz="1700" dirty="0">
              <a:solidFill>
                <a:schemeClr val="tx1"/>
              </a:solidFill>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4" name="3 Rectángulo"/>
          <p:cNvSpPr/>
          <p:nvPr/>
        </p:nvSpPr>
        <p:spPr>
          <a:xfrm>
            <a:off x="179512" y="4371950"/>
            <a:ext cx="525658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5" name="Google Shape;85;p18"/>
          <p:cNvSpPr txBox="1">
            <a:spLocks noGrp="1"/>
          </p:cNvSpPr>
          <p:nvPr>
            <p:ph type="body" idx="1"/>
          </p:nvPr>
        </p:nvSpPr>
        <p:spPr>
          <a:xfrm>
            <a:off x="0" y="2048884"/>
            <a:ext cx="7286644" cy="2880320"/>
          </a:xfrm>
          <a:prstGeom prst="rect">
            <a:avLst/>
          </a:prstGeom>
        </p:spPr>
        <p:txBody>
          <a:bodyPr spcFirstLastPara="1" wrap="square" lIns="91425" tIns="91425" rIns="91425" bIns="91425" anchor="t" anchorCtr="0">
            <a:noAutofit/>
          </a:bodyPr>
          <a:lstStyle/>
          <a:p>
            <a:pPr marL="0" indent="0" algn="just">
              <a:spcAft>
                <a:spcPts val="1200"/>
              </a:spcAft>
              <a:buClr>
                <a:schemeClr val="dk1"/>
              </a:buClr>
              <a:buSzPts val="1100"/>
            </a:pPr>
            <a:r>
              <a:rPr lang="es-UY" sz="1600" dirty="0">
                <a:solidFill>
                  <a:schemeClr val="dk1"/>
                </a:solidFill>
                <a:latin typeface="Quattrocento Sans"/>
                <a:ea typeface="Quattrocento Sans"/>
                <a:cs typeface="Quattrocento Sans"/>
                <a:sym typeface="Quattrocento Sans"/>
              </a:rPr>
              <a:t> Los ciclos económicos tienen un correlato en otras variables diferentes del PIB: la inversión, la inflación, el desempleo, los flujos de capitales financieros con el exterior, etc., por lo que la volatilidad de estas variables es también alta cuando lo es el crecimiento. De hecho,  es posible que la volatilidad de estas variables sea en parte la causa de la volatilidad del PIB. Se dice que una economía cuyo crecimiento es muy volátil es </a:t>
            </a:r>
            <a:r>
              <a:rPr lang="es-UY" sz="1600" b="1" dirty="0">
                <a:solidFill>
                  <a:schemeClr val="dk1"/>
                </a:solidFill>
                <a:latin typeface="Quattrocento Sans"/>
                <a:ea typeface="Quattrocento Sans"/>
                <a:cs typeface="Quattrocento Sans"/>
                <a:sym typeface="Quattrocento Sans"/>
              </a:rPr>
              <a:t>inestable.</a:t>
            </a:r>
            <a:endParaRPr lang="es-UY" sz="1600" dirty="0">
              <a:solidFill>
                <a:schemeClr val="dk1"/>
              </a:solidFill>
              <a:latin typeface="Quattrocento Sans"/>
              <a:ea typeface="Quattrocento Sans"/>
              <a:cs typeface="Quattrocento Sans"/>
              <a:sym typeface="Quattrocento Sans"/>
            </a:endParaRPr>
          </a:p>
          <a:p>
            <a:pPr marL="0" indent="0" algn="just">
              <a:spcAft>
                <a:spcPts val="1200"/>
              </a:spcAft>
              <a:buClr>
                <a:schemeClr val="dk1"/>
              </a:buClr>
              <a:buSzPts val="1100"/>
            </a:pPr>
            <a:r>
              <a:rPr lang="es-UY" sz="1600" dirty="0">
                <a:solidFill>
                  <a:schemeClr val="dk1"/>
                </a:solidFill>
                <a:latin typeface="Quattrocento Sans"/>
                <a:ea typeface="Quattrocento Sans"/>
                <a:cs typeface="Quattrocento Sans"/>
                <a:sym typeface="Quattrocento Sans"/>
              </a:rPr>
              <a:t> Las variables </a:t>
            </a:r>
            <a:r>
              <a:rPr lang="es-UY" sz="1600" b="1" dirty="0">
                <a:solidFill>
                  <a:schemeClr val="dk1"/>
                </a:solidFill>
                <a:latin typeface="Quattrocento Sans"/>
                <a:ea typeface="Quattrocento Sans"/>
                <a:cs typeface="Quattrocento Sans"/>
                <a:sym typeface="Quattrocento Sans"/>
              </a:rPr>
              <a:t>procíclicas</a:t>
            </a:r>
            <a:r>
              <a:rPr lang="es-UY" sz="1600" dirty="0">
                <a:solidFill>
                  <a:schemeClr val="dk1"/>
                </a:solidFill>
                <a:latin typeface="Quattrocento Sans"/>
                <a:ea typeface="Quattrocento Sans"/>
                <a:cs typeface="Quattrocento Sans"/>
                <a:sym typeface="Quattrocento Sans"/>
              </a:rPr>
              <a:t>, como la inversión, suelen moverse en el mismo sentido que el ciclo económico (suben en la fase de mayor crecimiento y bajan en la de menor crecimiento). Las variables </a:t>
            </a:r>
            <a:r>
              <a:rPr lang="es-UY" sz="1600" b="1" dirty="0">
                <a:solidFill>
                  <a:schemeClr val="dk1"/>
                </a:solidFill>
                <a:latin typeface="Quattrocento Sans"/>
                <a:ea typeface="Quattrocento Sans"/>
                <a:cs typeface="Quattrocento Sans"/>
                <a:sym typeface="Quattrocento Sans"/>
              </a:rPr>
              <a:t>contracíclicas</a:t>
            </a:r>
            <a:r>
              <a:rPr lang="es-UY" sz="1600" dirty="0">
                <a:solidFill>
                  <a:schemeClr val="dk1"/>
                </a:solidFill>
                <a:latin typeface="Quattrocento Sans"/>
                <a:ea typeface="Quattrocento Sans"/>
                <a:cs typeface="Quattrocento Sans"/>
                <a:sym typeface="Quattrocento Sans"/>
              </a:rPr>
              <a:t>, como el desempleo, varían en sentido contrario al del ciclo.</a:t>
            </a:r>
          </a:p>
          <a:p>
            <a:pPr marL="0" indent="0" algn="just">
              <a:spcAft>
                <a:spcPts val="1200"/>
              </a:spcAft>
              <a:buClr>
                <a:schemeClr val="dk1"/>
              </a:buClr>
              <a:buSzPts val="1100"/>
            </a:pPr>
            <a:endParaRPr lang="es-UY" sz="1400" dirty="0">
              <a:solidFill>
                <a:schemeClr val="dk1"/>
              </a:solidFill>
              <a:latin typeface="Quattrocento Sans"/>
              <a:ea typeface="Quattrocento Sans"/>
              <a:cs typeface="Quattrocento Sans"/>
              <a:sym typeface="Quattrocento Sans"/>
            </a:endParaRPr>
          </a:p>
        </p:txBody>
      </p:sp>
      <p:sp>
        <p:nvSpPr>
          <p:cNvPr id="6" name="Google Shape;85;p18"/>
          <p:cNvSpPr txBox="1">
            <a:spLocks/>
          </p:cNvSpPr>
          <p:nvPr/>
        </p:nvSpPr>
        <p:spPr>
          <a:xfrm>
            <a:off x="1643042" y="142858"/>
            <a:ext cx="5572164" cy="1800200"/>
          </a:xfrm>
          <a:prstGeom prst="rect">
            <a:avLst/>
          </a:prstGeom>
          <a:noFill/>
          <a:ln>
            <a:noFill/>
          </a:ln>
        </p:spPr>
        <p:txBody>
          <a:bodyPr spcFirstLastPara="1" wrap="square" lIns="91425" tIns="91425" rIns="91425" bIns="91425" anchor="t" anchorCtr="0">
            <a:noAutofit/>
          </a:bodyPr>
          <a:lstStyle/>
          <a:p>
            <a:pPr lvl="1" algn="just">
              <a:lnSpc>
                <a:spcPct val="115000"/>
              </a:lnSpc>
              <a:spcAft>
                <a:spcPts val="1200"/>
              </a:spcAft>
              <a:buClr>
                <a:schemeClr val="dk1"/>
              </a:buClr>
              <a:buSzPts val="1100"/>
              <a:buFont typeface="Arial"/>
              <a:buChar char="●"/>
            </a:pPr>
            <a:r>
              <a:rPr lang="es-UY" sz="1600" dirty="0">
                <a:solidFill>
                  <a:schemeClr val="dk1"/>
                </a:solidFill>
                <a:latin typeface="Quattrocento Sans"/>
                <a:ea typeface="Quattrocento Sans"/>
                <a:cs typeface="Quattrocento Sans"/>
                <a:sym typeface="Quattrocento Sans"/>
              </a:rPr>
              <a:t> Los ciclos más largos suelen tener amplitudes mayores. Cuando, a pesar de esto, una economía exhibe ciclos más cortos y a su vez con mayor amplitud que otra, se dice que esa economía es más </a:t>
            </a:r>
            <a:r>
              <a:rPr lang="es-UY" sz="1600" b="1" dirty="0">
                <a:solidFill>
                  <a:schemeClr val="dk1"/>
                </a:solidFill>
                <a:latin typeface="Quattrocento Sans"/>
                <a:ea typeface="Quattrocento Sans"/>
                <a:cs typeface="Quattrocento Sans"/>
                <a:sym typeface="Quattrocento Sans"/>
              </a:rPr>
              <a:t>volátil</a:t>
            </a:r>
            <a:r>
              <a:rPr lang="es-UY" sz="1600" dirty="0">
                <a:solidFill>
                  <a:schemeClr val="dk1"/>
                </a:solidFill>
                <a:latin typeface="Quattrocento Sans"/>
                <a:ea typeface="Quattrocento Sans"/>
                <a:cs typeface="Quattrocento Sans"/>
                <a:sym typeface="Quattrocento Sans"/>
              </a:rPr>
              <a:t>.</a:t>
            </a:r>
          </a:p>
          <a:p>
            <a:pPr lvl="1" algn="just">
              <a:lnSpc>
                <a:spcPct val="115000"/>
              </a:lnSpc>
              <a:spcAft>
                <a:spcPts val="1200"/>
              </a:spcAft>
              <a:buClr>
                <a:schemeClr val="dk1"/>
              </a:buClr>
              <a:buSzPts val="1100"/>
              <a:buFont typeface="Arial"/>
              <a:buChar char="●"/>
            </a:pPr>
            <a:r>
              <a:rPr lang="es-UY" sz="1600" dirty="0">
                <a:solidFill>
                  <a:schemeClr val="dk1"/>
                </a:solidFill>
                <a:latin typeface="Quattrocento Sans"/>
                <a:ea typeface="Quattrocento Sans"/>
                <a:cs typeface="Quattrocento Sans"/>
                <a:sym typeface="Quattrocento Sans"/>
              </a:rPr>
              <a:t> Otra forma de medir la volatilidad es calcular el desvío estándar de las tasas de crecimiento del PIB.</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9" name="8 Rectángulo"/>
          <p:cNvSpPr/>
          <p:nvPr/>
        </p:nvSpPr>
        <p:spPr>
          <a:xfrm>
            <a:off x="5292080" y="4731990"/>
            <a:ext cx="3851920" cy="41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0" y="3291830"/>
            <a:ext cx="5364088" cy="1851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7524328" y="339502"/>
            <a:ext cx="144016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9" name="Google Shape;79;p17"/>
          <p:cNvSpPr txBox="1">
            <a:spLocks noGrp="1"/>
          </p:cNvSpPr>
          <p:nvPr>
            <p:ph type="body" idx="1"/>
          </p:nvPr>
        </p:nvSpPr>
        <p:spPr>
          <a:xfrm>
            <a:off x="0" y="1211715"/>
            <a:ext cx="4499992" cy="3096344"/>
          </a:xfrm>
          <a:prstGeom prst="rect">
            <a:avLst/>
          </a:prstGeom>
        </p:spPr>
        <p:txBody>
          <a:bodyPr spcFirstLastPara="1" wrap="square" lIns="91425" tIns="91425" rIns="91425" bIns="91425" anchor="t" anchorCtr="0">
            <a:noAutofit/>
          </a:bodyPr>
          <a:lstStyle/>
          <a:p>
            <a:pPr marL="0" indent="0" algn="just">
              <a:spcAft>
                <a:spcPts val="1200"/>
              </a:spcAft>
              <a:buClr>
                <a:schemeClr val="dk1"/>
              </a:buClr>
              <a:buSzPts val="1100"/>
            </a:pPr>
            <a:r>
              <a:rPr lang="es-UY" sz="1600" dirty="0">
                <a:solidFill>
                  <a:schemeClr val="dk1"/>
                </a:solidFill>
                <a:latin typeface="Quattrocento Sans"/>
                <a:ea typeface="Quattrocento Sans"/>
                <a:cs typeface="Quattrocento Sans"/>
                <a:sym typeface="Quattrocento Sans"/>
              </a:rPr>
              <a:t> Estudios realizados en las últimas décadas aportan evidencia de que los países con ciclos más volátiles suelen tener tasas de crecimiento de largo plazo más bajas. Esto puede verse en el gráfico que se muestra a la derecha.</a:t>
            </a:r>
          </a:p>
          <a:p>
            <a:pPr marL="0" indent="0" algn="just">
              <a:spcAft>
                <a:spcPts val="1200"/>
              </a:spcAft>
              <a:buClr>
                <a:schemeClr val="dk1"/>
              </a:buClr>
              <a:buSzPts val="1100"/>
            </a:pPr>
            <a:r>
              <a:rPr lang="es-UY" sz="1600" dirty="0">
                <a:solidFill>
                  <a:schemeClr val="dk1"/>
                </a:solidFill>
                <a:latin typeface="Quattrocento Sans"/>
                <a:ea typeface="Quattrocento Sans"/>
                <a:cs typeface="Quattrocento Sans"/>
                <a:sym typeface="Quattrocento Sans"/>
              </a:rPr>
              <a:t> Ejemplo (simplificado): supóngase un empresario que tiene una fábrica de zapatos, y todos los años debe decidir cuántos zapatos demandará la gente el año que viene, cuánto costará producirlos, y cuánta gente deberá contratar. Esta tarea será más fácil, y  la empresa será más exitosa y productiva, si la economía es más estable.</a:t>
            </a:r>
            <a:endParaRPr sz="1600" dirty="0">
              <a:latin typeface="Quattrocento Sans"/>
              <a:ea typeface="Quattrocento Sans"/>
              <a:cs typeface="Quattrocento Sans"/>
              <a:sym typeface="Quattrocento Sans"/>
            </a:endParaRPr>
          </a:p>
        </p:txBody>
      </p:sp>
      <p:sp>
        <p:nvSpPr>
          <p:cNvPr id="4" name="Google Shape;78;p17"/>
          <p:cNvSpPr txBox="1">
            <a:spLocks noGrp="1"/>
          </p:cNvSpPr>
          <p:nvPr>
            <p:ph type="title"/>
          </p:nvPr>
        </p:nvSpPr>
        <p:spPr>
          <a:xfrm>
            <a:off x="133523" y="187369"/>
            <a:ext cx="4836364" cy="102434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UY" b="1" dirty="0">
                <a:latin typeface="Quattrocento Sans"/>
                <a:ea typeface="Quattrocento Sans"/>
                <a:cs typeface="Quattrocento Sans"/>
                <a:sym typeface="Quattrocento Sans"/>
              </a:rPr>
              <a:t>Fluctuaciones económicas y crecimiento a largo plazo</a:t>
            </a:r>
            <a:endParaRPr b="1" dirty="0">
              <a:latin typeface="Quattrocento Sans"/>
              <a:ea typeface="Quattrocento Sans"/>
              <a:cs typeface="Quattrocento Sans"/>
              <a:sym typeface="Quattrocento Sans"/>
            </a:endParaRPr>
          </a:p>
        </p:txBody>
      </p:sp>
      <p:sp>
        <p:nvSpPr>
          <p:cNvPr id="6" name="5 CuadroTexto"/>
          <p:cNvSpPr txBox="1"/>
          <p:nvPr/>
        </p:nvSpPr>
        <p:spPr>
          <a:xfrm>
            <a:off x="5214942" y="214296"/>
            <a:ext cx="3893562" cy="523220"/>
          </a:xfrm>
          <a:prstGeom prst="rect">
            <a:avLst/>
          </a:prstGeom>
          <a:noFill/>
        </p:spPr>
        <p:txBody>
          <a:bodyPr wrap="square" rtlCol="0">
            <a:spAutoFit/>
          </a:bodyPr>
          <a:lstStyle/>
          <a:p>
            <a:r>
              <a:rPr lang="es-UY" b="1" dirty="0">
                <a:latin typeface="Quattrocento Sans" charset="0"/>
              </a:rPr>
              <a:t>Promedio anual de variación del PIB per cápita y volatilidad (1950-2019). En porcentaje</a:t>
            </a:r>
          </a:p>
        </p:txBody>
      </p:sp>
      <p:pic>
        <p:nvPicPr>
          <p:cNvPr id="2" name="Imagen 1">
            <a:extLst>
              <a:ext uri="{FF2B5EF4-FFF2-40B4-BE49-F238E27FC236}">
                <a16:creationId xmlns:a16="http://schemas.microsoft.com/office/drawing/2014/main" id="{5877E15A-A2EF-4A32-A5ED-EC67C3232862}"/>
              </a:ext>
            </a:extLst>
          </p:cNvPr>
          <p:cNvPicPr>
            <a:picLocks noChangeAspect="1"/>
          </p:cNvPicPr>
          <p:nvPr/>
        </p:nvPicPr>
        <p:blipFill>
          <a:blip r:embed="rId4"/>
          <a:stretch>
            <a:fillRect/>
          </a:stretch>
        </p:blipFill>
        <p:spPr>
          <a:xfrm>
            <a:off x="4633515" y="737517"/>
            <a:ext cx="4510485" cy="44047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1" name="Google Shape;61;p14"/>
          <p:cNvSpPr txBox="1">
            <a:spLocks noGrp="1"/>
          </p:cNvSpPr>
          <p:nvPr>
            <p:ph type="body" idx="1"/>
          </p:nvPr>
        </p:nvSpPr>
        <p:spPr>
          <a:xfrm>
            <a:off x="1785918" y="0"/>
            <a:ext cx="5572164" cy="1728192"/>
          </a:xfrm>
          <a:prstGeom prst="rect">
            <a:avLst/>
          </a:prstGeom>
        </p:spPr>
        <p:txBody>
          <a:bodyPr spcFirstLastPara="1" wrap="square" lIns="91425" tIns="91425" rIns="91425" bIns="91425" anchor="t" anchorCtr="0">
            <a:noAutofit/>
          </a:bodyPr>
          <a:lstStyle/>
          <a:p>
            <a:pPr marL="0" indent="0" algn="just">
              <a:spcAft>
                <a:spcPts val="1200"/>
              </a:spcAft>
              <a:buFont typeface="Arial" pitchFamily="34" charset="0"/>
              <a:buChar char="•"/>
            </a:pPr>
            <a:r>
              <a:rPr lang="es-UY" sz="1600" dirty="0">
                <a:solidFill>
                  <a:schemeClr val="tx1"/>
                </a:solidFill>
                <a:latin typeface="Quattrocento Sans"/>
                <a:ea typeface="Quattrocento Sans"/>
                <a:cs typeface="Quattrocento Sans"/>
                <a:sym typeface="Quattrocento Sans"/>
              </a:rPr>
              <a:t> Además de tener un menor de crecimiento en el largo plazo, los países más inestables suelen atravesar crisis más frecuentes y severas que los países estables.</a:t>
            </a:r>
          </a:p>
          <a:p>
            <a:pPr marL="0" indent="0" algn="just">
              <a:spcAft>
                <a:spcPts val="1200"/>
              </a:spcAft>
              <a:buFont typeface="Arial" pitchFamily="34" charset="0"/>
              <a:buChar char="•"/>
            </a:pPr>
            <a:r>
              <a:rPr lang="es-UY" sz="1600" dirty="0">
                <a:solidFill>
                  <a:schemeClr val="tx1"/>
                </a:solidFill>
                <a:latin typeface="Quattrocento Sans"/>
                <a:ea typeface="Quattrocento Sans"/>
                <a:cs typeface="Quattrocento Sans"/>
                <a:sym typeface="Quattrocento Sans"/>
              </a:rPr>
              <a:t> Por estas razones, la estabilidad económica suele considerarse como algo positivo, y muchos gobiernos toman</a:t>
            </a:r>
          </a:p>
        </p:txBody>
      </p:sp>
      <p:sp>
        <p:nvSpPr>
          <p:cNvPr id="6" name="5 CuadroTexto"/>
          <p:cNvSpPr txBox="1"/>
          <p:nvPr/>
        </p:nvSpPr>
        <p:spPr>
          <a:xfrm>
            <a:off x="467544" y="1681969"/>
            <a:ext cx="4824536" cy="523220"/>
          </a:xfrm>
          <a:prstGeom prst="rect">
            <a:avLst/>
          </a:prstGeom>
          <a:noFill/>
        </p:spPr>
        <p:txBody>
          <a:bodyPr wrap="square" rtlCol="0">
            <a:spAutoFit/>
          </a:bodyPr>
          <a:lstStyle/>
          <a:p>
            <a:r>
              <a:rPr lang="es-UY" b="1" dirty="0">
                <a:latin typeface="Quattrocento Sans" charset="0"/>
              </a:rPr>
              <a:t>Relación entre el crecimiento económico promedio y la volatilidad del crecimiento (1950-2019)</a:t>
            </a:r>
          </a:p>
        </p:txBody>
      </p:sp>
      <p:sp>
        <p:nvSpPr>
          <p:cNvPr id="11" name="Google Shape;61;p14"/>
          <p:cNvSpPr txBox="1">
            <a:spLocks/>
          </p:cNvSpPr>
          <p:nvPr/>
        </p:nvSpPr>
        <p:spPr>
          <a:xfrm>
            <a:off x="5500694" y="1558508"/>
            <a:ext cx="1800200" cy="1656184"/>
          </a:xfrm>
          <a:prstGeom prst="rect">
            <a:avLst/>
          </a:prstGeom>
          <a:noFill/>
          <a:ln>
            <a:noFill/>
          </a:ln>
        </p:spPr>
        <p:txBody>
          <a:bodyPr spcFirstLastPara="1" wrap="square" lIns="91425" tIns="91425" rIns="91425" bIns="91425" anchor="t" anchorCtr="0">
            <a:noAutofit/>
          </a:bodyPr>
          <a:lstStyle/>
          <a:p>
            <a:pPr lvl="0" algn="just">
              <a:lnSpc>
                <a:spcPct val="115000"/>
              </a:lnSpc>
              <a:spcAft>
                <a:spcPts val="1200"/>
              </a:spcAft>
              <a:buClr>
                <a:schemeClr val="dk2"/>
              </a:buClr>
              <a:buSzPts val="1800"/>
            </a:pPr>
            <a:r>
              <a:rPr lang="es-UY" sz="1600" dirty="0">
                <a:solidFill>
                  <a:schemeClr val="tx1"/>
                </a:solidFill>
                <a:latin typeface="Quattrocento Sans"/>
                <a:ea typeface="Quattrocento Sans"/>
                <a:cs typeface="Quattrocento Sans"/>
                <a:sym typeface="Quattrocento Sans"/>
              </a:rPr>
              <a:t>medidas concreta concretas, aunque con distintos grados de éxito, con el fin de estabilizar sus economías en el corto plazo.</a:t>
            </a:r>
          </a:p>
          <a:p>
            <a:pPr lvl="0" algn="just">
              <a:lnSpc>
                <a:spcPct val="115000"/>
              </a:lnSpc>
              <a:spcAft>
                <a:spcPts val="1200"/>
              </a:spcAft>
              <a:buClr>
                <a:schemeClr val="dk2"/>
              </a:buClr>
              <a:buSzPts val="1800"/>
            </a:pPr>
            <a:endParaRPr kumimoji="0" lang="es-UY" sz="16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endParaRPr>
          </a:p>
        </p:txBody>
      </p:sp>
      <p:pic>
        <p:nvPicPr>
          <p:cNvPr id="2" name="Imagen 1">
            <a:extLst>
              <a:ext uri="{FF2B5EF4-FFF2-40B4-BE49-F238E27FC236}">
                <a16:creationId xmlns:a16="http://schemas.microsoft.com/office/drawing/2014/main" id="{59433DC7-167A-44BD-BD09-E14B0CEAF061}"/>
              </a:ext>
            </a:extLst>
          </p:cNvPr>
          <p:cNvPicPr>
            <a:picLocks noChangeAspect="1"/>
          </p:cNvPicPr>
          <p:nvPr/>
        </p:nvPicPr>
        <p:blipFill>
          <a:blip r:embed="rId4"/>
          <a:stretch>
            <a:fillRect/>
          </a:stretch>
        </p:blipFill>
        <p:spPr>
          <a:xfrm>
            <a:off x="179512" y="2149225"/>
            <a:ext cx="5019389" cy="29942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1214414" y="71420"/>
            <a:ext cx="7500990" cy="50405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UY" b="1" dirty="0">
                <a:latin typeface="Quattrocento Sans"/>
                <a:ea typeface="Quattrocento Sans"/>
                <a:cs typeface="Quattrocento Sans"/>
                <a:sym typeface="Quattrocento Sans"/>
              </a:rPr>
              <a:t>Principales fuentes de inestabilidad económica</a:t>
            </a:r>
            <a:endParaRPr b="1" dirty="0">
              <a:latin typeface="Quattrocento Sans"/>
              <a:ea typeface="Quattrocento Sans"/>
              <a:cs typeface="Quattrocento Sans"/>
              <a:sym typeface="Quattrocento Sans"/>
            </a:endParaRPr>
          </a:p>
        </p:txBody>
      </p:sp>
      <p:sp>
        <p:nvSpPr>
          <p:cNvPr id="91" name="Google Shape;91;p19"/>
          <p:cNvSpPr txBox="1">
            <a:spLocks noGrp="1"/>
          </p:cNvSpPr>
          <p:nvPr>
            <p:ph type="body" idx="1"/>
          </p:nvPr>
        </p:nvSpPr>
        <p:spPr>
          <a:xfrm>
            <a:off x="142844" y="1779662"/>
            <a:ext cx="3421044" cy="3096344"/>
          </a:xfrm>
          <a:prstGeom prst="rect">
            <a:avLst/>
          </a:prstGeom>
        </p:spPr>
        <p:txBody>
          <a:bodyPr spcFirstLastPara="1" wrap="square" lIns="91425" tIns="91425" rIns="91425" bIns="91425" anchor="t" anchorCtr="0">
            <a:noAutofit/>
          </a:bodyPr>
          <a:lstStyle/>
          <a:p>
            <a:pPr marL="0" indent="0" algn="just">
              <a:spcAft>
                <a:spcPts val="1200"/>
              </a:spcAft>
              <a:buClr>
                <a:schemeClr val="dk1"/>
              </a:buClr>
              <a:buSzPts val="1100"/>
            </a:pPr>
            <a:r>
              <a:rPr lang="es" sz="1600" dirty="0">
                <a:solidFill>
                  <a:schemeClr val="dk1"/>
                </a:solidFill>
                <a:latin typeface="Quattrocento Sans"/>
                <a:ea typeface="Quattrocento Sans"/>
                <a:cs typeface="Quattrocento Sans"/>
                <a:sym typeface="Quattrocento Sans"/>
              </a:rPr>
              <a:t> Diferentes eventos pueden tener impactos sobre la economía de una país.</a:t>
            </a:r>
          </a:p>
          <a:p>
            <a:pPr marL="0" indent="0" algn="just">
              <a:spcAft>
                <a:spcPts val="1200"/>
              </a:spcAft>
              <a:buClr>
                <a:schemeClr val="dk1"/>
              </a:buClr>
              <a:buSzPts val="1100"/>
            </a:pPr>
            <a:r>
              <a:rPr lang="es" sz="1600" dirty="0">
                <a:solidFill>
                  <a:schemeClr val="dk1"/>
                </a:solidFill>
                <a:latin typeface="Quattrocento Sans"/>
                <a:ea typeface="Quattrocento Sans"/>
                <a:cs typeface="Quattrocento Sans"/>
                <a:sym typeface="Quattrocento Sans"/>
              </a:rPr>
              <a:t> Economías </a:t>
            </a:r>
            <a:r>
              <a:rPr lang="es" sz="1600" b="1" dirty="0">
                <a:solidFill>
                  <a:schemeClr val="dk1"/>
                </a:solidFill>
                <a:latin typeface="Quattrocento Sans"/>
                <a:ea typeface="Quattrocento Sans"/>
                <a:cs typeface="Quattrocento Sans"/>
                <a:sym typeface="Quattrocento Sans"/>
              </a:rPr>
              <a:t>pequeñas y abiertas al resto del mundo </a:t>
            </a:r>
            <a:r>
              <a:rPr lang="es" sz="1600" dirty="0">
                <a:solidFill>
                  <a:schemeClr val="dk1"/>
                </a:solidFill>
                <a:latin typeface="Quattrocento Sans"/>
                <a:ea typeface="Quattrocento Sans"/>
                <a:cs typeface="Quattrocento Sans"/>
                <a:sym typeface="Quattrocento Sans"/>
              </a:rPr>
              <a:t>como la de Uruguay son más vulnerables a determinados tipos de fenómenos.</a:t>
            </a:r>
          </a:p>
          <a:p>
            <a:pPr marL="0" indent="0" algn="just">
              <a:spcAft>
                <a:spcPts val="1200"/>
              </a:spcAft>
              <a:buClr>
                <a:schemeClr val="dk1"/>
              </a:buClr>
              <a:buSzPts val="1100"/>
            </a:pPr>
            <a:r>
              <a:rPr lang="es" sz="1600" dirty="0">
                <a:solidFill>
                  <a:schemeClr val="dk1"/>
                </a:solidFill>
                <a:latin typeface="Quattrocento Sans"/>
                <a:ea typeface="Quattrocento Sans"/>
                <a:cs typeface="Quattrocento Sans"/>
                <a:sym typeface="Quattrocento Sans"/>
              </a:rPr>
              <a:t> Los </a:t>
            </a:r>
            <a:r>
              <a:rPr lang="es" sz="1600" b="1" i="1" dirty="0">
                <a:solidFill>
                  <a:schemeClr val="dk1"/>
                </a:solidFill>
                <a:latin typeface="Quattrocento Sans"/>
                <a:ea typeface="Quattrocento Sans"/>
                <a:cs typeface="Quattrocento Sans"/>
                <a:sym typeface="Quattrocento Sans"/>
              </a:rPr>
              <a:t>shocks</a:t>
            </a:r>
            <a:r>
              <a:rPr lang="es" sz="1600" b="1" dirty="0">
                <a:solidFill>
                  <a:schemeClr val="dk1"/>
                </a:solidFill>
                <a:latin typeface="Quattrocento Sans"/>
                <a:ea typeface="Quattrocento Sans"/>
                <a:cs typeface="Quattrocento Sans"/>
                <a:sym typeface="Quattrocento Sans"/>
              </a:rPr>
              <a:t> externos</a:t>
            </a:r>
            <a:r>
              <a:rPr lang="es" sz="1600" dirty="0">
                <a:solidFill>
                  <a:schemeClr val="dk1"/>
                </a:solidFill>
                <a:latin typeface="Quattrocento Sans"/>
                <a:ea typeface="Quattrocento Sans"/>
                <a:cs typeface="Quattrocento Sans"/>
                <a:sym typeface="Quattrocento Sans"/>
              </a:rPr>
              <a:t> se generan en economías de otros países y en los mercados internacionales.</a:t>
            </a:r>
          </a:p>
        </p:txBody>
      </p:sp>
      <p:sp>
        <p:nvSpPr>
          <p:cNvPr id="5" name="Google Shape;91;p19"/>
          <p:cNvSpPr txBox="1">
            <a:spLocks/>
          </p:cNvSpPr>
          <p:nvPr/>
        </p:nvSpPr>
        <p:spPr>
          <a:xfrm>
            <a:off x="3707904" y="549826"/>
            <a:ext cx="4824536" cy="2736304"/>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200"/>
              </a:spcAft>
              <a:buClr>
                <a:schemeClr val="dk1"/>
              </a:buClr>
              <a:buSzPts val="1100"/>
              <a:buFont typeface="Arial"/>
              <a:buChar char="●"/>
              <a:tabLst/>
              <a:defRPr/>
            </a:pPr>
            <a:r>
              <a:rPr lang="es" sz="1500" dirty="0">
                <a:solidFill>
                  <a:schemeClr val="dk1"/>
                </a:solidFill>
                <a:latin typeface="Quattrocento Sans"/>
                <a:ea typeface="Quattrocento Sans"/>
                <a:cs typeface="Quattrocento Sans"/>
                <a:sym typeface="Quattrocento Sans"/>
              </a:rPr>
              <a:t>Los </a:t>
            </a:r>
            <a:r>
              <a:rPr lang="es" sz="1500" b="1" i="1" dirty="0">
                <a:solidFill>
                  <a:schemeClr val="dk1"/>
                </a:solidFill>
                <a:latin typeface="Quattrocento Sans"/>
                <a:ea typeface="Quattrocento Sans"/>
                <a:cs typeface="Quattrocento Sans"/>
                <a:sym typeface="Quattrocento Sans"/>
              </a:rPr>
              <a:t>shocks</a:t>
            </a:r>
            <a:r>
              <a:rPr lang="es" sz="1500" b="1" dirty="0">
                <a:solidFill>
                  <a:schemeClr val="dk1"/>
                </a:solidFill>
                <a:latin typeface="Quattrocento Sans"/>
                <a:ea typeface="Quattrocento Sans"/>
                <a:cs typeface="Quattrocento Sans"/>
                <a:sym typeface="Quattrocento Sans"/>
              </a:rPr>
              <a:t> de demanda externa</a:t>
            </a:r>
            <a:r>
              <a:rPr lang="es" sz="1500" dirty="0">
                <a:solidFill>
                  <a:schemeClr val="dk1"/>
                </a:solidFill>
                <a:latin typeface="Quattrocento Sans"/>
                <a:ea typeface="Quattrocento Sans"/>
                <a:cs typeface="Quattrocento Sans"/>
                <a:sym typeface="Quattrocento Sans"/>
              </a:rPr>
              <a:t> son fluctuaciones del nivel de actividad en otros países, que pueden tener grandes repercusiones si existen estrechos lazos comerciales con esos países.</a:t>
            </a:r>
          </a:p>
          <a:p>
            <a:pPr lvl="0" algn="just">
              <a:lnSpc>
                <a:spcPct val="115000"/>
              </a:lnSpc>
              <a:spcAft>
                <a:spcPts val="1200"/>
              </a:spcAft>
              <a:buClr>
                <a:schemeClr val="dk1"/>
              </a:buClr>
              <a:buSzPts val="1100"/>
              <a:buFont typeface="Arial"/>
              <a:buChar char="●"/>
            </a:pPr>
            <a:r>
              <a:rPr kumimoji="0" lang="es" sz="15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rPr>
              <a:t>Los</a:t>
            </a:r>
            <a:r>
              <a:rPr kumimoji="0" lang="es" sz="1500" b="0" i="0"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 </a:t>
            </a:r>
            <a:r>
              <a:rPr kumimoji="0" lang="es" sz="1500" b="1" i="1"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shocks</a:t>
            </a:r>
            <a:r>
              <a:rPr kumimoji="0" lang="es" sz="1500" b="1" i="0"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 de términos de intercambio</a:t>
            </a:r>
            <a:r>
              <a:rPr kumimoji="0" lang="es" sz="1500" i="0"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 se relacionan con los precios de las exportaciones y las importaciones</a:t>
            </a:r>
            <a:r>
              <a:rPr kumimoji="0" lang="es" sz="1500" b="0" i="0"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 Suelen medirse utilizando al </a:t>
            </a:r>
            <a:r>
              <a:rPr kumimoji="0" lang="es" sz="1500" b="1" i="0"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cociente entre el precio promedio de los bienes y servicios exportados y el de los importados</a:t>
            </a:r>
            <a:r>
              <a:rPr kumimoji="0" lang="es" sz="1500" b="0" i="0"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 Se dice que un </a:t>
            </a:r>
            <a:r>
              <a:rPr kumimoji="0" lang="es" sz="1500" b="0" i="1"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shock</a:t>
            </a:r>
            <a:r>
              <a:rPr kumimoji="0" lang="es" sz="1500" b="0" i="0"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 de </a:t>
            </a:r>
            <a:r>
              <a:rPr lang="es" sz="1500" dirty="0">
                <a:solidFill>
                  <a:schemeClr val="dk1"/>
                </a:solidFill>
                <a:latin typeface="Quattrocento Sans"/>
                <a:ea typeface="Quattrocento Sans"/>
                <a:cs typeface="Quattrocento Sans"/>
                <a:sym typeface="Quattrocento Sans"/>
              </a:rPr>
              <a:t>términos de intercambio es favorable cuando este ratio sube, y desfavorable cuando baja. Estos </a:t>
            </a:r>
            <a:r>
              <a:rPr lang="es" sz="1500" i="1" dirty="0">
                <a:solidFill>
                  <a:schemeClr val="dk1"/>
                </a:solidFill>
                <a:latin typeface="Quattrocento Sans"/>
                <a:ea typeface="Quattrocento Sans"/>
                <a:cs typeface="Quattrocento Sans"/>
                <a:sym typeface="Quattrocento Sans"/>
              </a:rPr>
              <a:t>shocks</a:t>
            </a:r>
            <a:r>
              <a:rPr lang="es" sz="1500" dirty="0">
                <a:solidFill>
                  <a:schemeClr val="dk1"/>
                </a:solidFill>
                <a:latin typeface="Quattrocento Sans"/>
                <a:ea typeface="Quattrocento Sans"/>
                <a:cs typeface="Quattrocento Sans"/>
                <a:sym typeface="Quattrocento Sans"/>
              </a:rPr>
              <a:t> </a:t>
            </a:r>
            <a:endParaRPr kumimoji="0" lang="es" sz="1500" b="0" i="0" u="none" strike="noStrike" kern="0" cap="none" spc="0" normalizeH="0" baseline="0" noProof="0" dirty="0">
              <a:ln>
                <a:noFill/>
              </a:ln>
              <a:solidFill>
                <a:schemeClr val="bg1"/>
              </a:solidFill>
              <a:effectLst/>
              <a:uLnTx/>
              <a:uFillTx/>
              <a:latin typeface="Quattrocento Sans"/>
              <a:ea typeface="Quattrocento Sans"/>
              <a:cs typeface="Quattrocento Sans"/>
              <a:sym typeface="Quattrocento Sans"/>
            </a:endParaRPr>
          </a:p>
        </p:txBody>
      </p:sp>
      <p:sp>
        <p:nvSpPr>
          <p:cNvPr id="6" name="Google Shape;91;p19"/>
          <p:cNvSpPr txBox="1">
            <a:spLocks/>
          </p:cNvSpPr>
          <p:nvPr/>
        </p:nvSpPr>
        <p:spPr>
          <a:xfrm>
            <a:off x="4716016" y="3579862"/>
            <a:ext cx="3888432" cy="1008112"/>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200"/>
              </a:spcAft>
              <a:buClr>
                <a:schemeClr val="dk1"/>
              </a:buClr>
              <a:buSzPts val="1100"/>
              <a:tabLst/>
              <a:defRPr/>
            </a:pPr>
            <a:endParaRPr kumimoji="0" lang="es" sz="14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endParaRPr>
          </a:p>
        </p:txBody>
      </p:sp>
      <p:sp>
        <p:nvSpPr>
          <p:cNvPr id="7" name="6 Rectángulo"/>
          <p:cNvSpPr/>
          <p:nvPr/>
        </p:nvSpPr>
        <p:spPr>
          <a:xfrm>
            <a:off x="3707904" y="3651870"/>
            <a:ext cx="100811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Google Shape;91;p19"/>
          <p:cNvSpPr txBox="1">
            <a:spLocks/>
          </p:cNvSpPr>
          <p:nvPr/>
        </p:nvSpPr>
        <p:spPr>
          <a:xfrm>
            <a:off x="4716016" y="3571882"/>
            <a:ext cx="3816424" cy="92772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200"/>
              </a:spcAft>
              <a:buClr>
                <a:schemeClr val="dk1"/>
              </a:buClr>
              <a:buSzPts val="1100"/>
              <a:tabLst/>
              <a:defRPr/>
            </a:pPr>
            <a:r>
              <a:rPr lang="es" sz="1500" dirty="0">
                <a:solidFill>
                  <a:schemeClr val="dk1"/>
                </a:solidFill>
                <a:latin typeface="Quattrocento Sans"/>
                <a:ea typeface="Quattrocento Sans"/>
                <a:cs typeface="Quattrocento Sans"/>
                <a:sym typeface="Quattrocento Sans"/>
              </a:rPr>
              <a:t>generan desequilibrios en la balanza de pagos, y han sido una gran fuente de inestabilidad en América Latina.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10" name="9 Rectángulo"/>
          <p:cNvSpPr/>
          <p:nvPr/>
        </p:nvSpPr>
        <p:spPr>
          <a:xfrm>
            <a:off x="7740352" y="3075806"/>
            <a:ext cx="360040" cy="206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8" name="Google Shape;98;p20"/>
          <p:cNvSpPr txBox="1">
            <a:spLocks noGrp="1"/>
          </p:cNvSpPr>
          <p:nvPr>
            <p:ph type="body" idx="1"/>
          </p:nvPr>
        </p:nvSpPr>
        <p:spPr>
          <a:xfrm>
            <a:off x="2699792" y="267494"/>
            <a:ext cx="5112568" cy="2520280"/>
          </a:xfrm>
          <a:prstGeom prst="rect">
            <a:avLst/>
          </a:prstGeom>
        </p:spPr>
        <p:txBody>
          <a:bodyPr spcFirstLastPara="1" wrap="square" lIns="91425" tIns="91425" rIns="91425" bIns="91425" anchor="t" anchorCtr="0">
            <a:noAutofit/>
          </a:bodyPr>
          <a:lstStyle/>
          <a:p>
            <a:pPr marL="0" indent="0" algn="just">
              <a:spcAft>
                <a:spcPts val="1800"/>
              </a:spcAft>
              <a:buClr>
                <a:schemeClr val="dk1"/>
              </a:buClr>
              <a:buSzPts val="1100"/>
            </a:pPr>
            <a:r>
              <a:rPr lang="es" sz="1500" dirty="0">
                <a:solidFill>
                  <a:schemeClr val="dk1"/>
                </a:solidFill>
                <a:latin typeface="Quattrocento Sans"/>
                <a:ea typeface="Quattrocento Sans"/>
                <a:cs typeface="Quattrocento Sans"/>
                <a:sym typeface="Quattrocento Sans"/>
              </a:rPr>
              <a:t> Los </a:t>
            </a:r>
            <a:r>
              <a:rPr lang="es" sz="1500" b="1" i="1" dirty="0">
                <a:solidFill>
                  <a:schemeClr val="dk1"/>
                </a:solidFill>
                <a:latin typeface="Quattrocento Sans"/>
                <a:ea typeface="Quattrocento Sans"/>
                <a:cs typeface="Quattrocento Sans"/>
                <a:sym typeface="Quattrocento Sans"/>
              </a:rPr>
              <a:t>shocks</a:t>
            </a:r>
            <a:r>
              <a:rPr lang="es" sz="1500" b="1" dirty="0">
                <a:solidFill>
                  <a:schemeClr val="dk1"/>
                </a:solidFill>
                <a:latin typeface="Quattrocento Sans"/>
                <a:ea typeface="Quattrocento Sans"/>
                <a:cs typeface="Quattrocento Sans"/>
                <a:sym typeface="Quattrocento Sans"/>
              </a:rPr>
              <a:t> financieros</a:t>
            </a:r>
            <a:r>
              <a:rPr lang="es" sz="1500" dirty="0">
                <a:solidFill>
                  <a:schemeClr val="dk1"/>
                </a:solidFill>
                <a:latin typeface="Quattrocento Sans"/>
                <a:ea typeface="Quattrocento Sans"/>
                <a:cs typeface="Quattrocento Sans"/>
                <a:sym typeface="Quattrocento Sans"/>
              </a:rPr>
              <a:t>, pueden también ser una fuente de inestabilidad. En ocasiones no son causas sino más bien síntomas de otras fuentes de inestabilidad.</a:t>
            </a:r>
          </a:p>
          <a:p>
            <a:pPr marL="0" lvl="0" indent="0" algn="just">
              <a:spcAft>
                <a:spcPts val="1800"/>
              </a:spcAft>
              <a:buClr>
                <a:schemeClr val="dk1"/>
              </a:buClr>
              <a:buSzPts val="1100"/>
            </a:pPr>
            <a:r>
              <a:rPr lang="es" sz="1500" dirty="0">
                <a:solidFill>
                  <a:schemeClr val="dk1"/>
                </a:solidFill>
                <a:latin typeface="Quattrocento Sans"/>
                <a:ea typeface="Quattrocento Sans"/>
                <a:cs typeface="Quattrocento Sans"/>
                <a:sym typeface="Quattrocento Sans"/>
              </a:rPr>
              <a:t> Un ejemplo son los </a:t>
            </a:r>
            <a:r>
              <a:rPr lang="es" sz="1500" b="1" dirty="0">
                <a:solidFill>
                  <a:schemeClr val="dk1"/>
                </a:solidFill>
                <a:latin typeface="Quattrocento Sans"/>
                <a:ea typeface="Quattrocento Sans"/>
                <a:cs typeface="Quattrocento Sans"/>
                <a:sym typeface="Quattrocento Sans"/>
              </a:rPr>
              <a:t>shocks sobre las tasas de interés internacionales</a:t>
            </a:r>
            <a:r>
              <a:rPr lang="es" sz="1500" dirty="0">
                <a:solidFill>
                  <a:schemeClr val="dk1"/>
                </a:solidFill>
                <a:latin typeface="Quattrocento Sans"/>
                <a:ea typeface="Quattrocento Sans"/>
                <a:cs typeface="Quattrocento Sans"/>
                <a:sym typeface="Quattrocento Sans"/>
              </a:rPr>
              <a:t>, que afectan la capacidad de que las familias, empresas y el gobierno obtengan financiamiento. A veces </a:t>
            </a:r>
            <a:r>
              <a:rPr lang="es-UY" sz="1500" dirty="0">
                <a:solidFill>
                  <a:schemeClr val="dk1"/>
                </a:solidFill>
                <a:latin typeface="Quattrocento Sans"/>
                <a:ea typeface="Quattrocento Sans"/>
                <a:cs typeface="Quattrocento Sans"/>
                <a:sym typeface="Quattrocento Sans"/>
              </a:rPr>
              <a:t>están asociados a </a:t>
            </a:r>
            <a:r>
              <a:rPr lang="es-UY" sz="1500" b="1" dirty="0">
                <a:solidFill>
                  <a:schemeClr val="dk1"/>
                </a:solidFill>
                <a:latin typeface="Quattrocento Sans"/>
                <a:ea typeface="Quattrocento Sans"/>
                <a:cs typeface="Quattrocento Sans"/>
                <a:sym typeface="Quattrocento Sans"/>
              </a:rPr>
              <a:t>interrupciones súbitas (</a:t>
            </a:r>
            <a:r>
              <a:rPr lang="es-UY" sz="1500" b="1" i="1" dirty="0" err="1">
                <a:solidFill>
                  <a:schemeClr val="dk1"/>
                </a:solidFill>
                <a:latin typeface="Quattrocento Sans"/>
                <a:ea typeface="Quattrocento Sans"/>
                <a:cs typeface="Quattrocento Sans"/>
                <a:sym typeface="Quattrocento Sans"/>
              </a:rPr>
              <a:t>sudden</a:t>
            </a:r>
            <a:r>
              <a:rPr lang="es-UY" sz="1500" b="1" i="1" dirty="0">
                <a:solidFill>
                  <a:schemeClr val="dk1"/>
                </a:solidFill>
                <a:latin typeface="Quattrocento Sans"/>
                <a:ea typeface="Quattrocento Sans"/>
                <a:cs typeface="Quattrocento Sans"/>
                <a:sym typeface="Quattrocento Sans"/>
              </a:rPr>
              <a:t> </a:t>
            </a:r>
            <a:r>
              <a:rPr lang="es-UY" sz="1500" b="1" i="1" dirty="0" err="1">
                <a:solidFill>
                  <a:schemeClr val="dk1"/>
                </a:solidFill>
                <a:latin typeface="Quattrocento Sans"/>
                <a:ea typeface="Quattrocento Sans"/>
                <a:cs typeface="Quattrocento Sans"/>
                <a:sym typeface="Quattrocento Sans"/>
              </a:rPr>
              <a:t>stops</a:t>
            </a:r>
            <a:r>
              <a:rPr lang="es-UY" sz="1500" b="1" dirty="0">
                <a:solidFill>
                  <a:schemeClr val="dk1"/>
                </a:solidFill>
                <a:latin typeface="Quattrocento Sans"/>
                <a:ea typeface="Quattrocento Sans"/>
                <a:cs typeface="Quattrocento Sans"/>
                <a:sym typeface="Quattrocento Sans"/>
              </a:rPr>
              <a:t>) en los flujos de capitales</a:t>
            </a:r>
            <a:r>
              <a:rPr lang="es-UY" sz="1500" dirty="0">
                <a:solidFill>
                  <a:schemeClr val="dk1"/>
                </a:solidFill>
                <a:latin typeface="Quattrocento Sans"/>
                <a:ea typeface="Quattrocento Sans"/>
                <a:cs typeface="Quattrocento Sans"/>
                <a:sym typeface="Quattrocento Sans"/>
              </a:rPr>
              <a:t>.</a:t>
            </a:r>
            <a:endParaRPr sz="1500" dirty="0">
              <a:solidFill>
                <a:schemeClr val="bg1"/>
              </a:solidFill>
              <a:latin typeface="Quattrocento Sans"/>
              <a:ea typeface="Quattrocento Sans"/>
              <a:cs typeface="Quattrocento Sans"/>
              <a:sym typeface="Quattrocento Sans"/>
            </a:endParaRPr>
          </a:p>
        </p:txBody>
      </p:sp>
      <p:sp>
        <p:nvSpPr>
          <p:cNvPr id="7" name="Google Shape;98;p20"/>
          <p:cNvSpPr txBox="1">
            <a:spLocks/>
          </p:cNvSpPr>
          <p:nvPr/>
        </p:nvSpPr>
        <p:spPr>
          <a:xfrm>
            <a:off x="107504" y="2715766"/>
            <a:ext cx="7704856" cy="648072"/>
          </a:xfrm>
          <a:prstGeom prst="rect">
            <a:avLst/>
          </a:prstGeom>
          <a:noFill/>
          <a:ln>
            <a:noFill/>
          </a:ln>
        </p:spPr>
        <p:txBody>
          <a:bodyPr spcFirstLastPara="1" wrap="square" lIns="91425" tIns="91425" rIns="91425" bIns="91425" anchor="t" anchorCtr="0">
            <a:noAutofit/>
          </a:bodyPr>
          <a:lstStyle/>
          <a:p>
            <a:pPr lvl="0" algn="just">
              <a:lnSpc>
                <a:spcPct val="115000"/>
              </a:lnSpc>
              <a:spcAft>
                <a:spcPts val="1800"/>
              </a:spcAft>
              <a:buClr>
                <a:schemeClr val="dk1"/>
              </a:buClr>
              <a:buSzPts val="1100"/>
              <a:buFont typeface="Arial"/>
              <a:buChar char="●"/>
            </a:pPr>
            <a:r>
              <a:rPr lang="es-UY" sz="1500" dirty="0">
                <a:solidFill>
                  <a:schemeClr val="dk1"/>
                </a:solidFill>
                <a:latin typeface="Quattrocento Sans"/>
                <a:ea typeface="Quattrocento Sans"/>
                <a:cs typeface="Quattrocento Sans"/>
                <a:sym typeface="Quattrocento Sans"/>
              </a:rPr>
              <a:t> Existen también </a:t>
            </a:r>
            <a:r>
              <a:rPr lang="es-UY" sz="1500" b="1" i="1" dirty="0">
                <a:solidFill>
                  <a:schemeClr val="dk1"/>
                </a:solidFill>
                <a:latin typeface="Quattrocento Sans"/>
                <a:ea typeface="Quattrocento Sans"/>
                <a:cs typeface="Quattrocento Sans"/>
                <a:sym typeface="Quattrocento Sans"/>
              </a:rPr>
              <a:t>shocks</a:t>
            </a:r>
            <a:r>
              <a:rPr lang="es-UY" sz="1500" b="1" dirty="0">
                <a:solidFill>
                  <a:schemeClr val="dk1"/>
                </a:solidFill>
                <a:latin typeface="Quattrocento Sans"/>
                <a:ea typeface="Quattrocento Sans"/>
                <a:cs typeface="Quattrocento Sans"/>
                <a:sym typeface="Quattrocento Sans"/>
              </a:rPr>
              <a:t> internos</a:t>
            </a:r>
            <a:r>
              <a:rPr lang="es-UY" sz="1500" dirty="0">
                <a:solidFill>
                  <a:schemeClr val="dk1"/>
                </a:solidFill>
                <a:latin typeface="Quattrocento Sans"/>
                <a:ea typeface="Quattrocento Sans"/>
                <a:cs typeface="Quattrocento Sans"/>
                <a:sym typeface="Quattrocento Sans"/>
              </a:rPr>
              <a:t>, que pueden estar vinculados a alteraciones en las políticas públicas o acontecimientos climáticos (ej.: sequías) o sanitarios (ej.: brotes de fiebre aftosa).</a:t>
            </a:r>
          </a:p>
        </p:txBody>
      </p:sp>
      <p:sp>
        <p:nvSpPr>
          <p:cNvPr id="12" name="Google Shape;98;p20"/>
          <p:cNvSpPr txBox="1">
            <a:spLocks/>
          </p:cNvSpPr>
          <p:nvPr/>
        </p:nvSpPr>
        <p:spPr>
          <a:xfrm>
            <a:off x="107504" y="3561622"/>
            <a:ext cx="8712968" cy="1296144"/>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200"/>
              </a:spcAft>
              <a:buClr>
                <a:schemeClr val="dk1"/>
              </a:buClr>
              <a:buSzPts val="1100"/>
              <a:buFont typeface="Arial"/>
              <a:buChar char="●"/>
              <a:tabLst/>
              <a:defRPr/>
            </a:pPr>
            <a:r>
              <a:rPr lang="es-UY" sz="1500" dirty="0">
                <a:solidFill>
                  <a:schemeClr val="dk1"/>
                </a:solidFill>
                <a:latin typeface="Quattrocento Sans"/>
                <a:ea typeface="Quattrocento Sans"/>
                <a:cs typeface="Quattrocento Sans"/>
                <a:sym typeface="Quattrocento Sans"/>
              </a:rPr>
              <a:t> Las instituciones de un país establecen las reglas de juegos y enmarcan la actividad de los agentes económicos. Es importante para la estabilidad que tengan objetivos compatibles y capacidad de coordinación, y lo mismo vale para las políticas públicas. Por esto, los conflictos políticos pueden constituir </a:t>
            </a:r>
            <a:r>
              <a:rPr lang="es-UY" sz="1500" i="1" dirty="0">
                <a:solidFill>
                  <a:schemeClr val="dk1"/>
                </a:solidFill>
                <a:latin typeface="Quattrocento Sans"/>
                <a:ea typeface="Quattrocento Sans"/>
                <a:cs typeface="Quattrocento Sans"/>
                <a:sym typeface="Quattrocento Sans"/>
              </a:rPr>
              <a:t>shocks</a:t>
            </a:r>
            <a:r>
              <a:rPr lang="es-UY" sz="1500" dirty="0">
                <a:solidFill>
                  <a:schemeClr val="dk1"/>
                </a:solidFill>
                <a:latin typeface="Quattrocento Sans"/>
                <a:ea typeface="Quattrocento Sans"/>
                <a:cs typeface="Quattrocento Sans"/>
                <a:sym typeface="Quattrocento Sans"/>
              </a:rPr>
              <a:t> internos, y el impacto de los </a:t>
            </a:r>
            <a:r>
              <a:rPr lang="es-UY" sz="1500" i="1" dirty="0">
                <a:solidFill>
                  <a:schemeClr val="dk1"/>
                </a:solidFill>
                <a:latin typeface="Quattrocento Sans"/>
                <a:ea typeface="Quattrocento Sans"/>
                <a:cs typeface="Quattrocento Sans"/>
                <a:sym typeface="Quattrocento Sans"/>
              </a:rPr>
              <a:t>shocks </a:t>
            </a:r>
            <a:r>
              <a:rPr lang="es-UY" sz="1500" dirty="0">
                <a:solidFill>
                  <a:schemeClr val="dk1"/>
                </a:solidFill>
                <a:latin typeface="Quattrocento Sans"/>
                <a:ea typeface="Quattrocento Sans"/>
                <a:cs typeface="Quattrocento Sans"/>
                <a:sym typeface="Quattrocento Sans"/>
              </a:rPr>
              <a:t>externos puede verse amplificado si la institucionalidad es débil o las políticas son inconsistentes.</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1566</TotalTime>
  <Words>4695</Words>
  <Application>Microsoft Office PowerPoint</Application>
  <PresentationFormat>Presentación en pantalla (16:9)</PresentationFormat>
  <Paragraphs>183</Paragraphs>
  <Slides>39</Slides>
  <Notes>39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39</vt:i4>
      </vt:variant>
    </vt:vector>
  </HeadingPairs>
  <TitlesOfParts>
    <vt:vector size="43" baseType="lpstr">
      <vt:lpstr>Quattrocento Sans</vt:lpstr>
      <vt:lpstr>Courier New</vt:lpstr>
      <vt:lpstr>Arial</vt:lpstr>
      <vt:lpstr>Simple Light</vt:lpstr>
      <vt:lpstr>Presentación de PowerPoint</vt:lpstr>
      <vt:lpstr>Fluctuaciones de corto plazo y política económica</vt:lpstr>
      <vt:lpstr>Algunas definiciones</vt:lpstr>
      <vt:lpstr>Presentación de PowerPoint</vt:lpstr>
      <vt:lpstr>Presentación de PowerPoint</vt:lpstr>
      <vt:lpstr>Fluctuaciones económicas y crecimiento a largo plazo</vt:lpstr>
      <vt:lpstr>Presentación de PowerPoint</vt:lpstr>
      <vt:lpstr>Principales fuentes de inestabilidad económica</vt:lpstr>
      <vt:lpstr>Presentación de PowerPoint</vt:lpstr>
      <vt:lpstr>Objetivos y fundamentos de las políticas macroeconómicas </vt:lpstr>
      <vt:lpstr>Ajuste automático versus políticas activas</vt:lpstr>
      <vt:lpstr>Presentación de PowerPoint</vt:lpstr>
      <vt:lpstr>Dilemas y restricciones</vt:lpstr>
      <vt:lpstr>Estabilidad de precios y control de la inflación</vt:lpstr>
      <vt:lpstr>Política fiscal y demanda agregada</vt:lpstr>
      <vt:lpstr>El multiplicador de la demanda agregada</vt:lpstr>
      <vt:lpstr>Política fiscal y estabilización</vt:lpstr>
      <vt:lpstr>La política monetaria</vt:lpstr>
      <vt:lpstr>El dinero y sus propiedades</vt:lpstr>
      <vt:lpstr>El mercado monetario</vt:lpstr>
      <vt:lpstr>Presentación de PowerPoint</vt:lpstr>
      <vt:lpstr>Política monetaria, demanda agregada e inflación </vt:lpstr>
      <vt:lpstr>El gasto público en Uruguay</vt:lpstr>
      <vt:lpstr>La política cambiaria</vt:lpstr>
      <vt:lpstr>Regímenes cambiarios</vt:lpstr>
      <vt:lpstr>Presentación de PowerPoint</vt:lpstr>
      <vt:lpstr>La trinidad imposible</vt:lpstr>
      <vt:lpstr>Tipo de cambio, nivel de actividad y precios</vt:lpstr>
      <vt:lpstr>Presentación de PowerPoint</vt:lpstr>
      <vt:lpstr>Los planes de estabilización</vt:lpstr>
      <vt:lpstr>Ciclo económico y políticas macroeconómicas en Uruguay</vt:lpstr>
      <vt:lpstr>Fluctuaciones cíclicas de la economía uruguaya</vt:lpstr>
      <vt:lpstr>Presentación de PowerPoint</vt:lpstr>
      <vt:lpstr>Shocks externos e inestabilidad macroeconómica</vt:lpstr>
      <vt:lpstr>Presentación de PowerPoint</vt:lpstr>
      <vt:lpstr>Los planes de estabilización en Uruguay</vt:lpstr>
      <vt:lpstr>Presentación de PowerPoint</vt:lpstr>
      <vt:lpstr>La nueva política monetaria</vt:lpstr>
      <vt:lpstr>Régimen de metas de inflación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Facundo Visconti</cp:lastModifiedBy>
  <cp:revision>194</cp:revision>
  <dcterms:modified xsi:type="dcterms:W3CDTF">2025-11-19T21:44:28Z</dcterms:modified>
</cp:coreProperties>
</file>