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9" r:id="rId4"/>
    <p:sldId id="261" r:id="rId5"/>
    <p:sldId id="258" r:id="rId6"/>
    <p:sldId id="264" r:id="rId7"/>
    <p:sldId id="271" r:id="rId8"/>
    <p:sldId id="262" r:id="rId9"/>
    <p:sldId id="268" r:id="rId10"/>
    <p:sldId id="260" r:id="rId11"/>
    <p:sldId id="269" r:id="rId12"/>
    <p:sldId id="274" r:id="rId13"/>
    <p:sldId id="284" r:id="rId14"/>
    <p:sldId id="270" r:id="rId15"/>
    <p:sldId id="282" r:id="rId16"/>
    <p:sldId id="285" r:id="rId17"/>
    <p:sldId id="286" r:id="rId18"/>
    <p:sldId id="287" r:id="rId19"/>
    <p:sldId id="289" r:id="rId20"/>
    <p:sldId id="290" r:id="rId21"/>
    <p:sldId id="288" r:id="rId22"/>
    <p:sldId id="291" r:id="rId23"/>
    <p:sldId id="292" r:id="rId24"/>
    <p:sldId id="293" r:id="rId25"/>
    <p:sldId id="294" r:id="rId26"/>
    <p:sldId id="295" r:id="rId27"/>
    <p:sldId id="296" r:id="rId28"/>
    <p:sldId id="297" r:id="rId29"/>
    <p:sldId id="298" r:id="rId30"/>
  </p:sldIdLst>
  <p:sldSz cx="9144000" cy="5143500" type="screen16x9"/>
  <p:notesSz cx="6858000" cy="9144000"/>
  <p:embeddedFontLst>
    <p:embeddedFont>
      <p:font typeface="Quattrocento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4" autoAdjust="0"/>
  </p:normalViewPr>
  <p:slideViewPr>
    <p:cSldViewPr>
      <p:cViewPr varScale="1">
        <p:scale>
          <a:sx n="82" d="100"/>
          <a:sy n="82" d="100"/>
        </p:scale>
        <p:origin x="816" y="52"/>
      </p:cViewPr>
      <p:guideLst>
        <p:guide orient="horz" pos="162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latin typeface="Quattrocento Sans"/>
                <a:ea typeface="Quattrocento Sans"/>
                <a:cs typeface="Quattrocento Sans"/>
                <a:sym typeface="Quattrocento Sans"/>
              </a:rPr>
              <a:t>PARA ENTENDER LA ECONOMÍA DEL URUGUAY</a:t>
            </a:r>
            <a:endParaRPr sz="3200" b="1" dirty="0">
              <a:latin typeface="Quattrocento Sans"/>
              <a:ea typeface="Quattrocento Sans"/>
              <a:cs typeface="Quattrocento Sans"/>
              <a:sym typeface="Quattrocento Sans"/>
            </a:endParaRPr>
          </a:p>
        </p:txBody>
      </p:sp>
      <p:sp>
        <p:nvSpPr>
          <p:cNvPr id="55" name="Google Shape;55;p13"/>
          <p:cNvSpPr txBox="1"/>
          <p:nvPr/>
        </p:nvSpPr>
        <p:spPr>
          <a:xfrm>
            <a:off x="1857356" y="2000246"/>
            <a:ext cx="6000792"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Quattrocento Sans"/>
                <a:ea typeface="Quattrocento Sans"/>
                <a:cs typeface="Quattrocento Sans"/>
                <a:sym typeface="Quattrocento Sans"/>
              </a:rPr>
              <a:t>Capítulo 8: Endeudamiento público y Política fiscal</a:t>
            </a:r>
            <a:endParaRPr sz="1800" dirty="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DCE816A5-4C25-48CC-8170-7364CE4D0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3999" cy="1851670"/>
          </a:xfrm>
          <a:prstGeom prst="rect">
            <a:avLst/>
          </a:prstGeom>
        </p:spPr>
      </p:pic>
      <p:pic>
        <p:nvPicPr>
          <p:cNvPr id="5" name="Imagen 4">
            <a:extLst>
              <a:ext uri="{FF2B5EF4-FFF2-40B4-BE49-F238E27FC236}">
                <a16:creationId xmlns:a16="http://schemas.microsoft.com/office/drawing/2014/main" id="{F8A20089-2B6F-403B-9F8B-1E30F98FE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 name="Google Shape;79;p17"/>
          <p:cNvSpPr txBox="1">
            <a:spLocks noGrp="1"/>
          </p:cNvSpPr>
          <p:nvPr>
            <p:ph type="body" idx="1"/>
          </p:nvPr>
        </p:nvSpPr>
        <p:spPr>
          <a:xfrm>
            <a:off x="142844" y="857238"/>
            <a:ext cx="7429552" cy="2291932"/>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UY" sz="1700" dirty="0">
                <a:solidFill>
                  <a:schemeClr val="tx1"/>
                </a:solidFill>
                <a:latin typeface="Quattrocento Sans"/>
                <a:ea typeface="Quattrocento Sans"/>
                <a:cs typeface="Quattrocento Sans"/>
                <a:sym typeface="Quattrocento Sans"/>
              </a:rPr>
              <a:t>Los países “no quiebran”, por lo que tarde o temprano una trayectoria de la deuda insostenible deberá corregirse a partir de la generación de superávits primarios.</a:t>
            </a:r>
          </a:p>
          <a:p>
            <a:pPr marL="0" lvl="0" indent="0" algn="just" rtl="0">
              <a:spcBef>
                <a:spcPts val="0"/>
              </a:spcBef>
              <a:spcAft>
                <a:spcPts val="1600"/>
              </a:spcAft>
              <a:buNone/>
            </a:pPr>
            <a:r>
              <a:rPr lang="es-UY" sz="1700" dirty="0">
                <a:solidFill>
                  <a:schemeClr val="tx1"/>
                </a:solidFill>
                <a:latin typeface="Quattrocento Sans"/>
                <a:ea typeface="Quattrocento Sans"/>
                <a:cs typeface="Quattrocento Sans"/>
                <a:sym typeface="Quattrocento Sans"/>
              </a:rPr>
              <a:t>Cuanto mayor sea el nivel de endeudamiento y cuanto más prolongado sea el período durante el cual la condición de sostenibilidad haya sido violada, mayor será la probabilidad de que el país incurra en default.</a:t>
            </a:r>
          </a:p>
          <a:p>
            <a:pPr marL="0" lvl="0" indent="0" algn="just" rtl="0">
              <a:spcBef>
                <a:spcPts val="0"/>
              </a:spcBef>
              <a:spcAft>
                <a:spcPts val="1600"/>
              </a:spcAft>
              <a:buNone/>
            </a:pPr>
            <a:endParaRPr lang="es-UY" sz="1700"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00232" y="357172"/>
            <a:ext cx="5297132"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Endeudamiento y vulnerabilidades fiscales</a:t>
            </a:r>
            <a:endParaRPr b="1" dirty="0">
              <a:latin typeface="Quattrocento Sans"/>
              <a:ea typeface="Quattrocento Sans"/>
              <a:cs typeface="Quattrocento Sans"/>
              <a:sym typeface="Quattrocento Sans"/>
            </a:endParaRPr>
          </a:p>
        </p:txBody>
      </p:sp>
      <p:sp>
        <p:nvSpPr>
          <p:cNvPr id="4" name="Google Shape;61;p14"/>
          <p:cNvSpPr txBox="1">
            <a:spLocks/>
          </p:cNvSpPr>
          <p:nvPr/>
        </p:nvSpPr>
        <p:spPr>
          <a:xfrm>
            <a:off x="285720" y="1714494"/>
            <a:ext cx="6786610" cy="2334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El análisis “tradicional” de sostenibilidad de la deuda hace énfasis en la evaluación de riesgos que enfrentan las economías y busca determinar con qué probabilidad los shocks desfavorables pueden aumentar el valor de la deuda hasta alcanzar niveles que lleven a default.</a:t>
            </a:r>
          </a:p>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El concepto de vulnerabilidad refiere al riesgo que enfrenta una economía de ingresar en una trayectoria insostenible ante cambios en las variables macroeconómicas relevantes.</a:t>
            </a:r>
          </a:p>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endPar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5" name="Google Shape;105;p21"/>
          <p:cNvSpPr txBox="1">
            <a:spLocks noGrp="1"/>
          </p:cNvSpPr>
          <p:nvPr>
            <p:ph type="body" idx="1"/>
          </p:nvPr>
        </p:nvSpPr>
        <p:spPr>
          <a:xfrm>
            <a:off x="1928794" y="500048"/>
            <a:ext cx="5572164" cy="23229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Al analizar la vulnerabilidad fiscal se debe considerar importancia de los frecuentes shocks externos que inciden en forma notoria en el desempeño de las economías, especialmente en aquellas pequeñas y abiertas. </a:t>
            </a:r>
          </a:p>
          <a:p>
            <a:pPr marL="0" indent="0" algn="just">
              <a:spcAft>
                <a:spcPts val="1200"/>
              </a:spcAft>
              <a:buClr>
                <a:schemeClr val="dk1"/>
              </a:buClr>
              <a:buSzPts val="1100"/>
              <a:buNone/>
            </a:pPr>
            <a:r>
              <a:rPr lang="es" sz="1700" dirty="0">
                <a:solidFill>
                  <a:schemeClr val="dk1"/>
                </a:solidFill>
                <a:latin typeface="Quattrocento Sans"/>
                <a:ea typeface="Quattrocento Sans"/>
                <a:cs typeface="Quattrocento Sans"/>
                <a:sym typeface="Quattrocento Sans"/>
              </a:rPr>
              <a:t>Ejemplos de estos shocks son: incrementos en las tasas de interés internacional o shocks que afectan el tipo de cambio.</a:t>
            </a:r>
          </a:p>
          <a:p>
            <a:pPr marL="0" indent="0" algn="just">
              <a:spcAft>
                <a:spcPts val="1200"/>
              </a:spcAft>
              <a:buClr>
                <a:schemeClr val="dk1"/>
              </a:buClr>
              <a:buSzPts val="1100"/>
              <a:buNone/>
            </a:pPr>
            <a:r>
              <a:rPr lang="es" sz="1700" dirty="0">
                <a:solidFill>
                  <a:schemeClr val="dk1"/>
                </a:solidFill>
                <a:latin typeface="Quattrocento Sans"/>
                <a:ea typeface="Quattrocento Sans"/>
                <a:cs typeface="Quattrocento Sans"/>
                <a:sym typeface="Quattrocento Sans"/>
              </a:rPr>
              <a:t>Existe interdependencia entre los fundamentos que afectan la sostenibilidad fiscal. Esto no es tenido en cuenta en el análisis “tradicional”.</a:t>
            </a:r>
          </a:p>
          <a:p>
            <a:pPr marL="0" indent="0" algn="just">
              <a:spcAft>
                <a:spcPts val="1600"/>
              </a:spcAft>
              <a:buClr>
                <a:schemeClr val="dk1"/>
              </a:buClr>
              <a:buSzPts val="1100"/>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sz="1700" dirty="0">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875537" y="500048"/>
            <a:ext cx="305365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Gestión de riesgos financieros</a:t>
            </a:r>
          </a:p>
        </p:txBody>
      </p:sp>
      <p:sp>
        <p:nvSpPr>
          <p:cNvPr id="5" name="Google Shape;67;p15"/>
          <p:cNvSpPr txBox="1">
            <a:spLocks/>
          </p:cNvSpPr>
          <p:nvPr/>
        </p:nvSpPr>
        <p:spPr>
          <a:xfrm>
            <a:off x="0" y="1543700"/>
            <a:ext cx="5000628" cy="28140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Una política financiera eficaz debe asegurar la disponibilidad de recursos necesarios para un normal funcionamiento del Estado y para dar cumplimiento a los compromisos de deuda asumidos. La ejecución eficaz de la política financiera implica que el país mantenga acceso a fuentes de financiamiento diversas.</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Una política financiera eficiente debe cubrir las necesidades de financiamiento del gobierno, minimizando los costos financieros y manteniendo niveles aceptables de riesgos del endeudamiento.</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38400" y="784604"/>
            <a:ext cx="56196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Riesgo de tasa de interés</a:t>
            </a:r>
            <a:endParaRPr sz="2000" b="1" i="1" dirty="0">
              <a:latin typeface="Quattrocento Sans"/>
              <a:ea typeface="Quattrocento Sans"/>
              <a:cs typeface="Quattrocento Sans"/>
              <a:sym typeface="Quattrocento Sans"/>
            </a:endParaRPr>
          </a:p>
        </p:txBody>
      </p:sp>
      <p:sp>
        <p:nvSpPr>
          <p:cNvPr id="7" name="Google Shape;85;p18"/>
          <p:cNvSpPr txBox="1">
            <a:spLocks noGrp="1"/>
          </p:cNvSpPr>
          <p:nvPr>
            <p:ph type="body" idx="1"/>
          </p:nvPr>
        </p:nvSpPr>
        <p:spPr>
          <a:xfrm>
            <a:off x="0" y="1500180"/>
            <a:ext cx="7215206" cy="23229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Las deudas de corto plazo a tasa de interés fija y las deudas a cualquier plazo a tasas variables son consideradas más riesgosas que las deudas a largo plazo a tasa fija.</a:t>
            </a:r>
          </a:p>
          <a:p>
            <a:pPr marL="0" indent="0" algn="just">
              <a:buClr>
                <a:schemeClr val="dk1"/>
              </a:buClr>
              <a:buSzPts val="1100"/>
              <a:buNone/>
            </a:pPr>
            <a:endParaRPr lang="es-UY" sz="5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Tanto la porción del endeudamiento contraído a tasa de interés variable como la porción que debe ser refinanciada a corto plazo se encuentran expuestas al riesgo de variación de las tasas de interés.</a:t>
            </a:r>
          </a:p>
          <a:p>
            <a:pPr marL="0" indent="0" algn="just">
              <a:buClr>
                <a:schemeClr val="dk1"/>
              </a:buClr>
              <a:buSzPts val="1100"/>
              <a:buNone/>
            </a:pPr>
            <a:endParaRPr lang="es-UY" sz="5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El impacto de las variaciones de tasas de interés sobre las finanzas públicas depende de la proporción de deuda pública que se encuentra expuesta a este tipo de shock.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143108" y="428610"/>
            <a:ext cx="4929222"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UY" sz="2000" b="1" i="1" dirty="0">
                <a:latin typeface="Quattrocento Sans"/>
                <a:ea typeface="Quattrocento Sans"/>
                <a:cs typeface="Quattrocento Sans"/>
                <a:sym typeface="Quattrocento Sans"/>
              </a:rPr>
              <a:t>Riesgo de refinanciamiento</a:t>
            </a:r>
          </a:p>
        </p:txBody>
      </p:sp>
      <p:sp>
        <p:nvSpPr>
          <p:cNvPr id="5" name="Google Shape;73;p16"/>
          <p:cNvSpPr txBox="1">
            <a:spLocks noGrp="1"/>
          </p:cNvSpPr>
          <p:nvPr>
            <p:ph type="body" idx="1"/>
          </p:nvPr>
        </p:nvSpPr>
        <p:spPr>
          <a:xfrm>
            <a:off x="1857356" y="857238"/>
            <a:ext cx="5643602" cy="157163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700" dirty="0">
                <a:solidFill>
                  <a:schemeClr val="dk1"/>
                </a:solidFill>
                <a:latin typeface="Quattrocento Sans"/>
                <a:ea typeface="Quattrocento Sans"/>
                <a:cs typeface="Quattrocento Sans"/>
                <a:sym typeface="Quattrocento Sans"/>
              </a:rPr>
              <a:t>La incertidumbre sobre la posibilidad de lograr financiamiento en condiciones similares a las actuales se manifiesta en posibles incrementos en el servicio del endeudamiento a medida que se renueva el stock de deuda. </a:t>
            </a:r>
          </a:p>
          <a:p>
            <a:pPr marL="0" lvl="0" indent="0" algn="just" rtl="0">
              <a:spcBef>
                <a:spcPts val="0"/>
              </a:spcBef>
              <a:spcAft>
                <a:spcPts val="0"/>
              </a:spcAft>
              <a:buNone/>
            </a:pPr>
            <a:endParaRPr lang="es" sz="5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indent="0" algn="just">
              <a:buNone/>
            </a:pPr>
            <a:endParaRPr sz="1700" dirty="0">
              <a:solidFill>
                <a:schemeClr val="dk1"/>
              </a:solidFill>
              <a:latin typeface="Quattrocento Sans"/>
              <a:ea typeface="Quattrocento Sans"/>
              <a:cs typeface="Quattrocento Sans"/>
              <a:sym typeface="Quattrocento Sans"/>
            </a:endParaRPr>
          </a:p>
        </p:txBody>
      </p:sp>
      <p:sp>
        <p:nvSpPr>
          <p:cNvPr id="4" name="3 Rectángulo"/>
          <p:cNvSpPr/>
          <p:nvPr/>
        </p:nvSpPr>
        <p:spPr>
          <a:xfrm>
            <a:off x="1857356" y="2428874"/>
            <a:ext cx="7000924" cy="2262158"/>
          </a:xfrm>
          <a:prstGeom prst="rect">
            <a:avLst/>
          </a:prstGeom>
        </p:spPr>
        <p:txBody>
          <a:bodyPr wrap="square">
            <a:spAutoFit/>
          </a:bodyPr>
          <a:lstStyle/>
          <a:p>
            <a:pPr lvl="0" algn="just"/>
            <a:r>
              <a:rPr lang="es" sz="1700" dirty="0">
                <a:solidFill>
                  <a:schemeClr val="dk1"/>
                </a:solidFill>
                <a:latin typeface="Quattrocento Sans"/>
                <a:ea typeface="Quattrocento Sans"/>
                <a:cs typeface="Quattrocento Sans"/>
                <a:sym typeface="Quattrocento Sans"/>
              </a:rPr>
              <a:t>El mejor indicador de este este riesgo viene dado por el perfil temporal de vencimientos de la deuda. Si bien no se dispone de una metodología estándar para evaluar el riesgo de refinanciamiento, la medida de duración promedio del endeudamiento es comunmente utilizada, aunque aporta información insuficiente.</a:t>
            </a:r>
          </a:p>
          <a:p>
            <a:pPr lvl="0" algn="just"/>
            <a:endParaRPr lang="es" sz="500" dirty="0">
              <a:solidFill>
                <a:schemeClr val="dk1"/>
              </a:solidFill>
              <a:latin typeface="Quattrocento Sans"/>
              <a:ea typeface="Quattrocento Sans"/>
              <a:cs typeface="Quattrocento Sans"/>
              <a:sym typeface="Quattrocento Sans"/>
            </a:endParaRPr>
          </a:p>
          <a:p>
            <a:pPr lvl="0" algn="just"/>
            <a:r>
              <a:rPr lang="es" sz="1700" dirty="0">
                <a:solidFill>
                  <a:schemeClr val="dk1"/>
                </a:solidFill>
                <a:latin typeface="Quattrocento Sans"/>
                <a:ea typeface="Quattrocento Sans"/>
                <a:cs typeface="Quattrocento Sans"/>
                <a:sym typeface="Quattrocento Sans"/>
              </a:rPr>
              <a:t>La existencia de mercados secundarios amplios ofrece oportunidades para mitigar este riesgo.</a:t>
            </a:r>
          </a:p>
          <a:p>
            <a:pPr lvl="0" algn="just"/>
            <a:endParaRPr lang="es"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857488" y="506725"/>
            <a:ext cx="47863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Riesgo cambiario o de tipo de cambio</a:t>
            </a:r>
            <a:endParaRPr sz="2000" b="1" i="1" dirty="0">
              <a:latin typeface="Quattrocento Sans"/>
              <a:ea typeface="Quattrocento Sans"/>
              <a:cs typeface="Quattrocento Sans"/>
              <a:sym typeface="Quattrocento Sans"/>
            </a:endParaRPr>
          </a:p>
        </p:txBody>
      </p:sp>
      <p:sp>
        <p:nvSpPr>
          <p:cNvPr id="7" name="Google Shape;98;p20"/>
          <p:cNvSpPr txBox="1">
            <a:spLocks noGrp="1"/>
          </p:cNvSpPr>
          <p:nvPr>
            <p:ph type="body" idx="1"/>
          </p:nvPr>
        </p:nvSpPr>
        <p:spPr>
          <a:xfrm>
            <a:off x="142844" y="2714626"/>
            <a:ext cx="7643866" cy="1639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En casos extremos, las variaciones cambiarias pueden empujar a la economía desde una posición de deuda pública sostenible a una situación insostenible.</a:t>
            </a:r>
          </a:p>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El manejo del riesgo de tipo de cambio requiere analizar las características de la economía en cuestión, en particular, debe considerarse la forma en que se transmiten las variaciones del tipo de cambio sobre la estructura macroeconómica.</a:t>
            </a:r>
          </a:p>
          <a:p>
            <a:pPr marL="0" lvl="0" indent="0" algn="just" rtl="0">
              <a:spcBef>
                <a:spcPts val="0"/>
              </a:spcBef>
              <a:spcAft>
                <a:spcPts val="1600"/>
              </a:spcAft>
              <a:buClr>
                <a:schemeClr val="dk1"/>
              </a:buClr>
              <a:buSzPts val="1100"/>
              <a:buFont typeface="Arial"/>
              <a:buNone/>
            </a:pPr>
            <a:endParaRPr lang="es-UY" sz="1700" dirty="0">
              <a:solidFill>
                <a:schemeClr val="tx1"/>
              </a:solidFill>
              <a:latin typeface="Quattrocento Sans"/>
              <a:ea typeface="Quattrocento Sans"/>
              <a:cs typeface="Quattrocento Sans"/>
              <a:sym typeface="Quattrocento Sans"/>
            </a:endParaRPr>
          </a:p>
        </p:txBody>
      </p:sp>
      <p:sp>
        <p:nvSpPr>
          <p:cNvPr id="8" name="Google Shape;99;p20"/>
          <p:cNvSpPr txBox="1"/>
          <p:nvPr/>
        </p:nvSpPr>
        <p:spPr>
          <a:xfrm>
            <a:off x="3000364" y="1571618"/>
            <a:ext cx="4425000" cy="135732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endParaRPr sz="1200" dirty="0">
              <a:latin typeface="Quattrocento Sans"/>
              <a:ea typeface="Quattrocento Sans"/>
              <a:cs typeface="Quattrocento Sans"/>
              <a:sym typeface="Quattrocento Sans"/>
            </a:endParaRPr>
          </a:p>
        </p:txBody>
      </p:sp>
      <p:sp>
        <p:nvSpPr>
          <p:cNvPr id="12" name="11 Rectángulo"/>
          <p:cNvSpPr/>
          <p:nvPr/>
        </p:nvSpPr>
        <p:spPr>
          <a:xfrm>
            <a:off x="2643174" y="928676"/>
            <a:ext cx="5143536" cy="1596591"/>
          </a:xfrm>
          <a:prstGeom prst="rect">
            <a:avLst/>
          </a:prstGeom>
        </p:spPr>
        <p:txBody>
          <a:bodyPr wrap="square">
            <a:spAutoFit/>
          </a:bodyPr>
          <a:lstStyle/>
          <a:p>
            <a:pPr algn="just">
              <a:lnSpc>
                <a:spcPct val="115000"/>
              </a:lnSpc>
              <a:spcAft>
                <a:spcPts val="1600"/>
              </a:spcAft>
              <a:buClr>
                <a:schemeClr val="dk1"/>
              </a:buClr>
              <a:buSzPts val="1100"/>
            </a:pPr>
            <a:r>
              <a:rPr lang="es" sz="1700" dirty="0">
                <a:solidFill>
                  <a:schemeClr val="tx1"/>
                </a:solidFill>
                <a:latin typeface="Quattrocento Sans"/>
                <a:ea typeface="Quattrocento Sans"/>
                <a:cs typeface="Quattrocento Sans"/>
                <a:sym typeface="Quattrocento Sans"/>
              </a:rPr>
              <a:t>La deuda pública denominada en moneda extranjera está expuesta a variaciones del tipo de cambio. La relevancia de esta vulnerabilidad de la política fiscal depende del nivel de endeudamiento en moneda extranjera y de la volatilidad del tipo de cambio.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6" name="Google Shape;78;p17"/>
          <p:cNvSpPr txBox="1">
            <a:spLocks noGrp="1"/>
          </p:cNvSpPr>
          <p:nvPr>
            <p:ph type="title"/>
          </p:nvPr>
        </p:nvSpPr>
        <p:spPr>
          <a:xfrm>
            <a:off x="214282" y="714362"/>
            <a:ext cx="711782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Riesgo de liquidez</a:t>
            </a:r>
            <a:endParaRPr sz="2000" b="1" i="1" dirty="0">
              <a:latin typeface="Quattrocento Sans"/>
              <a:ea typeface="Quattrocento Sans"/>
              <a:cs typeface="Quattrocento Sans"/>
              <a:sym typeface="Quattrocento Sans"/>
            </a:endParaRPr>
          </a:p>
        </p:txBody>
      </p:sp>
      <p:sp>
        <p:nvSpPr>
          <p:cNvPr id="4" name="Google Shape;79;p17"/>
          <p:cNvSpPr txBox="1">
            <a:spLocks/>
          </p:cNvSpPr>
          <p:nvPr/>
        </p:nvSpPr>
        <p:spPr>
          <a:xfrm>
            <a:off x="0" y="1071552"/>
            <a:ext cx="7643834" cy="135732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2"/>
              </a:buClr>
              <a:buSzPts val="1800"/>
              <a:buFont typeface="Arial"/>
              <a:buNone/>
              <a:tabLst/>
              <a:defRPr/>
            </a:pPr>
            <a:r>
              <a:rPr kumimoji="0" lang="es-UY"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Bajo circunstancias de alzas transitorias de las tasas de interés de los mercados o restricciones de las economías para acceder al financiamiento internacional, puede que la insuficiencia de activos financieros líquidos cause un incremento inesperado del costo financiero del endeudamiento público.</a:t>
            </a:r>
          </a:p>
        </p:txBody>
      </p:sp>
      <p:sp>
        <p:nvSpPr>
          <p:cNvPr id="5" name="4 Rectángulo"/>
          <p:cNvSpPr/>
          <p:nvPr/>
        </p:nvSpPr>
        <p:spPr>
          <a:xfrm>
            <a:off x="0" y="2357436"/>
            <a:ext cx="9001156" cy="994888"/>
          </a:xfrm>
          <a:prstGeom prst="rect">
            <a:avLst/>
          </a:prstGeom>
        </p:spPr>
        <p:txBody>
          <a:bodyPr wrap="square">
            <a:spAutoFit/>
          </a:bodyPr>
          <a:lstStyle/>
          <a:p>
            <a:pPr lvl="0" algn="just">
              <a:lnSpc>
                <a:spcPct val="115000"/>
              </a:lnSpc>
              <a:spcAft>
                <a:spcPts val="1600"/>
              </a:spcAft>
              <a:buClr>
                <a:schemeClr val="dk2"/>
              </a:buClr>
              <a:buSzPts val="1800"/>
              <a:defRPr/>
            </a:pPr>
            <a:r>
              <a:rPr lang="es-UY" sz="1700" dirty="0">
                <a:solidFill>
                  <a:schemeClr val="tx1"/>
                </a:solidFill>
                <a:latin typeface="Quattrocento Sans"/>
                <a:ea typeface="Quattrocento Sans"/>
                <a:cs typeface="Quattrocento Sans"/>
                <a:sym typeface="Quattrocento Sans"/>
              </a:rPr>
              <a:t>La escasez de liquidez puede llegar a impedir el cumplimiento regular de las obligaciones del servicio de la deuda y puede provocar severas complicaciones en la ejecución de la política fiscal.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725000" y="428610"/>
            <a:ext cx="684752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Déficit fiscal y deuda pública en Uruguay</a:t>
            </a:r>
            <a:br>
              <a:rPr lang="es" b="1" dirty="0">
                <a:latin typeface="Quattrocento Sans"/>
                <a:ea typeface="Quattrocento Sans"/>
                <a:cs typeface="Quattrocento Sans"/>
                <a:sym typeface="Quattrocento Sans"/>
              </a:rPr>
            </a:br>
            <a:endParaRPr b="1" dirty="0">
              <a:latin typeface="Quattrocento Sans"/>
              <a:ea typeface="Quattrocento Sans"/>
              <a:cs typeface="Quattrocento Sans"/>
              <a:sym typeface="Quattrocento Sans"/>
            </a:endParaRPr>
          </a:p>
        </p:txBody>
      </p:sp>
      <p:sp>
        <p:nvSpPr>
          <p:cNvPr id="8" name="Google Shape;91;p19"/>
          <p:cNvSpPr txBox="1">
            <a:spLocks noGrp="1"/>
          </p:cNvSpPr>
          <p:nvPr>
            <p:ph type="body" idx="1"/>
          </p:nvPr>
        </p:nvSpPr>
        <p:spPr>
          <a:xfrm>
            <a:off x="0" y="1785932"/>
            <a:ext cx="3714744" cy="2409600"/>
          </a:xfrm>
          <a:prstGeom prst="rect">
            <a:avLst/>
          </a:prstGeom>
        </p:spPr>
        <p:txBody>
          <a:bodyPr spcFirstLastPara="1" wrap="square" lIns="91425" tIns="91425" rIns="91425" bIns="91425" anchor="t" anchorCtr="0">
            <a:noAutofit/>
          </a:bodyPr>
          <a:lstStyle/>
          <a:p>
            <a:pPr marL="0" lvl="0" indent="0" algn="just" rtl="0">
              <a:spcBef>
                <a:spcPts val="0"/>
              </a:spcBef>
              <a:spcAft>
                <a:spcPts val="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Se observa en el gráfico una alta variabilidad de ambos indicadores.</a:t>
            </a:r>
          </a:p>
          <a:p>
            <a:pPr marL="0" lvl="0" indent="0" algn="just" rtl="0">
              <a:spcBef>
                <a:spcPts val="0"/>
              </a:spcBef>
              <a:spcAft>
                <a:spcPts val="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El resultado fiscal primario presenta una mejora entre 1999 y 2005; a partir de ese año se muestra fluctuante y con una tendencia progresiva al deterioro.</a:t>
            </a:r>
          </a:p>
          <a:p>
            <a:pPr marL="0" lvl="0" indent="0" algn="just" rtl="0">
              <a:spcBef>
                <a:spcPts val="0"/>
              </a:spcBef>
              <a:spcAft>
                <a:spcPts val="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En el primer período mencionado ambos indicadores presentan diferencias antes y después del 2002</a:t>
            </a:r>
            <a:r>
              <a:rPr lang="es-UY" sz="1700" dirty="0">
                <a:latin typeface="Quattrocento Sans"/>
                <a:ea typeface="Quattrocento Sans"/>
                <a:cs typeface="Quattrocento Sans"/>
                <a:sym typeface="Quattrocento Sans"/>
              </a:rPr>
              <a:t>.</a:t>
            </a:r>
          </a:p>
        </p:txBody>
      </p:sp>
      <p:sp>
        <p:nvSpPr>
          <p:cNvPr id="10" name="Google Shape;91;p19"/>
          <p:cNvSpPr txBox="1">
            <a:spLocks/>
          </p:cNvSpPr>
          <p:nvPr/>
        </p:nvSpPr>
        <p:spPr>
          <a:xfrm>
            <a:off x="4644008" y="1131590"/>
            <a:ext cx="3643338" cy="262391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buClr>
                <a:schemeClr val="dk1"/>
              </a:buClr>
              <a:buSzPts val="1100"/>
              <a:buFont typeface="Arial"/>
              <a:buNone/>
              <a:tabLst/>
              <a:defRPr/>
            </a:pPr>
            <a:r>
              <a:rPr kumimoji="0" lang="es-UY" sz="12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Resultado</a:t>
            </a:r>
            <a:r>
              <a:rPr kumimoji="0" lang="es-UY" sz="1200"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fiscal primario y global de Uruguay</a:t>
            </a:r>
          </a:p>
          <a:p>
            <a:pPr marL="0" marR="0" lvl="0" indent="0" algn="r" defTabSz="914400" rtl="0" eaLnBrk="1" fontAlgn="auto" latinLnBrk="0" hangingPunct="1">
              <a:lnSpc>
                <a:spcPct val="115000"/>
              </a:lnSpc>
              <a:spcBef>
                <a:spcPts val="0"/>
              </a:spcBef>
              <a:buClr>
                <a:schemeClr val="dk1"/>
              </a:buClr>
              <a:buSzPts val="1100"/>
              <a:buFont typeface="Arial"/>
              <a:buNone/>
              <a:tabLst/>
              <a:defRPr/>
            </a:pPr>
            <a:r>
              <a:rPr lang="es-UY" sz="1200" b="1" baseline="0" dirty="0">
                <a:solidFill>
                  <a:schemeClr val="tx1"/>
                </a:solidFill>
                <a:latin typeface="Quattrocento Sans"/>
                <a:ea typeface="Quattrocento Sans"/>
                <a:cs typeface="Quattrocento Sans"/>
                <a:sym typeface="Quattrocento Sans"/>
              </a:rPr>
              <a:t>Porcentaje</a:t>
            </a:r>
            <a:r>
              <a:rPr lang="es-UY" sz="1200" b="1" dirty="0">
                <a:solidFill>
                  <a:schemeClr val="tx1"/>
                </a:solidFill>
                <a:latin typeface="Quattrocento Sans"/>
                <a:ea typeface="Quattrocento Sans"/>
                <a:cs typeface="Quattrocento Sans"/>
                <a:sym typeface="Quattrocento Sans"/>
              </a:rPr>
              <a:t> del PIB</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2D99A36F-5677-4A4C-ABF8-8F4D60AC2E2E}"/>
              </a:ext>
            </a:extLst>
          </p:cNvPr>
          <p:cNvPicPr>
            <a:picLocks noChangeAspect="1"/>
          </p:cNvPicPr>
          <p:nvPr/>
        </p:nvPicPr>
        <p:blipFill>
          <a:blip r:embed="rId4"/>
          <a:stretch>
            <a:fillRect/>
          </a:stretch>
        </p:blipFill>
        <p:spPr>
          <a:xfrm>
            <a:off x="3714744" y="1755871"/>
            <a:ext cx="5090258" cy="32121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5" name="Google Shape;61;p14"/>
          <p:cNvSpPr txBox="1">
            <a:spLocks noGrp="1"/>
          </p:cNvSpPr>
          <p:nvPr>
            <p:ph type="body" idx="1"/>
          </p:nvPr>
        </p:nvSpPr>
        <p:spPr>
          <a:xfrm>
            <a:off x="4427984" y="267494"/>
            <a:ext cx="3528392" cy="3312368"/>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 sz="1700" dirty="0">
                <a:solidFill>
                  <a:schemeClr val="tx1"/>
                </a:solidFill>
                <a:latin typeface="Quattrocento Sans"/>
                <a:ea typeface="Quattrocento Sans"/>
                <a:cs typeface="Quattrocento Sans"/>
                <a:sym typeface="Quattrocento Sans"/>
              </a:rPr>
              <a:t>Se pueden identificar dos etapas diferenciadas para la deuda pública: hasta 2003 se verifica un aumento de esta como proporción del PIB y a partir de 2004 el indicador muestra una trayectoria descendente.</a:t>
            </a:r>
          </a:p>
          <a:p>
            <a:pPr marL="0" lvl="0" indent="0" algn="just" rtl="0">
              <a:spcBef>
                <a:spcPts val="0"/>
              </a:spcBef>
              <a:spcAft>
                <a:spcPts val="1200"/>
              </a:spcAft>
              <a:buNone/>
            </a:pPr>
            <a:r>
              <a:rPr lang="es" sz="1700" dirty="0">
                <a:solidFill>
                  <a:schemeClr val="tx1"/>
                </a:solidFill>
                <a:latin typeface="Quattrocento Sans"/>
                <a:ea typeface="Quattrocento Sans"/>
                <a:cs typeface="Quattrocento Sans"/>
                <a:sym typeface="Quattrocento Sans"/>
              </a:rPr>
              <a:t>Entre 2010 y 2020, la trayectoria de la deuda pública neta fue coherente con la sostenibilidad fiscal. Sin embargo, desde entonces la Deuda Neta ha superado los Activos del sector público.</a:t>
            </a:r>
          </a:p>
        </p:txBody>
      </p:sp>
      <p:sp>
        <p:nvSpPr>
          <p:cNvPr id="7" name="Google Shape;91;p19"/>
          <p:cNvSpPr txBox="1">
            <a:spLocks/>
          </p:cNvSpPr>
          <p:nvPr/>
        </p:nvSpPr>
        <p:spPr>
          <a:xfrm>
            <a:off x="214282" y="1491630"/>
            <a:ext cx="3857652" cy="2409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buClr>
                <a:schemeClr val="dk1"/>
              </a:buClr>
              <a:buSzPts val="1100"/>
              <a:buFont typeface="Arial"/>
              <a:buNone/>
              <a:tabLst/>
              <a:defRPr/>
            </a:pP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Deuda neta, bruta y activos del sector público</a:t>
            </a:r>
            <a:endParaRPr kumimoji="0" lang="es-UY"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endParaRPr>
          </a:p>
          <a:p>
            <a:pPr marL="0" marR="0" lvl="0" indent="0" algn="r" defTabSz="914400" rtl="0" eaLnBrk="1" fontAlgn="auto" latinLnBrk="0" hangingPunct="1">
              <a:lnSpc>
                <a:spcPct val="115000"/>
              </a:lnSpc>
              <a:spcBef>
                <a:spcPts val="0"/>
              </a:spcBef>
              <a:buClr>
                <a:schemeClr val="dk1"/>
              </a:buClr>
              <a:buSzPts val="1100"/>
              <a:buFont typeface="Arial"/>
              <a:buNone/>
              <a:tabLst/>
              <a:defRPr/>
            </a:pPr>
            <a:r>
              <a:rPr lang="es-UY" sz="1200" b="1" baseline="0" dirty="0">
                <a:solidFill>
                  <a:schemeClr val="tx1"/>
                </a:solidFill>
                <a:latin typeface="Quattrocento Sans"/>
                <a:ea typeface="Quattrocento Sans"/>
                <a:cs typeface="Quattrocento Sans"/>
                <a:sym typeface="Quattrocento Sans"/>
              </a:rPr>
              <a:t>Porcentaje</a:t>
            </a:r>
            <a:r>
              <a:rPr lang="es-UY" sz="1200" b="1" dirty="0">
                <a:solidFill>
                  <a:schemeClr val="tx1"/>
                </a:solidFill>
                <a:latin typeface="Quattrocento Sans"/>
                <a:ea typeface="Quattrocento Sans"/>
                <a:cs typeface="Quattrocento Sans"/>
                <a:sym typeface="Quattrocento Sans"/>
              </a:rPr>
              <a:t> del PIB</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DBEF6D9B-F460-41A8-BBC0-A2830559D8C2}"/>
              </a:ext>
            </a:extLst>
          </p:cNvPr>
          <p:cNvPicPr>
            <a:picLocks noChangeAspect="1"/>
          </p:cNvPicPr>
          <p:nvPr/>
        </p:nvPicPr>
        <p:blipFill>
          <a:blip r:embed="rId4"/>
          <a:stretch>
            <a:fillRect/>
          </a:stretch>
        </p:blipFill>
        <p:spPr>
          <a:xfrm>
            <a:off x="214282" y="1995686"/>
            <a:ext cx="4071966" cy="2539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827325"/>
            <a:ext cx="5582884"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Endeudamiento y política fiscal</a:t>
            </a:r>
            <a:endParaRPr b="1" dirty="0">
              <a:latin typeface="Quattrocento Sans"/>
              <a:ea typeface="Quattrocento Sans"/>
              <a:cs typeface="Quattrocento Sans"/>
              <a:sym typeface="Quattrocento Sans"/>
            </a:endParaRPr>
          </a:p>
        </p:txBody>
      </p:sp>
      <p:sp>
        <p:nvSpPr>
          <p:cNvPr id="6" name="Google Shape;61;p14"/>
          <p:cNvSpPr txBox="1">
            <a:spLocks noGrp="1"/>
          </p:cNvSpPr>
          <p:nvPr>
            <p:ph type="body" idx="1"/>
          </p:nvPr>
        </p:nvSpPr>
        <p:spPr>
          <a:xfrm>
            <a:off x="500034" y="1714494"/>
            <a:ext cx="6500858" cy="23346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 sz="1700" dirty="0">
                <a:solidFill>
                  <a:schemeClr val="tx1"/>
                </a:solidFill>
                <a:latin typeface="Quattrocento Sans"/>
                <a:ea typeface="Quattrocento Sans"/>
                <a:cs typeface="Quattrocento Sans"/>
                <a:sym typeface="Quattrocento Sans"/>
              </a:rPr>
              <a:t>La situación fiscal de una economía es clave para evaluar sus perspectivas y definir su estrategia macroeconómica. Sin embargo, se debe analizar más allá de la existencia de déficit o superávit fiscal en determinado período.</a:t>
            </a:r>
          </a:p>
          <a:p>
            <a:pPr marL="0" indent="0" algn="just">
              <a:spcAft>
                <a:spcPts val="1200"/>
              </a:spcAft>
              <a:buClr>
                <a:schemeClr val="tx1">
                  <a:lumMod val="95000"/>
                  <a:lumOff val="5000"/>
                </a:schemeClr>
              </a:buClr>
              <a:buSzPct val="100000"/>
              <a:buNone/>
            </a:pPr>
            <a:r>
              <a:rPr lang="es" sz="1700" dirty="0">
                <a:solidFill>
                  <a:schemeClr val="tx1"/>
                </a:solidFill>
                <a:latin typeface="Quattrocento Sans"/>
                <a:ea typeface="Quattrocento Sans"/>
                <a:cs typeface="Quattrocento Sans"/>
                <a:sym typeface="Quattrocento Sans"/>
              </a:rPr>
              <a:t>La sostenibilidad de la deuda pública considera la trayectoria esperada del endeudamiento y las posibilidades de que el gobierno haga frente al servicio de la deuda pública.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4" name="Google Shape;67;p15"/>
          <p:cNvSpPr txBox="1">
            <a:spLocks noGrp="1"/>
          </p:cNvSpPr>
          <p:nvPr>
            <p:ph type="body" idx="1"/>
          </p:nvPr>
        </p:nvSpPr>
        <p:spPr>
          <a:xfrm>
            <a:off x="71438" y="1928808"/>
            <a:ext cx="5000628" cy="2814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En el período 1999 – 2003 se aprecia una mejora significativa en el resultado fiscal mientras que la deuda pública se mostró en una trayectoria insostenible según el análisis tradicional. </a:t>
            </a:r>
          </a:p>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Por otra parte, desde 2006, el deterioro del resultado fiscal primario ha sido compatible con una trayectoria continua y persistente del descenso del ratio deuda/PIB, exceptuando los últimos años.</a:t>
            </a:r>
          </a:p>
        </p:txBody>
      </p:sp>
      <p:sp>
        <p:nvSpPr>
          <p:cNvPr id="6" name="5 Rectángulo"/>
          <p:cNvSpPr/>
          <p:nvPr/>
        </p:nvSpPr>
        <p:spPr>
          <a:xfrm>
            <a:off x="1785918" y="214296"/>
            <a:ext cx="3286148" cy="1661993"/>
          </a:xfrm>
          <a:prstGeom prst="rect">
            <a:avLst/>
          </a:prstGeom>
        </p:spPr>
        <p:txBody>
          <a:bodyPr wrap="square">
            <a:spAutoFit/>
          </a:bodyPr>
          <a:lstStyle/>
          <a:p>
            <a:pPr lvl="0" algn="just">
              <a:spcAft>
                <a:spcPts val="1600"/>
              </a:spcAft>
              <a:buClr>
                <a:schemeClr val="dk1"/>
              </a:buClr>
              <a:buSzPts val="1100"/>
            </a:pPr>
            <a:r>
              <a:rPr lang="es-UY" sz="1700" dirty="0">
                <a:solidFill>
                  <a:schemeClr val="tx1"/>
                </a:solidFill>
                <a:latin typeface="Quattrocento Sans"/>
                <a:ea typeface="Quattrocento Sans"/>
                <a:cs typeface="Quattrocento Sans"/>
                <a:sym typeface="Quattrocento Sans"/>
              </a:rPr>
              <a:t>El análisis conjunto de los indicadores de resultado fiscal y deuda pública refleja las limitaciones del análisis de solidez fiscal atendiendo sólo a la evolución del resultado fiscal.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2143108" y="357172"/>
            <a:ext cx="5306919"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UY" b="1" dirty="0">
                <a:latin typeface="Quattrocento Sans"/>
                <a:ea typeface="Quattrocento Sans"/>
                <a:cs typeface="Quattrocento Sans"/>
                <a:sym typeface="Quattrocento Sans"/>
              </a:rPr>
              <a:t>Gestión de riesgos y vulnerabilidad fiscal en Uruguay</a:t>
            </a:r>
          </a:p>
        </p:txBody>
      </p:sp>
      <p:sp>
        <p:nvSpPr>
          <p:cNvPr id="6" name="Google Shape;105;p21"/>
          <p:cNvSpPr txBox="1">
            <a:spLocks noGrp="1"/>
          </p:cNvSpPr>
          <p:nvPr>
            <p:ph type="body" idx="1"/>
          </p:nvPr>
        </p:nvSpPr>
        <p:spPr>
          <a:xfrm>
            <a:off x="1928794" y="1285866"/>
            <a:ext cx="5715040" cy="2322900"/>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 sz="1700" dirty="0">
                <a:solidFill>
                  <a:schemeClr val="dk1"/>
                </a:solidFill>
                <a:latin typeface="Quattrocento Sans"/>
                <a:ea typeface="Quattrocento Sans"/>
                <a:cs typeface="Quattrocento Sans"/>
                <a:sym typeface="Quattrocento Sans"/>
              </a:rPr>
              <a:t>Para evaluar la solidez de la política fiscal en determinado momento, no alcanza con verificar si se cumple o no la condición de sostenibilidad de la deuda, sino que es necesario analizar la forma en que el nivel y la composición del endeudamiento plantean riesgos potencialmente relevantes.</a:t>
            </a:r>
          </a:p>
          <a:p>
            <a:pPr marL="0" indent="0" algn="just">
              <a:spcAft>
                <a:spcPts val="1600"/>
              </a:spcAft>
              <a:buClr>
                <a:schemeClr val="dk1"/>
              </a:buClr>
              <a:buSzPts val="1100"/>
              <a:buNone/>
            </a:pPr>
            <a:r>
              <a:rPr lang="es" sz="1700" dirty="0">
                <a:solidFill>
                  <a:schemeClr val="dk1"/>
                </a:solidFill>
                <a:latin typeface="Quattrocento Sans"/>
                <a:ea typeface="Quattrocento Sans"/>
                <a:cs typeface="Quattrocento Sans"/>
                <a:sym typeface="Quattrocento Sans"/>
              </a:rPr>
              <a:t>Tradicionalmente en Uruguay se ha registrado una elevada participación de la deuda denominada en moneda extranjera, lo que ha sido un factor importante de vulnerabilidad fiscal y financiera.</a:t>
            </a:r>
          </a:p>
          <a:p>
            <a:pPr marL="0" lvl="0" indent="0" algn="just" rtl="0">
              <a:spcBef>
                <a:spcPts val="0"/>
              </a:spcBef>
              <a:spcAft>
                <a:spcPts val="1600"/>
              </a:spcAft>
              <a:buClr>
                <a:schemeClr val="dk1"/>
              </a:buClr>
              <a:buSzPts val="1100"/>
              <a:buFont typeface="Arial"/>
              <a:buNone/>
            </a:pPr>
            <a:endParaRPr sz="1700" dirty="0">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5" name="Google Shape;85;p18"/>
          <p:cNvSpPr txBox="1">
            <a:spLocks noGrp="1"/>
          </p:cNvSpPr>
          <p:nvPr>
            <p:ph type="body" idx="1"/>
          </p:nvPr>
        </p:nvSpPr>
        <p:spPr>
          <a:xfrm>
            <a:off x="-32" y="1606172"/>
            <a:ext cx="3357586" cy="23229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El grado de dolarización de la deuda pública uruguaya se ha ido reduciendo en la última década.</a:t>
            </a: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La exposición del endeudamiento público del país al riesgo cambiario se ha visto reducida considerablemente y no representa actualmente una vulnerabilidad tan relevante.</a:t>
            </a:r>
          </a:p>
        </p:txBody>
      </p:sp>
      <p:sp>
        <p:nvSpPr>
          <p:cNvPr id="8" name="Google Shape;91;p19"/>
          <p:cNvSpPr txBox="1">
            <a:spLocks/>
          </p:cNvSpPr>
          <p:nvPr/>
        </p:nvSpPr>
        <p:spPr>
          <a:xfrm>
            <a:off x="4419222" y="555526"/>
            <a:ext cx="3500462" cy="2409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buClr>
                <a:schemeClr val="dk1"/>
              </a:buClr>
              <a:buSzPts val="1100"/>
              <a:buFont typeface="Arial"/>
              <a:buNone/>
              <a:tabLst/>
              <a:defRPr/>
            </a:pP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Deuda pública en moneda nacional</a:t>
            </a:r>
            <a:endParaRPr kumimoji="0" lang="es-UY"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endParaRPr>
          </a:p>
          <a:p>
            <a:pPr marL="0" marR="0" lvl="0" indent="0" algn="r" defTabSz="914400" rtl="0" eaLnBrk="1" fontAlgn="auto" latinLnBrk="0" hangingPunct="1">
              <a:lnSpc>
                <a:spcPct val="115000"/>
              </a:lnSpc>
              <a:spcBef>
                <a:spcPts val="0"/>
              </a:spcBef>
              <a:buClr>
                <a:schemeClr val="dk1"/>
              </a:buClr>
              <a:buSzPts val="1100"/>
              <a:buFont typeface="Arial"/>
              <a:buNone/>
              <a:tabLst/>
              <a:defRPr/>
            </a:pPr>
            <a:r>
              <a:rPr lang="es-UY" sz="1200" b="1" baseline="0" dirty="0">
                <a:solidFill>
                  <a:schemeClr val="tx1"/>
                </a:solidFill>
                <a:latin typeface="Quattrocento Sans"/>
                <a:ea typeface="Quattrocento Sans"/>
                <a:cs typeface="Quattrocento Sans"/>
                <a:sym typeface="Quattrocento Sans"/>
              </a:rPr>
              <a:t>Porcentaje</a:t>
            </a:r>
            <a:r>
              <a:rPr lang="es-UY" sz="1200" b="1" dirty="0">
                <a:solidFill>
                  <a:schemeClr val="tx1"/>
                </a:solidFill>
                <a:latin typeface="Quattrocento Sans"/>
                <a:ea typeface="Quattrocento Sans"/>
                <a:cs typeface="Quattrocento Sans"/>
                <a:sym typeface="Quattrocento Sans"/>
              </a:rPr>
              <a:t> de la deuda bruta total</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1E2E3D8C-8E6E-4750-B747-985EC6666895}"/>
              </a:ext>
            </a:extLst>
          </p:cNvPr>
          <p:cNvPicPr>
            <a:picLocks noChangeAspect="1"/>
          </p:cNvPicPr>
          <p:nvPr/>
        </p:nvPicPr>
        <p:blipFill>
          <a:blip r:embed="rId4"/>
          <a:stretch>
            <a:fillRect/>
          </a:stretch>
        </p:blipFill>
        <p:spPr>
          <a:xfrm>
            <a:off x="3563888" y="1173471"/>
            <a:ext cx="4355796" cy="27236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12" name="Google Shape;91;p19"/>
          <p:cNvSpPr txBox="1">
            <a:spLocks noGrp="1"/>
          </p:cNvSpPr>
          <p:nvPr>
            <p:ph type="body" idx="1"/>
          </p:nvPr>
        </p:nvSpPr>
        <p:spPr>
          <a:xfrm>
            <a:off x="0" y="1928808"/>
            <a:ext cx="3786182" cy="2409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Una proporción elevada de deuda a tasa de interés fija reduce, al menos a corto plazo, la vulnerabilidad de la posición fiscal frente a variaciones en las tasas de interés internacionales.</a:t>
            </a:r>
          </a:p>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La proporción de la deuda pública contraída a tasa de interés variable se ha ido reduciendo progresivamente. </a:t>
            </a:r>
          </a:p>
          <a:p>
            <a:pPr marL="0" lvl="0" indent="0" algn="just" rtl="0">
              <a:spcBef>
                <a:spcPts val="0"/>
              </a:spcBef>
              <a:spcAft>
                <a:spcPts val="1600"/>
              </a:spcAft>
              <a:buClr>
                <a:schemeClr val="dk1"/>
              </a:buClr>
              <a:buSzPts val="1100"/>
              <a:buFont typeface="Arial"/>
              <a:buNone/>
            </a:pPr>
            <a:endParaRPr lang="es-UY" sz="1700" dirty="0">
              <a:latin typeface="Quattrocento Sans"/>
              <a:ea typeface="Quattrocento Sans"/>
              <a:cs typeface="Quattrocento Sans"/>
              <a:sym typeface="Quattrocento Sans"/>
            </a:endParaRPr>
          </a:p>
        </p:txBody>
      </p:sp>
      <p:sp>
        <p:nvSpPr>
          <p:cNvPr id="13" name="Google Shape;91;p19"/>
          <p:cNvSpPr txBox="1">
            <a:spLocks/>
          </p:cNvSpPr>
          <p:nvPr/>
        </p:nvSpPr>
        <p:spPr>
          <a:xfrm>
            <a:off x="4857752" y="285734"/>
            <a:ext cx="3500462" cy="2409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buClr>
                <a:schemeClr val="dk1"/>
              </a:buClr>
              <a:buSzPts val="1100"/>
              <a:buFont typeface="Arial"/>
              <a:buNone/>
              <a:tabLst/>
              <a:defRPr/>
            </a:pP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Deuda contraída a tasa de interés fija</a:t>
            </a:r>
            <a:endParaRPr kumimoji="0" lang="es-UY"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endParaRPr>
          </a:p>
          <a:p>
            <a:pPr marL="0" marR="0" lvl="0" indent="0" algn="r" defTabSz="914400" rtl="0" eaLnBrk="1" fontAlgn="auto" latinLnBrk="0" hangingPunct="1">
              <a:lnSpc>
                <a:spcPct val="115000"/>
              </a:lnSpc>
              <a:spcBef>
                <a:spcPts val="0"/>
              </a:spcBef>
              <a:buClr>
                <a:schemeClr val="dk1"/>
              </a:buClr>
              <a:buSzPts val="1100"/>
              <a:buFont typeface="Arial"/>
              <a:buNone/>
              <a:tabLst/>
              <a:defRPr/>
            </a:pPr>
            <a:r>
              <a:rPr lang="es-UY" sz="1200" b="1" baseline="0" dirty="0">
                <a:solidFill>
                  <a:schemeClr val="tx1"/>
                </a:solidFill>
                <a:latin typeface="Quattrocento Sans"/>
                <a:ea typeface="Quattrocento Sans"/>
                <a:cs typeface="Quattrocento Sans"/>
                <a:sym typeface="Quattrocento Sans"/>
              </a:rPr>
              <a:t>Porcentaje de la deuda bruta total</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6C3137BF-D9D8-431E-8772-7CED7A8E181B}"/>
              </a:ext>
            </a:extLst>
          </p:cNvPr>
          <p:cNvPicPr>
            <a:picLocks noChangeAspect="1"/>
          </p:cNvPicPr>
          <p:nvPr/>
        </p:nvPicPr>
        <p:blipFill>
          <a:blip r:embed="rId4"/>
          <a:stretch>
            <a:fillRect/>
          </a:stretch>
        </p:blipFill>
        <p:spPr>
          <a:xfrm>
            <a:off x="3923928" y="915565"/>
            <a:ext cx="4605351" cy="26112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9" name="Google Shape;61;p14"/>
          <p:cNvSpPr txBox="1">
            <a:spLocks noGrp="1"/>
          </p:cNvSpPr>
          <p:nvPr>
            <p:ph type="body" idx="1"/>
          </p:nvPr>
        </p:nvSpPr>
        <p:spPr>
          <a:xfrm>
            <a:off x="4286248" y="571486"/>
            <a:ext cx="2928958" cy="23346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 sz="1700" dirty="0">
                <a:solidFill>
                  <a:schemeClr val="tx1"/>
                </a:solidFill>
                <a:latin typeface="Quattrocento Sans"/>
                <a:ea typeface="Quattrocento Sans"/>
                <a:cs typeface="Quattrocento Sans"/>
                <a:sym typeface="Quattrocento Sans"/>
              </a:rPr>
              <a:t>Otro aspecto de evaluación de la vulnerabilidad de la deuda es su duración promedio y la concentración de vencimientos en períodos determinados. </a:t>
            </a:r>
          </a:p>
          <a:p>
            <a:pPr marL="0" lvl="0" indent="0" algn="just" rtl="0">
              <a:spcBef>
                <a:spcPts val="0"/>
              </a:spcBef>
              <a:spcAft>
                <a:spcPts val="1200"/>
              </a:spcAft>
              <a:buNone/>
            </a:pPr>
            <a:r>
              <a:rPr lang="es" sz="1700" dirty="0">
                <a:solidFill>
                  <a:schemeClr val="tx1"/>
                </a:solidFill>
                <a:latin typeface="Quattrocento Sans"/>
                <a:ea typeface="Quattrocento Sans"/>
                <a:cs typeface="Quattrocento Sans"/>
                <a:sym typeface="Quattrocento Sans"/>
              </a:rPr>
              <a:t>La evolución de este indicador para Uruguay ha mejorado respecto a la situación de principios de siglo.</a:t>
            </a:r>
          </a:p>
        </p:txBody>
      </p:sp>
      <p:sp>
        <p:nvSpPr>
          <p:cNvPr id="11" name="Google Shape;91;p19"/>
          <p:cNvSpPr txBox="1">
            <a:spLocks/>
          </p:cNvSpPr>
          <p:nvPr/>
        </p:nvSpPr>
        <p:spPr>
          <a:xfrm>
            <a:off x="214282" y="1643056"/>
            <a:ext cx="3500462" cy="2409600"/>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15000"/>
              </a:lnSpc>
              <a:spcBef>
                <a:spcPts val="0"/>
              </a:spcBef>
              <a:buClr>
                <a:schemeClr val="dk1"/>
              </a:buClr>
              <a:buSzPts val="1100"/>
              <a:buFont typeface="Arial"/>
              <a:buNone/>
              <a:tabLst/>
              <a:defRPr/>
            </a:pP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Duración promedio de la deuda del Gobierno </a:t>
            </a:r>
            <a:r>
              <a:rPr lang="es-UY" b="1" dirty="0">
                <a:solidFill>
                  <a:schemeClr val="tx1"/>
                </a:solidFill>
                <a:latin typeface="Quattrocento Sans"/>
                <a:ea typeface="Quattrocento Sans"/>
                <a:cs typeface="Quattrocento Sans"/>
                <a:sym typeface="Quattrocento Sans"/>
              </a:rPr>
              <a:t>C</a:t>
            </a:r>
            <a:r>
              <a:rPr kumimoji="0" lang="es-UY" b="1" i="0" u="none" strike="noStrike" kern="0" cap="none" spc="0" normalizeH="0" baseline="0" noProof="0" dirty="0" err="1">
                <a:ln>
                  <a:noFill/>
                </a:ln>
                <a:solidFill>
                  <a:schemeClr val="tx1"/>
                </a:solidFill>
                <a:effectLst/>
                <a:uLnTx/>
                <a:uFillTx/>
                <a:latin typeface="Quattrocento Sans"/>
                <a:ea typeface="Quattrocento Sans"/>
                <a:cs typeface="Quattrocento Sans"/>
                <a:sym typeface="Quattrocento Sans"/>
              </a:rPr>
              <a:t>entral</a:t>
            </a:r>
            <a:r>
              <a:rPr lang="es-UY" b="1" dirty="0">
                <a:solidFill>
                  <a:schemeClr val="tx1"/>
                </a:solidFill>
                <a:latin typeface="Quattrocento Sans"/>
                <a:ea typeface="Quattrocento Sans"/>
                <a:cs typeface="Quattrocento Sans"/>
                <a:sym typeface="Quattrocento Sans"/>
              </a:rPr>
              <a:t> </a:t>
            </a: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en moneda</a:t>
            </a:r>
            <a:r>
              <a:rPr kumimoji="0" lang="es-UY"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extranjera</a:t>
            </a:r>
          </a:p>
          <a:p>
            <a:pPr marL="0" marR="0" lvl="0" indent="0" defTabSz="914400" rtl="0" eaLnBrk="1" fontAlgn="auto" latinLnBrk="0" hangingPunct="1">
              <a:lnSpc>
                <a:spcPct val="115000"/>
              </a:lnSpc>
              <a:spcBef>
                <a:spcPts val="0"/>
              </a:spcBef>
              <a:buClr>
                <a:schemeClr val="dk1"/>
              </a:buClr>
              <a:buSzPts val="1100"/>
              <a:buFont typeface="Arial"/>
              <a:buNone/>
              <a:tabLst/>
              <a:defRPr/>
            </a:pPr>
            <a:r>
              <a:rPr lang="es-UY" sz="1200" b="1" baseline="0" dirty="0">
                <a:solidFill>
                  <a:schemeClr val="tx1"/>
                </a:solidFill>
                <a:latin typeface="Quattrocento Sans"/>
                <a:ea typeface="Quattrocento Sans"/>
                <a:cs typeface="Quattrocento Sans"/>
                <a:sym typeface="Quattrocento Sans"/>
              </a:rPr>
              <a:t>Porcentaje</a:t>
            </a:r>
            <a:r>
              <a:rPr lang="es-UY" sz="1200" b="1" dirty="0">
                <a:solidFill>
                  <a:schemeClr val="tx1"/>
                </a:solidFill>
                <a:latin typeface="Quattrocento Sans"/>
                <a:ea typeface="Quattrocento Sans"/>
                <a:cs typeface="Quattrocento Sans"/>
                <a:sym typeface="Quattrocento Sans"/>
              </a:rPr>
              <a:t> del PIB</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05816580-D248-4FDF-A44E-4909F465D0D4}"/>
              </a:ext>
            </a:extLst>
          </p:cNvPr>
          <p:cNvPicPr>
            <a:picLocks noChangeAspect="1"/>
          </p:cNvPicPr>
          <p:nvPr/>
        </p:nvPicPr>
        <p:blipFill>
          <a:blip r:embed="rId4"/>
          <a:stretch>
            <a:fillRect/>
          </a:stretch>
        </p:blipFill>
        <p:spPr>
          <a:xfrm>
            <a:off x="0" y="2427734"/>
            <a:ext cx="4238421" cy="2409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6" name="Google Shape;73;p16"/>
          <p:cNvSpPr txBox="1">
            <a:spLocks noGrp="1"/>
          </p:cNvSpPr>
          <p:nvPr>
            <p:ph type="body" idx="1"/>
          </p:nvPr>
        </p:nvSpPr>
        <p:spPr>
          <a:xfrm>
            <a:off x="1928794" y="214296"/>
            <a:ext cx="5572800" cy="2983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700" dirty="0">
                <a:solidFill>
                  <a:schemeClr val="dk1"/>
                </a:solidFill>
                <a:latin typeface="Quattrocento Sans"/>
                <a:ea typeface="Quattrocento Sans"/>
                <a:cs typeface="Quattrocento Sans"/>
                <a:sym typeface="Quattrocento Sans"/>
              </a:rPr>
              <a:t>Uruguay ha mantenido una política prudente para mitigar el riesgo de liquidez, procurando mantener niveles elevados de liquidez en moneda extranjera.</a:t>
            </a: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r>
              <a:rPr lang="es" sz="1700" dirty="0">
                <a:solidFill>
                  <a:schemeClr val="dk1"/>
                </a:solidFill>
                <a:latin typeface="Quattrocento Sans"/>
                <a:ea typeface="Quattrocento Sans"/>
                <a:cs typeface="Quattrocento Sans"/>
                <a:sym typeface="Quattrocento Sans"/>
              </a:rPr>
              <a:t>Por otra parte, la acumulación de reservas internacionales por parte del Banco Central a partir de 2010 ha sido significativa, alcanzando en 2025 el nivel de reservas más alto de la historia del país.</a:t>
            </a: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r>
              <a:rPr lang="es" sz="1700" dirty="0">
                <a:solidFill>
                  <a:schemeClr val="dk1"/>
                </a:solidFill>
                <a:latin typeface="Quattrocento Sans"/>
                <a:ea typeface="Quattrocento Sans"/>
                <a:cs typeface="Quattrocento Sans"/>
                <a:sym typeface="Quattrocento Sans"/>
              </a:rPr>
              <a:t>La estrategia de Uruguay para evitar problemas de liquidez incluyó la contratación de un conjunto de operaciones de crédito precautorios con organismos multilaterales de crédito que operan en la región.</a:t>
            </a: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indent="0" algn="just">
              <a:buNone/>
            </a:pPr>
            <a:endParaRPr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643174" y="285734"/>
            <a:ext cx="521497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Fundamentos macroeconómicos y reputación de Uruguay</a:t>
            </a:r>
            <a:endParaRPr b="1" dirty="0">
              <a:latin typeface="Quattrocento Sans"/>
              <a:ea typeface="Quattrocento Sans"/>
              <a:cs typeface="Quattrocento Sans"/>
              <a:sym typeface="Quattrocento Sans"/>
            </a:endParaRPr>
          </a:p>
        </p:txBody>
      </p:sp>
      <p:sp>
        <p:nvSpPr>
          <p:cNvPr id="9" name="Google Shape;98;p20"/>
          <p:cNvSpPr txBox="1">
            <a:spLocks noGrp="1"/>
          </p:cNvSpPr>
          <p:nvPr>
            <p:ph type="body" idx="1"/>
          </p:nvPr>
        </p:nvSpPr>
        <p:spPr>
          <a:xfrm>
            <a:off x="0" y="3500444"/>
            <a:ext cx="7786710" cy="1639500"/>
          </a:xfrm>
          <a:prstGeom prst="rect">
            <a:avLst/>
          </a:prstGeom>
        </p:spPr>
        <p:txBody>
          <a:bodyPr spcFirstLastPara="1" wrap="square" lIns="91425" tIns="91425" rIns="91425" bIns="91425" anchor="t" anchorCtr="0">
            <a:noAutofit/>
          </a:bodyPr>
          <a:lstStyle/>
          <a:p>
            <a:pPr marL="0" lvl="0" indent="0" algn="just" rtl="0">
              <a:spcBef>
                <a:spcPts val="0"/>
              </a:spcBef>
              <a:spcAft>
                <a:spcPts val="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La percepción de los inversores respecto de la deuda pública queda reflejada en dos factores:</a:t>
            </a:r>
          </a:p>
          <a:p>
            <a:pPr marL="0" indent="0" algn="just">
              <a:spcAft>
                <a:spcPts val="600"/>
              </a:spcAft>
              <a:buClr>
                <a:schemeClr val="dk1"/>
              </a:buClr>
              <a:buSzPts val="1100"/>
            </a:pPr>
            <a:r>
              <a:rPr lang="es-UY" sz="1700" dirty="0">
                <a:solidFill>
                  <a:schemeClr val="tx1"/>
                </a:solidFill>
                <a:latin typeface="Quattrocento Sans"/>
                <a:ea typeface="Quattrocento Sans"/>
                <a:cs typeface="Quattrocento Sans"/>
                <a:sym typeface="Quattrocento Sans"/>
              </a:rPr>
              <a:t> La calificación de la deuda soberana de los países. </a:t>
            </a:r>
          </a:p>
          <a:p>
            <a:pPr marL="0" indent="0" algn="just">
              <a:spcAft>
                <a:spcPts val="600"/>
              </a:spcAft>
              <a:buClr>
                <a:schemeClr val="dk1"/>
              </a:buClr>
              <a:buSzPts val="1100"/>
            </a:pPr>
            <a:r>
              <a:rPr lang="es-UY" sz="1700" dirty="0">
                <a:solidFill>
                  <a:schemeClr val="tx1"/>
                </a:solidFill>
                <a:latin typeface="Quattrocento Sans"/>
                <a:ea typeface="Quattrocento Sans"/>
                <a:cs typeface="Quattrocento Sans"/>
                <a:sym typeface="Quattrocento Sans"/>
              </a:rPr>
              <a:t> El indicador de riesgo país.</a:t>
            </a:r>
          </a:p>
        </p:txBody>
      </p:sp>
      <p:sp>
        <p:nvSpPr>
          <p:cNvPr id="10" name="Google Shape;99;p20"/>
          <p:cNvSpPr txBox="1"/>
          <p:nvPr/>
        </p:nvSpPr>
        <p:spPr>
          <a:xfrm>
            <a:off x="3000364" y="2214560"/>
            <a:ext cx="4425000" cy="135732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endParaRPr sz="1200" dirty="0">
              <a:latin typeface="Quattrocento Sans"/>
              <a:ea typeface="Quattrocento Sans"/>
              <a:cs typeface="Quattrocento Sans"/>
              <a:sym typeface="Quattrocento Sans"/>
            </a:endParaRPr>
          </a:p>
        </p:txBody>
      </p:sp>
      <p:sp>
        <p:nvSpPr>
          <p:cNvPr id="11" name="10 Rectángulo"/>
          <p:cNvSpPr/>
          <p:nvPr/>
        </p:nvSpPr>
        <p:spPr>
          <a:xfrm>
            <a:off x="2714612" y="1357304"/>
            <a:ext cx="5072098" cy="2198294"/>
          </a:xfrm>
          <a:prstGeom prst="rect">
            <a:avLst/>
          </a:prstGeom>
        </p:spPr>
        <p:txBody>
          <a:bodyPr wrap="square">
            <a:spAutoFit/>
          </a:bodyPr>
          <a:lstStyle/>
          <a:p>
            <a:pPr algn="just">
              <a:lnSpc>
                <a:spcPct val="115000"/>
              </a:lnSpc>
              <a:spcAft>
                <a:spcPts val="1600"/>
              </a:spcAft>
              <a:buClr>
                <a:schemeClr val="dk1"/>
              </a:buClr>
              <a:buSzPts val="1100"/>
            </a:pPr>
            <a:r>
              <a:rPr lang="es" sz="1700" dirty="0">
                <a:solidFill>
                  <a:schemeClr val="tx1"/>
                </a:solidFill>
                <a:latin typeface="Quattrocento Sans"/>
                <a:ea typeface="Quattrocento Sans"/>
                <a:cs typeface="Quattrocento Sans"/>
                <a:sym typeface="Quattrocento Sans"/>
              </a:rPr>
              <a:t>En la última década, Uruguay se ha caracterizado por un círculo virtuoso en que las reducciones sistemáticas del ratio deuda/PIB junto con la mitigación de las vulnerabilidades financieras, se reflejaron en una menor percepción de riesgo por parte de los inversores, que permitieron que el país emitiera deuda a tasas reducidas.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9" name="Google Shape;105;p21"/>
          <p:cNvSpPr txBox="1">
            <a:spLocks noGrp="1"/>
          </p:cNvSpPr>
          <p:nvPr>
            <p:ph type="body" idx="1"/>
          </p:nvPr>
        </p:nvSpPr>
        <p:spPr>
          <a:xfrm>
            <a:off x="2000232" y="3000378"/>
            <a:ext cx="6929486" cy="1214446"/>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En los últimos años, las empresas internacionales especializadas en la calificación del riesgo han mejorado en forma continua la “nota” de la deuda pública uruguaya. Desde 2012, las tres empresas más prestigiosas volvieron a otorgar el Grado Inversor.</a:t>
            </a:r>
          </a:p>
        </p:txBody>
      </p:sp>
      <p:sp>
        <p:nvSpPr>
          <p:cNvPr id="11" name="Google Shape;91;p19"/>
          <p:cNvSpPr txBox="1">
            <a:spLocks/>
          </p:cNvSpPr>
          <p:nvPr/>
        </p:nvSpPr>
        <p:spPr>
          <a:xfrm>
            <a:off x="2123728" y="0"/>
            <a:ext cx="4000528" cy="2409600"/>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15000"/>
              </a:lnSpc>
              <a:spcBef>
                <a:spcPts val="0"/>
              </a:spcBef>
              <a:buClr>
                <a:schemeClr val="dk1"/>
              </a:buClr>
              <a:buSzPts val="1100"/>
              <a:buFont typeface="Arial"/>
              <a:buNone/>
              <a:tabLst/>
              <a:defRPr/>
            </a:pP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Evolución de la calificación de la deuda</a:t>
            </a:r>
            <a:r>
              <a:rPr lang="es-UY" b="1" dirty="0">
                <a:solidFill>
                  <a:schemeClr val="tx1"/>
                </a:solidFill>
                <a:latin typeface="Quattrocento Sans"/>
                <a:ea typeface="Quattrocento Sans"/>
                <a:cs typeface="Quattrocento Sans"/>
                <a:sym typeface="Quattrocento Sans"/>
              </a:rPr>
              <a:t> </a:t>
            </a:r>
            <a:r>
              <a:rPr kumimoji="0" lang="es-UY"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uruguaya</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8FFE6342-414F-4902-BB4A-E27646410A32}"/>
              </a:ext>
            </a:extLst>
          </p:cNvPr>
          <p:cNvPicPr>
            <a:picLocks noChangeAspect="1"/>
          </p:cNvPicPr>
          <p:nvPr/>
        </p:nvPicPr>
        <p:blipFill>
          <a:blip r:embed="rId4"/>
          <a:stretch>
            <a:fillRect/>
          </a:stretch>
        </p:blipFill>
        <p:spPr>
          <a:xfrm>
            <a:off x="2123728" y="339502"/>
            <a:ext cx="4000528" cy="27531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28794" y="427414"/>
            <a:ext cx="292895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Grado inversor</a:t>
            </a:r>
          </a:p>
        </p:txBody>
      </p:sp>
      <p:sp>
        <p:nvSpPr>
          <p:cNvPr id="6" name="Google Shape;67;p15"/>
          <p:cNvSpPr txBox="1">
            <a:spLocks noGrp="1"/>
          </p:cNvSpPr>
          <p:nvPr>
            <p:ph type="body" idx="1"/>
          </p:nvPr>
        </p:nvSpPr>
        <p:spPr>
          <a:xfrm>
            <a:off x="142844" y="2258080"/>
            <a:ext cx="4857784" cy="2814000"/>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UY" sz="1700" dirty="0">
                <a:solidFill>
                  <a:schemeClr val="tx1"/>
                </a:solidFill>
                <a:latin typeface="Quattrocento Sans"/>
                <a:ea typeface="Quattrocento Sans"/>
                <a:cs typeface="Quattrocento Sans"/>
                <a:sym typeface="Quattrocento Sans"/>
              </a:rPr>
              <a:t>Un país que detenta el Grado Inversor ve ampliado el conjunto de potenciales inversores que pueden invertir en él.</a:t>
            </a:r>
          </a:p>
          <a:p>
            <a:pPr marL="0" indent="0" algn="just">
              <a:spcAft>
                <a:spcPts val="1600"/>
              </a:spcAft>
              <a:buClr>
                <a:schemeClr val="dk1"/>
              </a:buClr>
              <a:buSzPts val="1100"/>
              <a:buNone/>
            </a:pPr>
            <a:r>
              <a:rPr lang="es-UY" sz="1700" dirty="0">
                <a:solidFill>
                  <a:schemeClr val="tx1"/>
                </a:solidFill>
                <a:latin typeface="Quattrocento Sans"/>
                <a:ea typeface="Quattrocento Sans"/>
                <a:cs typeface="Quattrocento Sans"/>
                <a:sym typeface="Quattrocento Sans"/>
              </a:rPr>
              <a:t>Una buena calificación crediticia asegura una mejor posición frente a un escenario internacional incierto y garantiza que el país no tendrá problemas para acceder a financiamiento ante un eventual contexto de mayor riesgo.</a:t>
            </a:r>
          </a:p>
        </p:txBody>
      </p:sp>
      <p:sp>
        <p:nvSpPr>
          <p:cNvPr id="4" name="3 Rectángulo"/>
          <p:cNvSpPr/>
          <p:nvPr/>
        </p:nvSpPr>
        <p:spPr>
          <a:xfrm>
            <a:off x="1714480" y="1075787"/>
            <a:ext cx="3286148" cy="1138773"/>
          </a:xfrm>
          <a:prstGeom prst="rect">
            <a:avLst/>
          </a:prstGeom>
        </p:spPr>
        <p:txBody>
          <a:bodyPr wrap="square">
            <a:spAutoFit/>
          </a:bodyPr>
          <a:lstStyle/>
          <a:p>
            <a:pPr marL="0" indent="0" algn="just">
              <a:spcAft>
                <a:spcPts val="1600"/>
              </a:spcAft>
              <a:buClr>
                <a:schemeClr val="dk1"/>
              </a:buClr>
              <a:buSzPts val="1100"/>
              <a:buNone/>
            </a:pPr>
            <a:r>
              <a:rPr lang="es-UY" sz="1700" dirty="0">
                <a:solidFill>
                  <a:schemeClr val="tx1"/>
                </a:solidFill>
                <a:latin typeface="Quattrocento Sans"/>
                <a:ea typeface="Quattrocento Sans"/>
                <a:cs typeface="Quattrocento Sans"/>
                <a:sym typeface="Quattrocento Sans"/>
              </a:rPr>
              <a:t>Tener grado inversor implica que el país tiene la capacidad y voluntad de cumplir con sus obligaciones financieras.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0" name="Google Shape;85;p18"/>
          <p:cNvSpPr txBox="1">
            <a:spLocks noGrp="1"/>
          </p:cNvSpPr>
          <p:nvPr>
            <p:ph type="body" idx="1"/>
          </p:nvPr>
        </p:nvSpPr>
        <p:spPr>
          <a:xfrm>
            <a:off x="4286248" y="214296"/>
            <a:ext cx="2857520" cy="23229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El riesgo país se ha reducido de forma importante en la última década. </a:t>
            </a: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Su evolución da cuenta de la mejora significativa que ha ocurrido en la percepción que los mercados tienen acerca de la sostenibilidad de la deuda pública uruguaya.</a:t>
            </a:r>
          </a:p>
        </p:txBody>
      </p:sp>
      <p:sp>
        <p:nvSpPr>
          <p:cNvPr id="11" name="Google Shape;91;p19"/>
          <p:cNvSpPr txBox="1">
            <a:spLocks/>
          </p:cNvSpPr>
          <p:nvPr/>
        </p:nvSpPr>
        <p:spPr>
          <a:xfrm>
            <a:off x="612321" y="1059582"/>
            <a:ext cx="3500462" cy="2409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buClr>
                <a:schemeClr val="dk1"/>
              </a:buClr>
              <a:buSzPts val="1100"/>
              <a:buFont typeface="Arial"/>
              <a:buNone/>
              <a:tabLst/>
              <a:defRPr/>
            </a:pPr>
            <a:r>
              <a:rPr kumimoji="0" lang="es-UY"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Índice de Riesgo</a:t>
            </a:r>
            <a:r>
              <a:rPr kumimoji="0" lang="es-UY" b="1"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Soberano</a:t>
            </a:r>
          </a:p>
          <a:p>
            <a:pPr marL="0" marR="0" lvl="0" indent="0" algn="r" defTabSz="914400" rtl="0" eaLnBrk="1" fontAlgn="auto" latinLnBrk="0" hangingPunct="1">
              <a:lnSpc>
                <a:spcPct val="115000"/>
              </a:lnSpc>
              <a:spcBef>
                <a:spcPts val="0"/>
              </a:spcBef>
              <a:buClr>
                <a:schemeClr val="dk1"/>
              </a:buClr>
              <a:buSzPts val="1100"/>
              <a:buFont typeface="Arial"/>
              <a:buNone/>
              <a:tabLst/>
              <a:defRPr/>
            </a:pPr>
            <a:r>
              <a:rPr lang="es-UY" sz="1200" b="1" noProof="0" dirty="0">
                <a:solidFill>
                  <a:schemeClr val="tx1"/>
                </a:solidFill>
                <a:latin typeface="Quattrocento Sans"/>
                <a:ea typeface="Quattrocento Sans"/>
                <a:cs typeface="Quattrocento Sans"/>
                <a:sym typeface="Quattrocento Sans"/>
              </a:rPr>
              <a:t>JMP EMBI en puntos básicos</a:t>
            </a:r>
            <a:endParaRPr kumimoji="0" lang="es-UY" sz="1200" b="1"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C73F72FF-484C-408A-BF18-32FD6DF3F411}"/>
              </a:ext>
            </a:extLst>
          </p:cNvPr>
          <p:cNvPicPr>
            <a:picLocks noChangeAspect="1"/>
          </p:cNvPicPr>
          <p:nvPr/>
        </p:nvPicPr>
        <p:blipFill>
          <a:blip r:embed="rId4"/>
          <a:stretch>
            <a:fillRect/>
          </a:stretch>
        </p:blipFill>
        <p:spPr>
          <a:xfrm>
            <a:off x="253800" y="1707654"/>
            <a:ext cx="4032448" cy="2874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785918" y="214296"/>
            <a:ext cx="5929354"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b="1" dirty="0">
                <a:latin typeface="Quattrocento Sans"/>
                <a:ea typeface="Quattrocento Sans"/>
                <a:cs typeface="Quattrocento Sans"/>
                <a:sym typeface="Quattrocento Sans"/>
              </a:rPr>
              <a:t>Deuda pública y sostenibilidad fiscal</a:t>
            </a:r>
            <a:endParaRPr b="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785918" y="874434"/>
            <a:ext cx="7286644" cy="2983200"/>
          </a:xfrm>
          <a:prstGeom prst="rect">
            <a:avLst/>
          </a:prstGeom>
        </p:spPr>
        <p:txBody>
          <a:bodyPr spcFirstLastPara="1" wrap="square" lIns="91425" tIns="91425" rIns="91425" bIns="91425" anchor="t" anchorCtr="0">
            <a:noAutofit/>
          </a:bodyPr>
          <a:lstStyle/>
          <a:p>
            <a:pPr marL="0" lvl="0" indent="0" algn="just">
              <a:buNone/>
            </a:pPr>
            <a:r>
              <a:rPr lang="es" sz="1700" dirty="0">
                <a:solidFill>
                  <a:schemeClr val="dk1"/>
                </a:solidFill>
                <a:latin typeface="Quattrocento Sans"/>
                <a:ea typeface="Quattrocento Sans"/>
                <a:cs typeface="Quattrocento Sans"/>
                <a:sym typeface="Quattrocento Sans"/>
              </a:rPr>
              <a:t>La existencia de cierto grado de endeudamiento público </a:t>
            </a:r>
          </a:p>
          <a:p>
            <a:pPr marL="0" lvl="0" indent="0" algn="just">
              <a:buNone/>
            </a:pPr>
            <a:r>
              <a:rPr lang="es" sz="1700" dirty="0">
                <a:solidFill>
                  <a:schemeClr val="dk1"/>
                </a:solidFill>
                <a:latin typeface="Quattrocento Sans"/>
                <a:ea typeface="Quattrocento Sans"/>
                <a:cs typeface="Quattrocento Sans"/>
                <a:sym typeface="Quattrocento Sans"/>
              </a:rPr>
              <a:t>se apoya en que:</a:t>
            </a:r>
          </a:p>
          <a:p>
            <a:pPr marL="0" indent="0" algn="just">
              <a:buClrTx/>
              <a:buSzPct val="100000"/>
              <a:buFont typeface="Arial" pitchFamily="34" charset="0"/>
              <a:buChar char="•"/>
            </a:pPr>
            <a:r>
              <a:rPr lang="es-UY" sz="1700" dirty="0">
                <a:solidFill>
                  <a:schemeClr val="dk1"/>
                </a:solidFill>
                <a:latin typeface="Quattrocento Sans"/>
                <a:ea typeface="Quattrocento Sans"/>
                <a:cs typeface="Quattrocento Sans"/>
                <a:sym typeface="Quattrocento Sans"/>
              </a:rPr>
              <a:t> Permite financiar inversiones de desembolsos significativos.</a:t>
            </a:r>
          </a:p>
          <a:p>
            <a:pPr marL="0" indent="0" algn="just">
              <a:buClrTx/>
              <a:buSzPct val="100000"/>
              <a:buFont typeface="Arial" pitchFamily="34" charset="0"/>
              <a:buChar char="•"/>
            </a:pPr>
            <a:r>
              <a:rPr lang="es-UY" sz="1700" dirty="0">
                <a:solidFill>
                  <a:schemeClr val="dk1"/>
                </a:solidFill>
                <a:latin typeface="Quattrocento Sans"/>
                <a:ea typeface="Quattrocento Sans"/>
                <a:cs typeface="Quattrocento Sans"/>
                <a:sym typeface="Quattrocento Sans"/>
              </a:rPr>
              <a:t> Permite resolver problemas por desajustes temporales entre ingresos y gastos públicos.</a:t>
            </a:r>
          </a:p>
          <a:p>
            <a:pPr marL="0" indent="0" algn="just">
              <a:buClrTx/>
              <a:buSzPct val="100000"/>
              <a:buFont typeface="Arial" pitchFamily="34" charset="0"/>
              <a:buChar char="•"/>
            </a:pPr>
            <a:r>
              <a:rPr lang="es-UY" sz="1700" dirty="0">
                <a:solidFill>
                  <a:schemeClr val="dk1"/>
                </a:solidFill>
                <a:latin typeface="Quattrocento Sans"/>
                <a:ea typeface="Quattrocento Sans"/>
                <a:cs typeface="Quattrocento Sans"/>
                <a:sym typeface="Quattrocento Sans"/>
              </a:rPr>
              <a:t> No parece razonable que un Estado se financie sólo por las generaciones presentes.</a:t>
            </a:r>
          </a:p>
          <a:p>
            <a:pPr marL="0" indent="0" algn="just">
              <a:buClrTx/>
              <a:buSzPct val="100000"/>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marL="0" indent="0" algn="just">
              <a:buClrTx/>
              <a:buSzPct val="100000"/>
              <a:buNone/>
            </a:pPr>
            <a:r>
              <a:rPr lang="es-UY" sz="1700" dirty="0">
                <a:solidFill>
                  <a:schemeClr val="dk1"/>
                </a:solidFill>
                <a:latin typeface="Quattrocento Sans"/>
                <a:ea typeface="Quattrocento Sans"/>
                <a:cs typeface="Quattrocento Sans"/>
                <a:sym typeface="Quattrocento Sans"/>
              </a:rPr>
              <a:t>La equidad en la distribución temporal del financiamiento del gasto público es crucial en el manejo de las finanzas públicas y tiene directa relación con la necesidad de asegurar que el endeudamiento pueda ser refinanciado de forma regular.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5" name="Google Shape;85;p18"/>
          <p:cNvSpPr txBox="1">
            <a:spLocks noGrp="1"/>
          </p:cNvSpPr>
          <p:nvPr>
            <p:ph type="body" idx="1"/>
          </p:nvPr>
        </p:nvSpPr>
        <p:spPr>
          <a:xfrm>
            <a:off x="1571604" y="857238"/>
            <a:ext cx="5357850" cy="928694"/>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El umbral a partir del cual el endeudamiento se considera en un nivel “muy elevado” difiere según el momento y las características de cada país. </a:t>
            </a:r>
          </a:p>
        </p:txBody>
      </p:sp>
      <p:sp>
        <p:nvSpPr>
          <p:cNvPr id="4" name="3 Rectángulo"/>
          <p:cNvSpPr/>
          <p:nvPr/>
        </p:nvSpPr>
        <p:spPr>
          <a:xfrm>
            <a:off x="71438" y="1958172"/>
            <a:ext cx="6929454" cy="2185214"/>
          </a:xfrm>
          <a:prstGeom prst="rect">
            <a:avLst/>
          </a:prstGeom>
        </p:spPr>
        <p:txBody>
          <a:bodyPr wrap="square">
            <a:spAutoFit/>
          </a:bodyPr>
          <a:lstStyle/>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Países de mayor desarrollo económico suelen presentar mayores niveles de endeudamiento sin que genere una percepción de mayor probabilidad de incumplimiento. A su vez, obtienen mejores calificaciones crediticias ante un mayor ratio Deuda/PIB.</a:t>
            </a: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Mayores riesgos implican mayores exigencias de retorno, La diferencia entre la tasa de interés pagada por un país y la tasa de interés libre de riesgo se conoce como riesgo país.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85919" y="784604"/>
            <a:ext cx="321471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¿Qué es la deuda pública?</a:t>
            </a:r>
          </a:p>
        </p:txBody>
      </p:sp>
      <p:sp>
        <p:nvSpPr>
          <p:cNvPr id="67" name="Google Shape;67;p15"/>
          <p:cNvSpPr txBox="1">
            <a:spLocks noGrp="1"/>
          </p:cNvSpPr>
          <p:nvPr>
            <p:ph type="body" idx="1"/>
          </p:nvPr>
        </p:nvSpPr>
        <p:spPr>
          <a:xfrm>
            <a:off x="214282" y="1571618"/>
            <a:ext cx="4714908" cy="2814000"/>
          </a:xfrm>
          <a:prstGeom prst="rect">
            <a:avLst/>
          </a:prstGeom>
        </p:spPr>
        <p:txBody>
          <a:bodyPr spcFirstLastPara="1" wrap="square" lIns="91425" tIns="91425" rIns="91425" bIns="91425" anchor="t" anchorCtr="0">
            <a:noAutofit/>
          </a:bodyPr>
          <a:lstStyle/>
          <a:p>
            <a:pPr marL="0" lvl="0" indent="0" algn="just">
              <a:spcAft>
                <a:spcPts val="1600"/>
              </a:spcAft>
              <a:buClr>
                <a:schemeClr val="dk1"/>
              </a:buClr>
              <a:buSzPts val="1100"/>
              <a:buNone/>
            </a:pPr>
            <a:r>
              <a:rPr lang="es" sz="1700" b="1" dirty="0">
                <a:solidFill>
                  <a:schemeClr val="dk1"/>
                </a:solidFill>
                <a:latin typeface="Quattrocento Sans"/>
                <a:ea typeface="Quattrocento Sans"/>
                <a:cs typeface="Quattrocento Sans"/>
                <a:sym typeface="Quattrocento Sans"/>
              </a:rPr>
              <a:t>Deuda pública: </a:t>
            </a:r>
            <a:r>
              <a:rPr lang="es" sz="1700" dirty="0">
                <a:solidFill>
                  <a:schemeClr val="dk1"/>
                </a:solidFill>
                <a:latin typeface="Quattrocento Sans"/>
                <a:ea typeface="Quattrocento Sans"/>
                <a:cs typeface="Quattrocento Sans"/>
                <a:sym typeface="Quattrocento Sans"/>
              </a:rPr>
              <a:t>es el valor monetario del saldo de las obligaciones financieras del Estado con agentes residentes y no residentes originadas por la obtención de préstamos o por la emisión de valores y títulos públicos.</a:t>
            </a:r>
          </a:p>
          <a:p>
            <a:pPr marL="0" lvl="0" indent="0" algn="just">
              <a:spcAft>
                <a:spcPts val="1600"/>
              </a:spcAft>
              <a:buClr>
                <a:schemeClr val="dk1"/>
              </a:buClr>
              <a:buSzPts val="1100"/>
              <a:buNone/>
            </a:pPr>
            <a:r>
              <a:rPr lang="es" sz="1700" b="1" dirty="0">
                <a:solidFill>
                  <a:schemeClr val="dk1"/>
                </a:solidFill>
                <a:latin typeface="Quattrocento Sans"/>
                <a:ea typeface="Quattrocento Sans"/>
                <a:cs typeface="Quattrocento Sans"/>
                <a:sym typeface="Quattrocento Sans"/>
              </a:rPr>
              <a:t>Deuda pública externa: </a:t>
            </a:r>
            <a:r>
              <a:rPr lang="es" sz="1700" dirty="0">
                <a:solidFill>
                  <a:schemeClr val="dk1"/>
                </a:solidFill>
                <a:latin typeface="Quattrocento Sans"/>
                <a:ea typeface="Quattrocento Sans"/>
                <a:cs typeface="Quattrocento Sans"/>
                <a:sym typeface="Quattrocento Sans"/>
              </a:rPr>
              <a:t>es el mismo saldo sólo considerando a los agentes no residentes.</a:t>
            </a:r>
          </a:p>
          <a:p>
            <a:pPr marL="0" lvl="0" indent="0" algn="just">
              <a:spcAft>
                <a:spcPts val="1600"/>
              </a:spcAft>
              <a:buClr>
                <a:schemeClr val="dk1"/>
              </a:buClr>
              <a:buSzPts val="1100"/>
              <a:buNone/>
            </a:pPr>
            <a:r>
              <a:rPr lang="es" sz="1700" b="1" dirty="0">
                <a:solidFill>
                  <a:schemeClr val="dk1"/>
                </a:solidFill>
                <a:latin typeface="Quattrocento Sans"/>
                <a:ea typeface="Quattrocento Sans"/>
                <a:cs typeface="Quattrocento Sans"/>
                <a:sym typeface="Quattrocento Sans"/>
              </a:rPr>
              <a:t>Deuda circulante: </a:t>
            </a:r>
            <a:r>
              <a:rPr lang="es" sz="1700" dirty="0">
                <a:solidFill>
                  <a:schemeClr val="dk1"/>
                </a:solidFill>
                <a:latin typeface="Quattrocento Sans"/>
                <a:ea typeface="Quattrocento Sans"/>
                <a:cs typeface="Quattrocento Sans"/>
                <a:sym typeface="Quattrocento Sans"/>
              </a:rPr>
              <a:t>es la parte de la deuda pública contraída a muy corto plazo mediante emisión de títulos públicos.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908287" y="214296"/>
            <a:ext cx="5378357"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800" b="1" i="1" dirty="0">
                <a:latin typeface="Quattrocento Sans"/>
                <a:ea typeface="Quattrocento Sans"/>
                <a:cs typeface="Quattrocento Sans"/>
                <a:sym typeface="Quattrocento Sans"/>
              </a:rPr>
              <a:t>Crisis de la deuda en Grecia</a:t>
            </a:r>
            <a:endParaRPr sz="1800" b="1" i="1" dirty="0">
              <a:latin typeface="Quattrocento Sans"/>
              <a:ea typeface="Quattrocento Sans"/>
              <a:cs typeface="Quattrocento Sans"/>
              <a:sym typeface="Quattrocento Sans"/>
            </a:endParaRPr>
          </a:p>
        </p:txBody>
      </p:sp>
      <p:sp>
        <p:nvSpPr>
          <p:cNvPr id="105" name="Google Shape;105;p21"/>
          <p:cNvSpPr txBox="1">
            <a:spLocks noGrp="1"/>
          </p:cNvSpPr>
          <p:nvPr>
            <p:ph type="body" idx="1"/>
          </p:nvPr>
        </p:nvSpPr>
        <p:spPr>
          <a:xfrm>
            <a:off x="1785918" y="785800"/>
            <a:ext cx="5786478" cy="2322900"/>
          </a:xfrm>
          <a:prstGeom prst="rect">
            <a:avLst/>
          </a:prstGeom>
        </p:spPr>
        <p:txBody>
          <a:bodyPr spcFirstLastPara="1" wrap="square" lIns="91425" tIns="91425" rIns="91425" bIns="91425" anchor="t" anchorCtr="0">
            <a:noAutofit/>
          </a:bodyPr>
          <a:lstStyle/>
          <a:p>
            <a:pPr marL="0" lvl="0" indent="0" algn="just">
              <a:spcAft>
                <a:spcPts val="1600"/>
              </a:spcAft>
              <a:buClr>
                <a:schemeClr val="dk1"/>
              </a:buClr>
              <a:buSzPts val="1100"/>
              <a:buNone/>
            </a:pPr>
            <a:r>
              <a:rPr lang="es" sz="1700" dirty="0">
                <a:solidFill>
                  <a:schemeClr val="dk1"/>
                </a:solidFill>
                <a:latin typeface="Quattrocento Sans"/>
                <a:ea typeface="Quattrocento Sans"/>
                <a:cs typeface="Quattrocento Sans"/>
                <a:sym typeface="Quattrocento Sans"/>
              </a:rPr>
              <a:t>Esta crisis se explica como consecuencia de la gran recesión que enfrenta el país a partir de la crisis financiera internacional de 2008 – 2009. generando severas contracciones del producto.</a:t>
            </a:r>
          </a:p>
          <a:p>
            <a:pPr marL="0" lvl="0" indent="0" algn="just">
              <a:spcAft>
                <a:spcPts val="1600"/>
              </a:spcAft>
              <a:buClr>
                <a:schemeClr val="dk1"/>
              </a:buClr>
              <a:buSzPts val="1100"/>
              <a:buNone/>
            </a:pPr>
            <a:r>
              <a:rPr lang="es" sz="1700" dirty="0">
                <a:solidFill>
                  <a:schemeClr val="dk1"/>
                </a:solidFill>
                <a:latin typeface="Quattrocento Sans"/>
                <a:ea typeface="Quattrocento Sans"/>
                <a:cs typeface="Quattrocento Sans"/>
                <a:sym typeface="Quattrocento Sans"/>
              </a:rPr>
              <a:t>Grecia ya enfrentaba un elevado déficil fiscal y altos niveles de endeudamiento, datos que habían sido publicados de modo inexacto por el gobierno desde el 2000.</a:t>
            </a:r>
          </a:p>
          <a:p>
            <a:pPr marL="0" lvl="0" indent="0" algn="just">
              <a:spcAft>
                <a:spcPts val="1600"/>
              </a:spcAft>
              <a:buClr>
                <a:schemeClr val="dk1"/>
              </a:buClr>
              <a:buSzPts val="1100"/>
              <a:buNone/>
            </a:pPr>
            <a:r>
              <a:rPr lang="es" sz="1700" dirty="0">
                <a:solidFill>
                  <a:schemeClr val="dk1"/>
                </a:solidFill>
                <a:latin typeface="Quattrocento Sans"/>
                <a:ea typeface="Quattrocento Sans"/>
                <a:cs typeface="Quattrocento Sans"/>
                <a:sym typeface="Quattrocento Sans"/>
              </a:rPr>
              <a:t>En 2010 la deuda pierde su grado inversor, lo que sumado a una escalada de la prima de riesgo excluyó al país de los mercados de capitales.</a:t>
            </a: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045624" y="506725"/>
            <a:ext cx="431245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Defaults de deudas soberanas</a:t>
            </a:r>
            <a:endParaRPr sz="2000" b="1" i="1" dirty="0">
              <a:latin typeface="Quattrocento Sans"/>
              <a:ea typeface="Quattrocento Sans"/>
              <a:cs typeface="Quattrocento Sans"/>
              <a:sym typeface="Quattrocento Sans"/>
            </a:endParaRPr>
          </a:p>
        </p:txBody>
      </p:sp>
      <p:sp>
        <p:nvSpPr>
          <p:cNvPr id="9" name="Google Shape;98;p20"/>
          <p:cNvSpPr txBox="1">
            <a:spLocks noGrp="1"/>
          </p:cNvSpPr>
          <p:nvPr>
            <p:ph type="body" idx="1"/>
          </p:nvPr>
        </p:nvSpPr>
        <p:spPr>
          <a:xfrm>
            <a:off x="142844" y="2571750"/>
            <a:ext cx="7572428" cy="1639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Para salir de esta situación, generalmente se proponen cambiar las condiciones para el repago de las deuda y ofrecer a los acreedores la recuperación de sólo una fracción de los fondos invertidos. </a:t>
            </a:r>
          </a:p>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Incurrir en default genera un antecedente para el país que mantiene limitado su acceso a los mercados financieros internacionales por un período más o menos prolongado y, seguramente, logrará emitir títulos pagando mayores tasas de interés.</a:t>
            </a:r>
          </a:p>
        </p:txBody>
      </p:sp>
      <p:sp>
        <p:nvSpPr>
          <p:cNvPr id="10" name="Google Shape;99;p20"/>
          <p:cNvSpPr txBox="1"/>
          <p:nvPr/>
        </p:nvSpPr>
        <p:spPr>
          <a:xfrm>
            <a:off x="3000364" y="1571618"/>
            <a:ext cx="4425000" cy="1990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endParaRPr sz="1200" dirty="0">
              <a:latin typeface="Quattrocento Sans"/>
              <a:ea typeface="Quattrocento Sans"/>
              <a:cs typeface="Quattrocento Sans"/>
              <a:sym typeface="Quattrocento Sans"/>
            </a:endParaRPr>
          </a:p>
        </p:txBody>
      </p:sp>
      <p:sp>
        <p:nvSpPr>
          <p:cNvPr id="11" name="10 Rectángulo"/>
          <p:cNvSpPr/>
          <p:nvPr/>
        </p:nvSpPr>
        <p:spPr>
          <a:xfrm>
            <a:off x="2714612" y="975159"/>
            <a:ext cx="5000660" cy="1596591"/>
          </a:xfrm>
          <a:prstGeom prst="rect">
            <a:avLst/>
          </a:prstGeom>
        </p:spPr>
        <p:txBody>
          <a:bodyPr wrap="square">
            <a:spAutoFit/>
          </a:bodyPr>
          <a:lstStyle/>
          <a:p>
            <a:pPr algn="just">
              <a:lnSpc>
                <a:spcPct val="115000"/>
              </a:lnSpc>
              <a:spcAft>
                <a:spcPts val="1600"/>
              </a:spcAft>
              <a:buClr>
                <a:schemeClr val="dk1"/>
              </a:buClr>
              <a:buSzPts val="1100"/>
            </a:pPr>
            <a:r>
              <a:rPr lang="es" sz="1700" dirty="0">
                <a:solidFill>
                  <a:schemeClr val="tx1"/>
                </a:solidFill>
                <a:latin typeface="Quattrocento Sans"/>
                <a:ea typeface="Quattrocento Sans"/>
                <a:cs typeface="Quattrocento Sans"/>
                <a:sym typeface="Quattrocento Sans"/>
              </a:rPr>
              <a:t>Cuando los niveles de deuda pública son muy elevados, la obtención de nuevos préstamos puede ser inviable. Los países se ven forzados a declarar cesación de pagos de la deuda pública, episodios conocidos como default de la deuda soberana.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867876" y="642924"/>
            <a:ext cx="327562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Sostenibilidad de la deuda</a:t>
            </a:r>
            <a:br>
              <a:rPr lang="es" sz="2000" b="1" i="1" dirty="0">
                <a:latin typeface="Quattrocento Sans"/>
                <a:ea typeface="Quattrocento Sans"/>
                <a:cs typeface="Quattrocento Sans"/>
                <a:sym typeface="Quattrocento Sans"/>
              </a:rPr>
            </a:br>
            <a:endParaRPr sz="2000" b="1" i="1" dirty="0">
              <a:latin typeface="Quattrocento Sans"/>
              <a:ea typeface="Quattrocento Sans"/>
              <a:cs typeface="Quattrocento Sans"/>
              <a:sym typeface="Quattrocento Sans"/>
            </a:endParaRPr>
          </a:p>
        </p:txBody>
      </p:sp>
      <p:sp>
        <p:nvSpPr>
          <p:cNvPr id="6" name="Google Shape;91;p19"/>
          <p:cNvSpPr txBox="1">
            <a:spLocks noGrp="1"/>
          </p:cNvSpPr>
          <p:nvPr>
            <p:ph type="body" idx="1"/>
          </p:nvPr>
        </p:nvSpPr>
        <p:spPr>
          <a:xfrm>
            <a:off x="142844" y="1714494"/>
            <a:ext cx="3571900" cy="2409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dk1"/>
                </a:solidFill>
                <a:latin typeface="Quattrocento Sans"/>
                <a:ea typeface="Quattrocento Sans"/>
                <a:cs typeface="Quattrocento Sans"/>
                <a:sym typeface="Quattrocento Sans"/>
              </a:rPr>
              <a:t>La deuda pública de un país se considera sostenible cuando su valor como proporción del PIB alcanza una trayectoria estable (o descendiente) en el tiempo. Una variante a este concepto es que el gobierno tenga capacidad de pago, midiendo esta como el superávit fiscal primario generado históricamente.</a:t>
            </a:r>
            <a:endParaRPr lang="es-UY" sz="1700" dirty="0">
              <a:latin typeface="Quattrocento Sans"/>
              <a:ea typeface="Quattrocento Sans"/>
              <a:cs typeface="Quattrocento Sans"/>
              <a:sym typeface="Quattrocento Sans"/>
            </a:endParaRPr>
          </a:p>
        </p:txBody>
      </p:sp>
      <p:sp>
        <p:nvSpPr>
          <p:cNvPr id="7" name="Google Shape;91;p19"/>
          <p:cNvSpPr txBox="1">
            <a:spLocks/>
          </p:cNvSpPr>
          <p:nvPr/>
        </p:nvSpPr>
        <p:spPr>
          <a:xfrm>
            <a:off x="4786314" y="1733786"/>
            <a:ext cx="3714776" cy="2409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b="1"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Puntualizaciones:</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pitchFamily="34" charset="0"/>
              <a:buChar char="•"/>
              <a:tabLst/>
              <a:defRPr/>
            </a:pPr>
            <a:r>
              <a:rPr lang="es-UY" dirty="0">
                <a:solidFill>
                  <a:schemeClr val="dk1"/>
                </a:solidFill>
                <a:latin typeface="Quattrocento Sans"/>
                <a:ea typeface="Quattrocento Sans"/>
                <a:cs typeface="Quattrocento Sans"/>
                <a:sym typeface="Quattrocento Sans"/>
              </a:rPr>
              <a:t> Distinción entre la deuda pública bruta y la neta: la primera hace referencia a la totalidad de pasivos del sector públicos mientras que la segunda es la diferencia entre la deuda pública bruta y los activos financieros del sector público.</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pitchFamily="34" charset="0"/>
              <a:buChar char="•"/>
              <a:tabLst/>
              <a:defRPr/>
            </a:pPr>
            <a:r>
              <a:rPr kumimoji="0" lang="es-UY"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El enfoque generalmente utilizado para analizar la sostenibilidad de la deuda no presta especial atención a la jurisdicción donde se generaron las obligaciones. </a:t>
            </a:r>
            <a:endParaRPr kumimoji="0" lang="es-UY" b="0"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924937" y="214296"/>
            <a:ext cx="5576021"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Superávit fiscal y sostenibilidad de la deuda</a:t>
            </a:r>
            <a:endParaRPr sz="2000" b="1" i="1" dirty="0">
              <a:latin typeface="Quattrocento Sans"/>
              <a:ea typeface="Quattrocento Sans"/>
              <a:cs typeface="Quattrocento Sans"/>
              <a:sym typeface="Quattrocento Sans"/>
            </a:endParaRPr>
          </a:p>
        </p:txBody>
      </p:sp>
      <p:sp>
        <p:nvSpPr>
          <p:cNvPr id="6" name="Google Shape;73;p16"/>
          <p:cNvSpPr txBox="1">
            <a:spLocks noGrp="1"/>
          </p:cNvSpPr>
          <p:nvPr>
            <p:ph type="body" idx="1"/>
          </p:nvPr>
        </p:nvSpPr>
        <p:spPr>
          <a:xfrm>
            <a:off x="1785918" y="857238"/>
            <a:ext cx="5643602" cy="164307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700" dirty="0">
                <a:solidFill>
                  <a:schemeClr val="dk1"/>
                </a:solidFill>
                <a:latin typeface="Quattrocento Sans"/>
                <a:ea typeface="Quattrocento Sans"/>
                <a:cs typeface="Quattrocento Sans"/>
                <a:sym typeface="Quattrocento Sans"/>
              </a:rPr>
              <a:t>El “análisis tradicional” de sostenibilidad de la deuda se basa en la estimación del nivel de superávit fiscal primario requerido para mantener estable a largo plazo la proporción actual entre deuda y PIB. Aporta información sobre la probabilidad de entrar en default.</a:t>
            </a: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indent="0" algn="just">
              <a:buNone/>
            </a:pPr>
            <a:endParaRPr sz="1700" dirty="0">
              <a:solidFill>
                <a:schemeClr val="dk1"/>
              </a:solidFill>
              <a:latin typeface="Quattrocento Sans"/>
              <a:ea typeface="Quattrocento Sans"/>
              <a:cs typeface="Quattrocento Sans"/>
              <a:sym typeface="Quattrocento Sans"/>
            </a:endParaRPr>
          </a:p>
        </p:txBody>
      </p:sp>
      <p:pic>
        <p:nvPicPr>
          <p:cNvPr id="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71670" y="3071816"/>
            <a:ext cx="1104900" cy="371475"/>
          </a:xfrm>
          <a:prstGeom prst="rect">
            <a:avLst/>
          </a:prstGeom>
          <a:noFill/>
        </p:spPr>
      </p:pic>
      <p:sp>
        <p:nvSpPr>
          <p:cNvPr id="5" name="4 Rectángulo"/>
          <p:cNvSpPr/>
          <p:nvPr/>
        </p:nvSpPr>
        <p:spPr>
          <a:xfrm>
            <a:off x="1857356" y="2428874"/>
            <a:ext cx="6643734" cy="2185214"/>
          </a:xfrm>
          <a:prstGeom prst="rect">
            <a:avLst/>
          </a:prstGeom>
        </p:spPr>
        <p:txBody>
          <a:bodyPr wrap="square">
            <a:spAutoFit/>
          </a:bodyPr>
          <a:lstStyle/>
          <a:p>
            <a:pPr marL="0" lvl="0" indent="0" algn="just">
              <a:buNone/>
            </a:pPr>
            <a:r>
              <a:rPr lang="es" sz="1700" dirty="0">
                <a:solidFill>
                  <a:schemeClr val="dk1"/>
                </a:solidFill>
                <a:latin typeface="Quattrocento Sans"/>
                <a:ea typeface="Quattrocento Sans"/>
                <a:cs typeface="Quattrocento Sans"/>
                <a:sym typeface="Quattrocento Sans"/>
              </a:rPr>
              <a:t>El ratio deuda/PIB (d</a:t>
            </a:r>
            <a:r>
              <a:rPr lang="es" sz="1700" baseline="-25000" dirty="0">
                <a:solidFill>
                  <a:schemeClr val="dk1"/>
                </a:solidFill>
                <a:latin typeface="Quattrocento Sans"/>
                <a:ea typeface="Quattrocento Sans"/>
                <a:cs typeface="Quattrocento Sans"/>
                <a:sym typeface="Quattrocento Sans"/>
              </a:rPr>
              <a:t>t</a:t>
            </a:r>
            <a:r>
              <a:rPr lang="es" sz="1700" dirty="0">
                <a:solidFill>
                  <a:schemeClr val="dk1"/>
                </a:solidFill>
                <a:latin typeface="Quattrocento Sans"/>
                <a:ea typeface="Quattrocento Sans"/>
                <a:cs typeface="Quattrocento Sans"/>
                <a:sym typeface="Quattrocento Sans"/>
              </a:rPr>
              <a:t>) en el período t es menor o igual al ratio en t-1 (d</a:t>
            </a:r>
            <a:r>
              <a:rPr lang="es" sz="1700" baseline="-25000" dirty="0">
                <a:solidFill>
                  <a:schemeClr val="dk1"/>
                </a:solidFill>
                <a:latin typeface="Quattrocento Sans"/>
                <a:ea typeface="Quattrocento Sans"/>
                <a:cs typeface="Quattrocento Sans"/>
                <a:sym typeface="Quattrocento Sans"/>
              </a:rPr>
              <a:t>t-1</a:t>
            </a:r>
            <a:r>
              <a:rPr lang="es" sz="1700" dirty="0">
                <a:solidFill>
                  <a:schemeClr val="dk1"/>
                </a:solidFill>
                <a:latin typeface="Quattrocento Sans"/>
                <a:ea typeface="Quattrocento Sans"/>
                <a:cs typeface="Quattrocento Sans"/>
                <a:sym typeface="Quattrocento Sans"/>
              </a:rPr>
              <a:t>) si:</a:t>
            </a:r>
          </a:p>
          <a:p>
            <a:pPr lvl="0" algn="just"/>
            <a:endParaRPr lang="es" sz="1700" dirty="0">
              <a:solidFill>
                <a:schemeClr val="dk1"/>
              </a:solidFill>
              <a:latin typeface="Quattrocento Sans"/>
              <a:ea typeface="Quattrocento Sans"/>
              <a:cs typeface="Quattrocento Sans"/>
              <a:sym typeface="Quattrocento Sans"/>
            </a:endParaRPr>
          </a:p>
          <a:p>
            <a:pPr marL="0" lvl="0" indent="0" algn="just">
              <a:buNone/>
            </a:pPr>
            <a:r>
              <a:rPr lang="es" sz="1700" dirty="0">
                <a:solidFill>
                  <a:schemeClr val="dk1"/>
                </a:solidFill>
                <a:latin typeface="Quattrocento Sans"/>
                <a:ea typeface="Quattrocento Sans"/>
                <a:cs typeface="Quattrocento Sans"/>
                <a:sym typeface="Quattrocento Sans"/>
              </a:rPr>
              <a:t>		con: </a:t>
            </a:r>
            <a:r>
              <a:rPr lang="es" sz="1700" dirty="0">
                <a:solidFill>
                  <a:schemeClr val="dk1"/>
                </a:solidFill>
                <a:latin typeface="Math"/>
                <a:ea typeface="Quattrocento Sans"/>
                <a:cs typeface="Quattrocento Sans"/>
                <a:sym typeface="Quattrocento Sans"/>
              </a:rPr>
              <a:t>r</a:t>
            </a:r>
            <a:r>
              <a:rPr lang="es" sz="1700" baseline="-25000" dirty="0">
                <a:solidFill>
                  <a:schemeClr val="dk1"/>
                </a:solidFill>
                <a:latin typeface="Math"/>
                <a:ea typeface="Quattrocento Sans"/>
                <a:cs typeface="Quattrocento Sans"/>
                <a:sym typeface="Quattrocento Sans"/>
              </a:rPr>
              <a:t>t</a:t>
            </a:r>
            <a:r>
              <a:rPr lang="es" sz="1700" dirty="0">
                <a:solidFill>
                  <a:schemeClr val="dk1"/>
                </a:solidFill>
                <a:latin typeface="Quattrocento Sans"/>
                <a:ea typeface="Quattrocento Sans"/>
                <a:cs typeface="Quattrocento Sans"/>
                <a:sym typeface="Quattrocento Sans"/>
              </a:rPr>
              <a:t> = tasa de interés real y g</a:t>
            </a:r>
            <a:r>
              <a:rPr lang="es" sz="1700" baseline="-25000" dirty="0">
                <a:solidFill>
                  <a:schemeClr val="dk1"/>
                </a:solidFill>
                <a:latin typeface="Quattrocento Sans"/>
                <a:ea typeface="Quattrocento Sans"/>
                <a:cs typeface="Quattrocento Sans"/>
                <a:sym typeface="Quattrocento Sans"/>
              </a:rPr>
              <a:t>t</a:t>
            </a:r>
            <a:r>
              <a:rPr lang="es" sz="1700" dirty="0">
                <a:solidFill>
                  <a:schemeClr val="dk1"/>
                </a:solidFill>
                <a:latin typeface="Quattrocento Sans"/>
                <a:ea typeface="Quattrocento Sans"/>
                <a:cs typeface="Quattrocento Sans"/>
                <a:sym typeface="Quattrocento Sans"/>
              </a:rPr>
              <a:t> = tasa crecimiento del PIB</a:t>
            </a:r>
          </a:p>
          <a:p>
            <a:pPr lvl="0" algn="just"/>
            <a:endParaRPr lang="es" sz="1700" dirty="0">
              <a:solidFill>
                <a:schemeClr val="dk1"/>
              </a:solidFill>
              <a:latin typeface="Quattrocento Sans"/>
              <a:ea typeface="Quattrocento Sans"/>
              <a:cs typeface="Quattrocento Sans"/>
              <a:sym typeface="Quattrocento Sans"/>
            </a:endParaRPr>
          </a:p>
          <a:p>
            <a:pPr lvl="0" algn="just"/>
            <a:r>
              <a:rPr lang="es" sz="1700" dirty="0">
                <a:solidFill>
                  <a:schemeClr val="dk1"/>
                </a:solidFill>
                <a:latin typeface="Quattrocento Sans"/>
                <a:ea typeface="Quattrocento Sans"/>
                <a:cs typeface="Quattrocento Sans"/>
                <a:sym typeface="Quattrocento Sans"/>
              </a:rPr>
              <a:t>Se observa que ciertos niveles de déficit fiscal primario son compatibles con la sostenibilidad de la deuda.</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2378</Words>
  <Application>Microsoft Office PowerPoint</Application>
  <PresentationFormat>Presentación en pantalla (16:9)</PresentationFormat>
  <Paragraphs>124</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Quattrocento Sans</vt:lpstr>
      <vt:lpstr>Math</vt:lpstr>
      <vt:lpstr>Arial</vt:lpstr>
      <vt:lpstr>Simple Light</vt:lpstr>
      <vt:lpstr>Presentación de PowerPoint</vt:lpstr>
      <vt:lpstr>Endeudamiento y política fiscal</vt:lpstr>
      <vt:lpstr>Deuda pública y sostenibilidad fiscal</vt:lpstr>
      <vt:lpstr>Presentación de PowerPoint</vt:lpstr>
      <vt:lpstr>¿Qué es la deuda pública?</vt:lpstr>
      <vt:lpstr>Crisis de la deuda en Grecia</vt:lpstr>
      <vt:lpstr>Defaults de deudas soberanas</vt:lpstr>
      <vt:lpstr>Sostenibilidad de la deuda </vt:lpstr>
      <vt:lpstr>Superávit fiscal y sostenibilidad de la deuda</vt:lpstr>
      <vt:lpstr>Presentación de PowerPoint</vt:lpstr>
      <vt:lpstr>Endeudamiento y vulnerabilidades fiscales</vt:lpstr>
      <vt:lpstr>Presentación de PowerPoint</vt:lpstr>
      <vt:lpstr>Gestión de riesgos financieros</vt:lpstr>
      <vt:lpstr>Riesgo de tasa de interés</vt:lpstr>
      <vt:lpstr>Riesgo de refinanciamiento</vt:lpstr>
      <vt:lpstr>Riesgo cambiario o de tipo de cambio</vt:lpstr>
      <vt:lpstr>Riesgo de liquidez</vt:lpstr>
      <vt:lpstr>Déficit fiscal y deuda pública en Uruguay </vt:lpstr>
      <vt:lpstr>Presentación de PowerPoint</vt:lpstr>
      <vt:lpstr>Presentación de PowerPoint</vt:lpstr>
      <vt:lpstr>Gestión de riesgos y vulnerabilidad fiscal en Uruguay</vt:lpstr>
      <vt:lpstr>Presentación de PowerPoint</vt:lpstr>
      <vt:lpstr>Presentación de PowerPoint</vt:lpstr>
      <vt:lpstr>Presentación de PowerPoint</vt:lpstr>
      <vt:lpstr>Presentación de PowerPoint</vt:lpstr>
      <vt:lpstr>Fundamentos macroeconómicos y reputación de Uruguay</vt:lpstr>
      <vt:lpstr>Presentación de PowerPoint</vt:lpstr>
      <vt:lpstr>Grado inversor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Facundo Visconti</cp:lastModifiedBy>
  <cp:revision>52</cp:revision>
  <dcterms:modified xsi:type="dcterms:W3CDTF">2025-11-19T21:43:58Z</dcterms:modified>
</cp:coreProperties>
</file>