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9" r:id="rId4"/>
    <p:sldId id="277" r:id="rId5"/>
    <p:sldId id="279" r:id="rId6"/>
    <p:sldId id="258" r:id="rId7"/>
    <p:sldId id="280" r:id="rId8"/>
    <p:sldId id="260" r:id="rId9"/>
    <p:sldId id="281" r:id="rId10"/>
    <p:sldId id="282" r:id="rId11"/>
    <p:sldId id="261" r:id="rId12"/>
    <p:sldId id="283" r:id="rId13"/>
    <p:sldId id="284" r:id="rId14"/>
    <p:sldId id="263" r:id="rId15"/>
    <p:sldId id="262" r:id="rId16"/>
    <p:sldId id="286" r:id="rId17"/>
    <p:sldId id="285" r:id="rId18"/>
    <p:sldId id="287" r:id="rId19"/>
  </p:sldIdLst>
  <p:sldSz cx="9144000" cy="5143500" type="screen16x9"/>
  <p:notesSz cx="6858000" cy="9144000"/>
  <p:embeddedFontLst>
    <p:embeddedFont>
      <p:font typeface="Quattrocento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2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a:latin typeface="Quattrocento Sans"/>
                <a:ea typeface="Quattrocento Sans"/>
                <a:cs typeface="Quattrocento Sans"/>
                <a:sym typeface="Quattrocento Sans"/>
              </a:rPr>
              <a:t>PARA ENTENDER LA ECONOMÍA DEL URUGUAY</a:t>
            </a:r>
            <a:endParaRPr sz="3200" b="1">
              <a:latin typeface="Quattrocento Sans"/>
              <a:ea typeface="Quattrocento Sans"/>
              <a:cs typeface="Quattrocento Sans"/>
              <a:sym typeface="Quattrocento Sans"/>
            </a:endParaRPr>
          </a:p>
        </p:txBody>
      </p:sp>
      <p:sp>
        <p:nvSpPr>
          <p:cNvPr id="55" name="Google Shape;55;p13"/>
          <p:cNvSpPr txBox="1"/>
          <p:nvPr/>
        </p:nvSpPr>
        <p:spPr>
          <a:xfrm>
            <a:off x="1000100" y="2060225"/>
            <a:ext cx="7429552"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Quattrocento Sans"/>
                <a:ea typeface="Quattrocento Sans"/>
                <a:cs typeface="Quattrocento Sans"/>
                <a:sym typeface="Quattrocento Sans"/>
              </a:rPr>
              <a:t>Capítulo 7: El sector público y la intervención del Estado en la economía</a:t>
            </a:r>
            <a:endParaRPr sz="1800" dirty="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294DE481-2D00-4B3A-A6F8-957262BAE6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3999" cy="1851670"/>
          </a:xfrm>
          <a:prstGeom prst="rect">
            <a:avLst/>
          </a:prstGeom>
        </p:spPr>
      </p:pic>
      <p:pic>
        <p:nvPicPr>
          <p:cNvPr id="5" name="Imagen 4">
            <a:extLst>
              <a:ext uri="{FF2B5EF4-FFF2-40B4-BE49-F238E27FC236}">
                <a16:creationId xmlns:a16="http://schemas.microsoft.com/office/drawing/2014/main" id="{0F845B72-18A6-4803-9854-0BA60F3E9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79512" y="784604"/>
            <a:ext cx="51243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Ingresos</a:t>
            </a:r>
            <a:endParaRPr sz="2000" b="1" i="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0" y="1419622"/>
            <a:ext cx="9144000" cy="2088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UY" sz="1600" b="1" dirty="0">
                <a:solidFill>
                  <a:schemeClr val="dk1"/>
                </a:solidFill>
                <a:latin typeface="Quattrocento Sans"/>
                <a:ea typeface="Quattrocento Sans"/>
                <a:cs typeface="Quattrocento Sans"/>
                <a:sym typeface="Quattrocento Sans"/>
              </a:rPr>
              <a:t>Ingresos = Ingresos Tributarios+ Ingresos No Tributarios</a:t>
            </a:r>
          </a:p>
          <a:p>
            <a:pPr marL="0" lvl="0" indent="0" rtl="0">
              <a:spcBef>
                <a:spcPts val="0"/>
              </a:spcBef>
              <a:spcAft>
                <a:spcPts val="0"/>
              </a:spcAft>
              <a:buClr>
                <a:schemeClr val="dk1"/>
              </a:buClr>
              <a:buSzPts val="1100"/>
              <a:buFont typeface="Arial"/>
              <a:buNone/>
            </a:pPr>
            <a:endParaRPr lang="es-UY" sz="14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r>
              <a:rPr lang="es-UY" sz="1400" dirty="0">
                <a:solidFill>
                  <a:schemeClr val="dk1"/>
                </a:solidFill>
                <a:latin typeface="Quattrocento Sans"/>
                <a:ea typeface="Quattrocento Sans"/>
                <a:cs typeface="Quattrocento Sans"/>
                <a:sym typeface="Quattrocento Sans"/>
              </a:rPr>
              <a:t>Los</a:t>
            </a:r>
            <a:r>
              <a:rPr lang="es-UY" sz="1400" b="1" dirty="0">
                <a:solidFill>
                  <a:schemeClr val="dk1"/>
                </a:solidFill>
                <a:latin typeface="Quattrocento Sans"/>
                <a:ea typeface="Quattrocento Sans"/>
                <a:cs typeface="Quattrocento Sans"/>
                <a:sym typeface="Quattrocento Sans"/>
              </a:rPr>
              <a:t> Tributos </a:t>
            </a:r>
            <a:r>
              <a:rPr lang="es-UY" sz="1400" dirty="0">
                <a:solidFill>
                  <a:schemeClr val="dk1"/>
                </a:solidFill>
                <a:latin typeface="Quattrocento Sans"/>
                <a:ea typeface="Quattrocento Sans"/>
                <a:cs typeface="Quattrocento Sans"/>
                <a:sym typeface="Quattrocento Sans"/>
              </a:rPr>
              <a:t>son un pago que el Estado exige de forma coercitiva sin que exista contraprestación.</a:t>
            </a:r>
          </a:p>
          <a:p>
            <a:pPr marL="0" lvl="0" indent="0" algn="just" rtl="0">
              <a:spcBef>
                <a:spcPts val="0"/>
              </a:spcBef>
              <a:spcAft>
                <a:spcPts val="0"/>
              </a:spcAft>
              <a:buClr>
                <a:schemeClr val="dk1"/>
              </a:buClr>
              <a:buSzPts val="1100"/>
              <a:buFont typeface="Arial"/>
              <a:buNone/>
            </a:pPr>
            <a:r>
              <a:rPr lang="es-UY" sz="1400" dirty="0">
                <a:solidFill>
                  <a:schemeClr val="dk1"/>
                </a:solidFill>
                <a:latin typeface="Quattrocento Sans"/>
                <a:ea typeface="Quattrocento Sans"/>
                <a:cs typeface="Quattrocento Sans"/>
                <a:sym typeface="Quattrocento Sans"/>
              </a:rPr>
              <a:t>El código tributario de Uruguay clasifica los ingresos tributarios en </a:t>
            </a:r>
            <a:r>
              <a:rPr lang="es-UY" sz="1400" b="1" dirty="0">
                <a:solidFill>
                  <a:schemeClr val="dk1"/>
                </a:solidFill>
                <a:latin typeface="Quattrocento Sans"/>
                <a:ea typeface="Quattrocento Sans"/>
                <a:cs typeface="Quattrocento Sans"/>
                <a:sym typeface="Quattrocento Sans"/>
              </a:rPr>
              <a:t>Impuestos</a:t>
            </a:r>
            <a:r>
              <a:rPr lang="es-UY" sz="1400" dirty="0">
                <a:solidFill>
                  <a:schemeClr val="dk1"/>
                </a:solidFill>
                <a:latin typeface="Quattrocento Sans"/>
                <a:ea typeface="Quattrocento Sans"/>
                <a:cs typeface="Quattrocento Sans"/>
                <a:sym typeface="Quattrocento Sans"/>
              </a:rPr>
              <a:t>, </a:t>
            </a:r>
            <a:r>
              <a:rPr lang="es-UY" sz="1400" b="1" dirty="0">
                <a:solidFill>
                  <a:schemeClr val="dk1"/>
                </a:solidFill>
                <a:latin typeface="Quattrocento Sans"/>
                <a:ea typeface="Quattrocento Sans"/>
                <a:cs typeface="Quattrocento Sans"/>
                <a:sym typeface="Quattrocento Sans"/>
              </a:rPr>
              <a:t>Tasas</a:t>
            </a:r>
            <a:r>
              <a:rPr lang="es-UY" sz="1400" dirty="0">
                <a:solidFill>
                  <a:schemeClr val="dk1"/>
                </a:solidFill>
                <a:latin typeface="Quattrocento Sans"/>
                <a:ea typeface="Quattrocento Sans"/>
                <a:cs typeface="Quattrocento Sans"/>
                <a:sym typeface="Quattrocento Sans"/>
              </a:rPr>
              <a:t> y </a:t>
            </a:r>
            <a:r>
              <a:rPr lang="es-UY" sz="1400" b="1" dirty="0">
                <a:solidFill>
                  <a:schemeClr val="dk1"/>
                </a:solidFill>
                <a:latin typeface="Quattrocento Sans"/>
                <a:ea typeface="Quattrocento Sans"/>
                <a:cs typeface="Quattrocento Sans"/>
                <a:sym typeface="Quattrocento Sans"/>
              </a:rPr>
              <a:t>Contribuciones Especiales</a:t>
            </a:r>
            <a:r>
              <a:rPr lang="es-UY" sz="1400" dirty="0">
                <a:solidFill>
                  <a:schemeClr val="dk1"/>
                </a:solidFill>
                <a:latin typeface="Quattrocento Sans"/>
                <a:ea typeface="Quattrocento Sans"/>
                <a:cs typeface="Quattrocento Sans"/>
                <a:sym typeface="Quattrocento Sans"/>
              </a:rPr>
              <a:t>.</a:t>
            </a:r>
          </a:p>
          <a:p>
            <a:pPr marL="0" lvl="0" indent="0" algn="just" rtl="0">
              <a:spcBef>
                <a:spcPts val="0"/>
              </a:spcBef>
              <a:spcAft>
                <a:spcPts val="0"/>
              </a:spcAft>
              <a:buClr>
                <a:schemeClr val="dk1"/>
              </a:buClr>
              <a:buSzPts val="1100"/>
              <a:buFont typeface="Arial"/>
              <a:buNone/>
            </a:pPr>
            <a:endParaRPr lang="es-UY" sz="14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r>
              <a:rPr lang="es-UY" sz="1400" dirty="0">
                <a:solidFill>
                  <a:schemeClr val="dk1"/>
                </a:solidFill>
                <a:latin typeface="Quattrocento Sans"/>
                <a:ea typeface="Quattrocento Sans"/>
                <a:cs typeface="Quattrocento Sans"/>
                <a:sym typeface="Quattrocento Sans"/>
              </a:rPr>
              <a:t>Los </a:t>
            </a:r>
            <a:r>
              <a:rPr lang="es-UY" sz="1400" b="1" dirty="0">
                <a:solidFill>
                  <a:schemeClr val="dk1"/>
                </a:solidFill>
                <a:latin typeface="Quattrocento Sans"/>
                <a:ea typeface="Quattrocento Sans"/>
                <a:cs typeface="Quattrocento Sans"/>
                <a:sym typeface="Quattrocento Sans"/>
              </a:rPr>
              <a:t>Ingresos No Tributarios </a:t>
            </a:r>
            <a:r>
              <a:rPr lang="es-UY" sz="1400" dirty="0">
                <a:solidFill>
                  <a:schemeClr val="dk1"/>
                </a:solidFill>
                <a:latin typeface="Quattrocento Sans"/>
                <a:ea typeface="Quattrocento Sans"/>
                <a:cs typeface="Quattrocento Sans"/>
                <a:sym typeface="Quattrocento Sans"/>
              </a:rPr>
              <a:t>están compuestos por los recursos obtenidos por la venta de servicios públicos.</a:t>
            </a:r>
            <a:endParaRPr lang="es-UY" sz="1400" b="1"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lang="es-UY" sz="14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lang="es-UY" sz="1400" b="1"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lang="es-UY" sz="1400" b="1"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lang="es-UY" sz="14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sz="1200" dirty="0">
              <a:solidFill>
                <a:schemeClr val="dk1"/>
              </a:solidFill>
              <a:latin typeface="Quattrocento Sans"/>
              <a:ea typeface="Quattrocento Sans"/>
              <a:cs typeface="Quattrocento Sans"/>
              <a:sym typeface="Quattrocento Sans"/>
            </a:endParaRPr>
          </a:p>
          <a:p>
            <a:pPr marL="0" lvl="0" indent="0" algn="just" rtl="0">
              <a:spcBef>
                <a:spcPts val="1600"/>
              </a:spcBef>
              <a:spcAft>
                <a:spcPts val="0"/>
              </a:spcAft>
              <a:buNone/>
            </a:pPr>
            <a:endParaRPr sz="12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None/>
            </a:pPr>
            <a:endParaRPr sz="1200" dirty="0">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14480" y="285734"/>
            <a:ext cx="536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b="1" i="1" dirty="0">
                <a:latin typeface="Quattrocento Sans"/>
                <a:ea typeface="Quattrocento Sans"/>
                <a:cs typeface="Quattrocento Sans"/>
                <a:sym typeface="Quattrocento Sans"/>
              </a:rPr>
              <a:t>Sistema tributario</a:t>
            </a:r>
            <a:endParaRPr sz="1800" b="1" i="1" dirty="0">
              <a:latin typeface="Quattrocento Sans"/>
              <a:ea typeface="Quattrocento Sans"/>
              <a:cs typeface="Quattrocento Sans"/>
              <a:sym typeface="Quattrocento Sans"/>
            </a:endParaRPr>
          </a:p>
        </p:txBody>
      </p:sp>
      <p:sp>
        <p:nvSpPr>
          <p:cNvPr id="85" name="Google Shape;85;p18"/>
          <p:cNvSpPr txBox="1">
            <a:spLocks noGrp="1"/>
          </p:cNvSpPr>
          <p:nvPr>
            <p:ph type="body" idx="1"/>
          </p:nvPr>
        </p:nvSpPr>
        <p:spPr>
          <a:xfrm>
            <a:off x="214282" y="2071684"/>
            <a:ext cx="7056784" cy="1643074"/>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UY" sz="1700" dirty="0">
                <a:solidFill>
                  <a:schemeClr val="tx1"/>
                </a:solidFill>
                <a:latin typeface="Quattrocento Sans" charset="0"/>
                <a:sym typeface="Quattrocento Sans"/>
              </a:rPr>
              <a:t>Idealmente, un sistema tributario debería cumplir con los siguientes requisitos:</a:t>
            </a:r>
          </a:p>
          <a:p>
            <a:pPr marL="0" indent="0" algn="just">
              <a:buClr>
                <a:schemeClr val="dk1"/>
              </a:buClr>
              <a:buSzPts val="1100"/>
            </a:pPr>
            <a:r>
              <a:rPr lang="es-UY" sz="1700" dirty="0">
                <a:solidFill>
                  <a:schemeClr val="tx1"/>
                </a:solidFill>
                <a:latin typeface="Quattrocento Sans" charset="0"/>
                <a:sym typeface="Quattrocento Sans"/>
              </a:rPr>
              <a:t> </a:t>
            </a:r>
            <a:r>
              <a:rPr lang="es-UY" sz="1700" b="1" dirty="0">
                <a:solidFill>
                  <a:schemeClr val="tx1"/>
                </a:solidFill>
                <a:latin typeface="Quattrocento Sans" charset="0"/>
                <a:sym typeface="Quattrocento Sans"/>
              </a:rPr>
              <a:t>Suficiencia</a:t>
            </a:r>
          </a:p>
          <a:p>
            <a:pPr marL="0" indent="0" algn="just">
              <a:buClr>
                <a:schemeClr val="dk1"/>
              </a:buClr>
              <a:buSzPts val="1100"/>
            </a:pPr>
            <a:r>
              <a:rPr lang="es-UY" sz="1700" b="1" dirty="0">
                <a:solidFill>
                  <a:schemeClr val="tx1"/>
                </a:solidFill>
                <a:latin typeface="Quattrocento Sans" charset="0"/>
                <a:sym typeface="Quattrocento Sans"/>
              </a:rPr>
              <a:t> Eficiencia y eficacia</a:t>
            </a:r>
          </a:p>
          <a:p>
            <a:pPr marL="0" indent="0" algn="just">
              <a:buClr>
                <a:schemeClr val="dk1"/>
              </a:buClr>
              <a:buSzPts val="1100"/>
            </a:pPr>
            <a:r>
              <a:rPr lang="es-UY" sz="1700" b="1" dirty="0">
                <a:solidFill>
                  <a:schemeClr val="tx1"/>
                </a:solidFill>
                <a:latin typeface="Quattrocento Sans" charset="0"/>
                <a:sym typeface="Quattrocento Sans"/>
              </a:rPr>
              <a:t> Funcionalidad y flexibilidad</a:t>
            </a:r>
          </a:p>
          <a:p>
            <a:pPr marL="0" indent="0" algn="just">
              <a:buClr>
                <a:schemeClr val="dk1"/>
              </a:buClr>
              <a:buSzPts val="1100"/>
            </a:pPr>
            <a:r>
              <a:rPr lang="es-UY" sz="1700" b="1" dirty="0">
                <a:solidFill>
                  <a:schemeClr val="tx1"/>
                </a:solidFill>
                <a:latin typeface="Quattrocento Sans" charset="0"/>
                <a:sym typeface="Quattrocento Sans"/>
              </a:rPr>
              <a:t> Equidad</a:t>
            </a:r>
          </a:p>
          <a:p>
            <a:pPr marL="0" indent="0" algn="just">
              <a:buClr>
                <a:schemeClr val="dk1"/>
              </a:buClr>
              <a:buSzPts val="1100"/>
            </a:pPr>
            <a:r>
              <a:rPr lang="es-UY" sz="1700" b="1" dirty="0">
                <a:solidFill>
                  <a:schemeClr val="tx1"/>
                </a:solidFill>
                <a:latin typeface="Quattrocento Sans" charset="0"/>
                <a:sym typeface="Quattrocento Sans"/>
              </a:rPr>
              <a:t> Certidumbre </a:t>
            </a:r>
          </a:p>
        </p:txBody>
      </p:sp>
      <p:sp>
        <p:nvSpPr>
          <p:cNvPr id="4" name="3 Rectángulo"/>
          <p:cNvSpPr/>
          <p:nvPr/>
        </p:nvSpPr>
        <p:spPr>
          <a:xfrm>
            <a:off x="1643042" y="790035"/>
            <a:ext cx="5429288" cy="1138773"/>
          </a:xfrm>
          <a:prstGeom prst="rect">
            <a:avLst/>
          </a:prstGeom>
        </p:spPr>
        <p:txBody>
          <a:bodyPr wrap="square">
            <a:spAutoFit/>
          </a:bodyPr>
          <a:lstStyle/>
          <a:p>
            <a:pPr marL="0" lvl="0" indent="0" algn="just">
              <a:buClr>
                <a:schemeClr val="dk1"/>
              </a:buClr>
              <a:buSzPts val="1100"/>
              <a:buNone/>
            </a:pPr>
            <a:r>
              <a:rPr lang="es" sz="1700" dirty="0">
                <a:latin typeface="Quattrocento Sans" charset="0"/>
                <a:sym typeface="Quattrocento Sans"/>
              </a:rPr>
              <a:t>El sistema tributario </a:t>
            </a:r>
            <a:r>
              <a:rPr lang="es-UY" sz="1700" dirty="0">
                <a:latin typeface="Quattrocento Sans" charset="0"/>
              </a:rPr>
              <a:t>está conformado por: a) el conjunto de tributos que se aplican en un país en un momento determinado; y b) la administración tributaria responsable de las tareas de recaudación y fiscalización.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2071670" y="285734"/>
            <a:ext cx="111908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latin typeface="Quattrocento Sans"/>
                <a:ea typeface="Quattrocento Sans"/>
                <a:cs typeface="Quattrocento Sans"/>
                <a:sym typeface="Quattrocento Sans"/>
              </a:rPr>
              <a:t>Impuestos</a:t>
            </a:r>
            <a:endParaRPr b="1" dirty="0">
              <a:latin typeface="Quattrocento Sans"/>
              <a:ea typeface="Quattrocento Sans"/>
              <a:cs typeface="Quattrocento Sans"/>
              <a:sym typeface="Quattrocento Sans"/>
            </a:endParaRPr>
          </a:p>
        </p:txBody>
      </p:sp>
      <p:sp>
        <p:nvSpPr>
          <p:cNvPr id="85" name="Google Shape;85;p18"/>
          <p:cNvSpPr txBox="1">
            <a:spLocks noGrp="1"/>
          </p:cNvSpPr>
          <p:nvPr>
            <p:ph type="body" idx="1"/>
          </p:nvPr>
        </p:nvSpPr>
        <p:spPr>
          <a:xfrm>
            <a:off x="142844" y="2190050"/>
            <a:ext cx="7056784" cy="3096344"/>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UY" sz="1400" b="1" dirty="0">
                <a:solidFill>
                  <a:schemeClr val="tx1"/>
                </a:solidFill>
                <a:latin typeface="Quattrocento Sans" charset="0"/>
                <a:sym typeface="Quattrocento Sans"/>
              </a:rPr>
              <a:t>Progresivos y Regresivos: </a:t>
            </a:r>
            <a:r>
              <a:rPr lang="es-UY" sz="1400" dirty="0">
                <a:solidFill>
                  <a:schemeClr val="tx1"/>
                </a:solidFill>
                <a:latin typeface="Quattrocento Sans" charset="0"/>
                <a:sym typeface="Quattrocento Sans"/>
              </a:rPr>
              <a:t>Un impuesto es progresivo cuando lo que las personas o familias pagan como porcentaje de su ingreso por concepto de impuesto crece con el nivel de ingreso, y viceversa.</a:t>
            </a:r>
          </a:p>
          <a:p>
            <a:pPr marL="0" lvl="0" indent="0" algn="ctr">
              <a:buClr>
                <a:schemeClr val="dk1"/>
              </a:buClr>
              <a:buSzPts val="1100"/>
              <a:buNone/>
            </a:pPr>
            <a:endParaRPr lang="es-UY" sz="1400" b="1" dirty="0">
              <a:solidFill>
                <a:schemeClr val="tx1"/>
              </a:solidFill>
              <a:latin typeface="Quattrocento Sans" charset="0"/>
              <a:sym typeface="Quattrocento Sans"/>
            </a:endParaRPr>
          </a:p>
          <a:p>
            <a:pPr marL="0" lvl="0" indent="0" algn="just">
              <a:buClr>
                <a:schemeClr val="dk1"/>
              </a:buClr>
              <a:buSzPts val="1100"/>
              <a:buNone/>
            </a:pPr>
            <a:r>
              <a:rPr lang="es-UY" sz="1400" b="1" dirty="0">
                <a:solidFill>
                  <a:schemeClr val="tx1"/>
                </a:solidFill>
                <a:latin typeface="Quattrocento Sans" charset="0"/>
                <a:sym typeface="Quattrocento Sans"/>
              </a:rPr>
              <a:t>Distorsionantes y No Distorsionantes: </a:t>
            </a:r>
            <a:r>
              <a:rPr lang="es-UY" sz="1400" dirty="0">
                <a:solidFill>
                  <a:schemeClr val="tx1"/>
                </a:solidFill>
                <a:latin typeface="Quattrocento Sans" charset="0"/>
                <a:sym typeface="Quattrocento Sans"/>
              </a:rPr>
              <a:t>Un impuesto es distorsionante si tiene la capacidad de alterar las decisiones de los agentes porque genera una variación de los precios relativos de la economía, y viceversa,</a:t>
            </a:r>
          </a:p>
          <a:p>
            <a:pPr marL="0" lvl="0" indent="0" algn="ctr">
              <a:buClr>
                <a:schemeClr val="dk1"/>
              </a:buClr>
              <a:buSzPts val="1100"/>
              <a:buNone/>
            </a:pPr>
            <a:endParaRPr lang="es-UY" sz="1400" b="1" dirty="0">
              <a:solidFill>
                <a:schemeClr val="tx1"/>
              </a:solidFill>
              <a:latin typeface="Quattrocento Sans" charset="0"/>
              <a:sym typeface="Quattrocento Sans"/>
            </a:endParaRPr>
          </a:p>
          <a:p>
            <a:pPr marL="0" lvl="0" indent="0" algn="ctr">
              <a:buClr>
                <a:schemeClr val="dk1"/>
              </a:buClr>
              <a:buSzPts val="1100"/>
              <a:buNone/>
            </a:pPr>
            <a:endParaRPr lang="es-UY" sz="1400" b="1" dirty="0">
              <a:solidFill>
                <a:schemeClr val="tx1"/>
              </a:solidFill>
              <a:latin typeface="Quattrocento Sans" charset="0"/>
              <a:sym typeface="Quattrocento Sans"/>
            </a:endParaRPr>
          </a:p>
          <a:p>
            <a:pPr marL="0" lvl="0" indent="0" algn="ctr">
              <a:buClr>
                <a:schemeClr val="dk1"/>
              </a:buClr>
              <a:buSzPts val="1100"/>
              <a:buNone/>
            </a:pPr>
            <a:endParaRPr lang="es-UY" sz="1400" b="1" dirty="0">
              <a:solidFill>
                <a:schemeClr val="tx1"/>
              </a:solidFill>
              <a:latin typeface="Quattrocento Sans" charset="0"/>
              <a:sym typeface="Quattrocento Sans"/>
            </a:endParaRPr>
          </a:p>
          <a:p>
            <a:pPr marL="0" lvl="0" indent="0" algn="ctr">
              <a:buClr>
                <a:schemeClr val="dk1"/>
              </a:buClr>
              <a:buSzPts val="1100"/>
              <a:buNone/>
            </a:pPr>
            <a:endParaRPr lang="es-UY" sz="1400" b="1" dirty="0">
              <a:solidFill>
                <a:schemeClr val="tx1"/>
              </a:solidFill>
              <a:latin typeface="Quattrocento Sans" charset="0"/>
              <a:sym typeface="Quattrocento Sans"/>
            </a:endParaRPr>
          </a:p>
          <a:p>
            <a:pPr marL="0" lvl="0" indent="0" algn="ctr">
              <a:buClr>
                <a:schemeClr val="dk1"/>
              </a:buClr>
              <a:buSzPts val="1100"/>
              <a:buNone/>
            </a:pPr>
            <a:endParaRPr lang="es-UY" sz="1400" b="1" dirty="0">
              <a:solidFill>
                <a:schemeClr val="tx1"/>
              </a:solidFill>
              <a:latin typeface="Quattrocento Sans" charset="0"/>
              <a:sym typeface="Quattrocento Sans"/>
            </a:endParaRPr>
          </a:p>
        </p:txBody>
      </p:sp>
      <p:sp>
        <p:nvSpPr>
          <p:cNvPr id="5" name="4 Rectángulo"/>
          <p:cNvSpPr/>
          <p:nvPr/>
        </p:nvSpPr>
        <p:spPr>
          <a:xfrm>
            <a:off x="1643042" y="761290"/>
            <a:ext cx="5357850" cy="1384995"/>
          </a:xfrm>
          <a:prstGeom prst="rect">
            <a:avLst/>
          </a:prstGeom>
        </p:spPr>
        <p:txBody>
          <a:bodyPr wrap="square">
            <a:spAutoFit/>
          </a:bodyPr>
          <a:lstStyle/>
          <a:p>
            <a:pPr marL="0" lvl="0" indent="0" algn="just">
              <a:buClr>
                <a:schemeClr val="dk1"/>
              </a:buClr>
              <a:buSzPts val="1100"/>
              <a:buNone/>
            </a:pPr>
            <a:r>
              <a:rPr lang="es-UY" b="1" dirty="0">
                <a:latin typeface="Quattrocento Sans" charset="0"/>
                <a:sym typeface="Quattrocento Sans"/>
              </a:rPr>
              <a:t>Directos e Indirectos: </a:t>
            </a:r>
            <a:r>
              <a:rPr lang="es-UY" dirty="0">
                <a:latin typeface="Quattrocento Sans" charset="0"/>
                <a:sym typeface="Quattrocento Sans"/>
              </a:rPr>
              <a:t>Los impuestos directos son aquellos que recaen directamente sobre la renta o la tenencia de un patrimonio de las personas, o de las empresas. Los impuestos indirectos, en cambio, gravan los consumos y la fabricación, venta, importación y, en su caso, introducción al ámbito territorial interno de determinados bienes.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38400" y="500048"/>
            <a:ext cx="536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b="1" dirty="0">
                <a:latin typeface="Quattrocento Sans"/>
                <a:ea typeface="Quattrocento Sans"/>
                <a:cs typeface="Quattrocento Sans"/>
                <a:sym typeface="Quattrocento Sans"/>
              </a:rPr>
              <a:t>Evasión tributaria</a:t>
            </a:r>
            <a:endParaRPr b="1" dirty="0">
              <a:latin typeface="Quattrocento Sans"/>
              <a:ea typeface="Quattrocento Sans"/>
              <a:cs typeface="Quattrocento Sans"/>
              <a:sym typeface="Quattrocento Sans"/>
            </a:endParaRPr>
          </a:p>
        </p:txBody>
      </p:sp>
      <p:sp>
        <p:nvSpPr>
          <p:cNvPr id="85" name="Google Shape;85;p18"/>
          <p:cNvSpPr txBox="1">
            <a:spLocks noGrp="1"/>
          </p:cNvSpPr>
          <p:nvPr>
            <p:ph type="body" idx="1"/>
          </p:nvPr>
        </p:nvSpPr>
        <p:spPr>
          <a:xfrm>
            <a:off x="1643042" y="928676"/>
            <a:ext cx="5572164" cy="2357454"/>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UY" sz="1700" dirty="0">
                <a:solidFill>
                  <a:schemeClr val="tx1"/>
                </a:solidFill>
                <a:latin typeface="Quattrocento Sans" charset="0"/>
                <a:sym typeface="Quattrocento Sans"/>
              </a:rPr>
              <a:t>La evasión tributaria o evasión fiscal es un fraude que se realiza contra el Estado. Si bien la mayoría de las ciudadanos cumplen con sus obligaciones tributarias por propia convicción ética, la existencia de un alto nivel de evasión es el resultado de un </a:t>
            </a:r>
            <a:r>
              <a:rPr lang="es-UY" sz="1700" b="1" dirty="0">
                <a:solidFill>
                  <a:schemeClr val="tx1"/>
                </a:solidFill>
                <a:latin typeface="Quattrocento Sans" charset="0"/>
                <a:sym typeface="Quattrocento Sans"/>
              </a:rPr>
              <a:t>sistema de incentivos</a:t>
            </a:r>
            <a:r>
              <a:rPr lang="es-UY" sz="1700" dirty="0">
                <a:solidFill>
                  <a:schemeClr val="tx1"/>
                </a:solidFill>
                <a:latin typeface="Quattrocento Sans" charset="0"/>
                <a:sym typeface="Quattrocento Sans"/>
              </a:rPr>
              <a:t> mal diseñado o mal implementado.</a:t>
            </a:r>
          </a:p>
        </p:txBody>
      </p:sp>
      <p:sp>
        <p:nvSpPr>
          <p:cNvPr id="4" name="3 Rectángulo"/>
          <p:cNvSpPr/>
          <p:nvPr/>
        </p:nvSpPr>
        <p:spPr>
          <a:xfrm>
            <a:off x="0" y="2885879"/>
            <a:ext cx="7143768" cy="1400383"/>
          </a:xfrm>
          <a:prstGeom prst="rect">
            <a:avLst/>
          </a:prstGeom>
        </p:spPr>
        <p:txBody>
          <a:bodyPr wrap="square">
            <a:spAutoFit/>
          </a:bodyPr>
          <a:lstStyle/>
          <a:p>
            <a:pPr marL="0" lvl="0" indent="0" algn="just">
              <a:buClr>
                <a:schemeClr val="dk1"/>
              </a:buClr>
              <a:buSzPts val="1100"/>
              <a:buNone/>
            </a:pPr>
            <a:r>
              <a:rPr lang="es-UY" sz="1700" dirty="0">
                <a:solidFill>
                  <a:schemeClr val="tx1"/>
                </a:solidFill>
                <a:latin typeface="Quattrocento Sans" charset="0"/>
                <a:sym typeface="Quattrocento Sans"/>
              </a:rPr>
              <a:t>El incumplimiento fiscal genera una importante pérdida de recursos para el Estado, y afecta la equidad entre los contribuyentes, generando una competencia desleal entre aquellos que evaden y los que no. Por ello el combate contra la evasión tributaria debería ser una prioridad de los gobiernos.</a:t>
            </a:r>
            <a:endParaRPr lang="es-UY" sz="1700" b="1" dirty="0">
              <a:solidFill>
                <a:schemeClr val="tx1"/>
              </a:solidFill>
              <a:latin typeface="Quattrocento Sans" charset="0"/>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pic>
        <p:nvPicPr>
          <p:cNvPr id="3" name="Imagen 2">
            <a:extLst>
              <a:ext uri="{FF2B5EF4-FFF2-40B4-BE49-F238E27FC236}">
                <a16:creationId xmlns:a16="http://schemas.microsoft.com/office/drawing/2014/main" id="{2881A6DC-9BC6-41D3-9A2A-5CCDE426AE49}"/>
              </a:ext>
            </a:extLst>
          </p:cNvPr>
          <p:cNvPicPr>
            <a:picLocks noChangeAspect="1"/>
          </p:cNvPicPr>
          <p:nvPr/>
        </p:nvPicPr>
        <p:blipFill>
          <a:blip r:embed="rId4"/>
          <a:stretch>
            <a:fillRect/>
          </a:stretch>
        </p:blipFill>
        <p:spPr>
          <a:xfrm>
            <a:off x="2699792" y="1900592"/>
            <a:ext cx="6102899" cy="3242908"/>
          </a:xfrm>
          <a:prstGeom prst="rect">
            <a:avLst/>
          </a:prstGeom>
        </p:spPr>
      </p:pic>
      <p:sp>
        <p:nvSpPr>
          <p:cNvPr id="97" name="Google Shape;97;p20"/>
          <p:cNvSpPr txBox="1">
            <a:spLocks noGrp="1"/>
          </p:cNvSpPr>
          <p:nvPr>
            <p:ph type="title"/>
          </p:nvPr>
        </p:nvSpPr>
        <p:spPr>
          <a:xfrm>
            <a:off x="3045625" y="214296"/>
            <a:ext cx="40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Estado Uruguayo</a:t>
            </a:r>
            <a:endParaRPr b="1" dirty="0">
              <a:latin typeface="Quattrocento Sans"/>
              <a:ea typeface="Quattrocento Sans"/>
              <a:cs typeface="Quattrocento Sans"/>
              <a:sym typeface="Quattrocento Sans"/>
            </a:endParaRPr>
          </a:p>
        </p:txBody>
      </p:sp>
      <p:sp>
        <p:nvSpPr>
          <p:cNvPr id="6" name="Google Shape;99;p20"/>
          <p:cNvSpPr txBox="1"/>
          <p:nvPr/>
        </p:nvSpPr>
        <p:spPr>
          <a:xfrm>
            <a:off x="107504" y="2643758"/>
            <a:ext cx="2555776" cy="2304256"/>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r>
              <a:rPr lang="es" sz="1500" dirty="0">
                <a:solidFill>
                  <a:schemeClr val="dk1"/>
                </a:solidFill>
                <a:latin typeface="Quattrocento Sans"/>
                <a:ea typeface="Quattrocento Sans"/>
                <a:cs typeface="Quattrocento Sans"/>
                <a:sym typeface="Quattrocento Sans"/>
              </a:rPr>
              <a:t>Uruguay tiene un </a:t>
            </a:r>
            <a:r>
              <a:rPr lang="es" sz="1500" b="1" dirty="0">
                <a:solidFill>
                  <a:schemeClr val="dk1"/>
                </a:solidFill>
                <a:latin typeface="Quattrocento Sans"/>
                <a:ea typeface="Quattrocento Sans"/>
                <a:cs typeface="Quattrocento Sans"/>
                <a:sym typeface="Quattrocento Sans"/>
              </a:rPr>
              <a:t>nivel de participación del Estado </a:t>
            </a:r>
            <a:r>
              <a:rPr lang="es" sz="1500" dirty="0">
                <a:solidFill>
                  <a:schemeClr val="dk1"/>
                </a:solidFill>
                <a:latin typeface="Quattrocento Sans"/>
                <a:ea typeface="Quattrocento Sans"/>
                <a:cs typeface="Quattrocento Sans"/>
                <a:sym typeface="Quattrocento Sans"/>
              </a:rPr>
              <a:t>intermedia entre los países de la región, que resulta claramente inferior a lo observado en países como Brasil y Venezuela, en tanto que resulta superior a países como Chile y México.</a:t>
            </a:r>
            <a:endParaRPr sz="1500" dirty="0">
              <a:latin typeface="Quattrocento Sans"/>
              <a:ea typeface="Quattrocento Sans"/>
              <a:cs typeface="Quattrocento Sans"/>
              <a:sym typeface="Quattrocento Sans"/>
            </a:endParaRPr>
          </a:p>
        </p:txBody>
      </p:sp>
      <p:sp>
        <p:nvSpPr>
          <p:cNvPr id="7" name="6 CuadroTexto"/>
          <p:cNvSpPr txBox="1"/>
          <p:nvPr/>
        </p:nvSpPr>
        <p:spPr>
          <a:xfrm>
            <a:off x="3275856" y="1833086"/>
            <a:ext cx="5219698" cy="738664"/>
          </a:xfrm>
          <a:prstGeom prst="rect">
            <a:avLst/>
          </a:prstGeom>
          <a:noFill/>
        </p:spPr>
        <p:txBody>
          <a:bodyPr wrap="square" rtlCol="0">
            <a:spAutoFit/>
          </a:bodyPr>
          <a:lstStyle/>
          <a:p>
            <a:pPr algn="ctr"/>
            <a:r>
              <a:rPr lang="es-UY" b="1" dirty="0">
                <a:latin typeface="Quattrocento Sans" charset="0"/>
              </a:rPr>
              <a:t>Importancia del Gasto Público y PIB por habitante en dólares PPA</a:t>
            </a:r>
          </a:p>
          <a:p>
            <a:pPr algn="ctr"/>
            <a:r>
              <a:rPr lang="es-UY" dirty="0">
                <a:latin typeface="Quattrocento Sans" charset="0"/>
              </a:rPr>
              <a:t>Promedio 2014-2024</a:t>
            </a:r>
          </a:p>
          <a:p>
            <a:pPr algn="ctr"/>
            <a:endParaRPr lang="en-US" b="1" dirty="0">
              <a:latin typeface="Quattrocento Sans" charset="0"/>
            </a:endParaRPr>
          </a:p>
        </p:txBody>
      </p:sp>
      <p:sp>
        <p:nvSpPr>
          <p:cNvPr id="8" name="Google Shape;99;p20"/>
          <p:cNvSpPr txBox="1"/>
          <p:nvPr/>
        </p:nvSpPr>
        <p:spPr>
          <a:xfrm>
            <a:off x="2643174" y="642924"/>
            <a:ext cx="5112568" cy="1214446"/>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La economía uruguaya puede caracterizarse como una </a:t>
            </a:r>
            <a:r>
              <a:rPr lang="es" sz="1700" b="1" dirty="0">
                <a:solidFill>
                  <a:schemeClr val="dk1"/>
                </a:solidFill>
                <a:latin typeface="Quattrocento Sans"/>
                <a:ea typeface="Quattrocento Sans"/>
                <a:cs typeface="Quattrocento Sans"/>
                <a:sym typeface="Quattrocento Sans"/>
              </a:rPr>
              <a:t>economía mixta </a:t>
            </a:r>
            <a:r>
              <a:rPr lang="es" sz="1700" dirty="0">
                <a:solidFill>
                  <a:schemeClr val="dk1"/>
                </a:solidFill>
                <a:latin typeface="Quattrocento Sans"/>
                <a:ea typeface="Quattrocento Sans"/>
                <a:cs typeface="Quattrocento Sans"/>
                <a:sym typeface="Quattrocento Sans"/>
              </a:rPr>
              <a:t>donde tanto el Estado como el sector privado participan en las decisiones económicas. </a:t>
            </a:r>
            <a:endParaRPr sz="1700" dirty="0">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714480" y="214296"/>
            <a:ext cx="666342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Gasto Público en Uruguay</a:t>
            </a:r>
            <a:br>
              <a:rPr lang="es" b="1" dirty="0">
                <a:latin typeface="Quattrocento Sans"/>
                <a:ea typeface="Quattrocento Sans"/>
                <a:cs typeface="Quattrocento Sans"/>
                <a:sym typeface="Quattrocento Sans"/>
              </a:rPr>
            </a:br>
            <a:endParaRPr b="1" i="1" dirty="0">
              <a:latin typeface="Quattrocento Sans"/>
              <a:ea typeface="Quattrocento Sans"/>
              <a:cs typeface="Quattrocento Sans"/>
              <a:sym typeface="Quattrocento Sans"/>
            </a:endParaRPr>
          </a:p>
        </p:txBody>
      </p:sp>
      <p:sp>
        <p:nvSpPr>
          <p:cNvPr id="92" name="Google Shape;92;p19"/>
          <p:cNvSpPr txBox="1"/>
          <p:nvPr/>
        </p:nvSpPr>
        <p:spPr>
          <a:xfrm>
            <a:off x="1714480" y="1073416"/>
            <a:ext cx="6747092" cy="64807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La suma de las partidas correspondientes al gasto corriente representó el 93% del gasto público total en 2024. Por su parte, el gasto de capital (inversiones) representó el 7%</a:t>
            </a:r>
            <a:r>
              <a:rPr lang="es" sz="1700" dirty="0">
                <a:latin typeface="Quattrocento Sans"/>
                <a:ea typeface="Quattrocento Sans"/>
                <a:cs typeface="Quattrocento Sans"/>
                <a:sym typeface="Quattrocento Sans"/>
              </a:rPr>
              <a:t>.</a:t>
            </a:r>
          </a:p>
          <a:p>
            <a:pPr marL="0" lvl="0" indent="0" algn="just" rtl="0">
              <a:lnSpc>
                <a:spcPct val="115000"/>
              </a:lnSpc>
              <a:spcBef>
                <a:spcPts val="0"/>
              </a:spcBef>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sz="1700" dirty="0">
              <a:latin typeface="Quattrocento Sans"/>
              <a:ea typeface="Quattrocento Sans"/>
              <a:cs typeface="Quattrocento Sans"/>
              <a:sym typeface="Quattrocento Sans"/>
            </a:endParaRPr>
          </a:p>
        </p:txBody>
      </p:sp>
      <p:sp>
        <p:nvSpPr>
          <p:cNvPr id="8" name="7 CuadroTexto"/>
          <p:cNvSpPr txBox="1"/>
          <p:nvPr/>
        </p:nvSpPr>
        <p:spPr>
          <a:xfrm>
            <a:off x="0" y="2222475"/>
            <a:ext cx="3744416" cy="584775"/>
          </a:xfrm>
          <a:prstGeom prst="rect">
            <a:avLst/>
          </a:prstGeom>
          <a:noFill/>
        </p:spPr>
        <p:txBody>
          <a:bodyPr wrap="square" rtlCol="0">
            <a:spAutoFit/>
          </a:bodyPr>
          <a:lstStyle/>
          <a:p>
            <a:pPr algn="ctr"/>
            <a:r>
              <a:rPr lang="es-UY" sz="1600" b="1" dirty="0">
                <a:latin typeface="Quattrocento Sans" charset="0"/>
              </a:rPr>
              <a:t>Componentes del Gasto Público (2024)  </a:t>
            </a:r>
            <a:endParaRPr lang="es-UY" sz="1600" dirty="0">
              <a:latin typeface="Quattrocento Sans" charset="0"/>
            </a:endParaRPr>
          </a:p>
          <a:p>
            <a:pPr algn="ctr"/>
            <a:endParaRPr lang="en-US" sz="1600" b="1" dirty="0">
              <a:latin typeface="Quattrocento Sans" charset="0"/>
            </a:endParaRPr>
          </a:p>
        </p:txBody>
      </p:sp>
      <p:sp>
        <p:nvSpPr>
          <p:cNvPr id="9" name="8 CuadroTexto"/>
          <p:cNvSpPr txBox="1"/>
          <p:nvPr/>
        </p:nvSpPr>
        <p:spPr>
          <a:xfrm>
            <a:off x="4427984" y="1990422"/>
            <a:ext cx="4320480" cy="830997"/>
          </a:xfrm>
          <a:prstGeom prst="rect">
            <a:avLst/>
          </a:prstGeom>
          <a:noFill/>
        </p:spPr>
        <p:txBody>
          <a:bodyPr wrap="square" rtlCol="0">
            <a:spAutoFit/>
          </a:bodyPr>
          <a:lstStyle/>
          <a:p>
            <a:pPr algn="ctr"/>
            <a:r>
              <a:rPr lang="es-UY" sz="1600" b="1" dirty="0">
                <a:solidFill>
                  <a:schemeClr val="tx1"/>
                </a:solidFill>
                <a:latin typeface="Quattrocento Sans" charset="0"/>
              </a:rPr>
              <a:t>Evolución de la estructura del Gasto Público</a:t>
            </a:r>
          </a:p>
          <a:p>
            <a:pPr algn="ctr"/>
            <a:r>
              <a:rPr lang="es-UY" sz="1600" b="1" dirty="0">
                <a:solidFill>
                  <a:schemeClr val="tx1"/>
                </a:solidFill>
                <a:latin typeface="Quattrocento Sans" charset="0"/>
              </a:rPr>
              <a:t>En porcentaje sobre el Gasto Público Total  </a:t>
            </a:r>
          </a:p>
          <a:p>
            <a:pPr algn="ctr"/>
            <a:endParaRPr lang="en-US" sz="1600" b="1" dirty="0">
              <a:latin typeface="Quattrocento Sans" charset="0"/>
            </a:endParaRPr>
          </a:p>
        </p:txBody>
      </p:sp>
      <p:sp>
        <p:nvSpPr>
          <p:cNvPr id="10" name="9 Rectángulo"/>
          <p:cNvSpPr/>
          <p:nvPr/>
        </p:nvSpPr>
        <p:spPr>
          <a:xfrm>
            <a:off x="1763688" y="758844"/>
            <a:ext cx="4455066" cy="369332"/>
          </a:xfrm>
          <a:prstGeom prst="rect">
            <a:avLst/>
          </a:prstGeom>
        </p:spPr>
        <p:txBody>
          <a:bodyPr wrap="none">
            <a:spAutoFit/>
          </a:bodyPr>
          <a:lstStyle/>
          <a:p>
            <a:r>
              <a:rPr lang="es" sz="1800" b="1" i="1" dirty="0">
                <a:latin typeface="Quattrocento Sans"/>
                <a:ea typeface="Quattrocento Sans"/>
                <a:cs typeface="Quattrocento Sans"/>
                <a:sym typeface="Quattrocento Sans"/>
              </a:rPr>
              <a:t>Evolución y composición del gasto público</a:t>
            </a:r>
            <a:endParaRPr lang="es-ES" sz="1800" dirty="0"/>
          </a:p>
        </p:txBody>
      </p:sp>
      <p:pic>
        <p:nvPicPr>
          <p:cNvPr id="2" name="Imagen 1">
            <a:extLst>
              <a:ext uri="{FF2B5EF4-FFF2-40B4-BE49-F238E27FC236}">
                <a16:creationId xmlns:a16="http://schemas.microsoft.com/office/drawing/2014/main" id="{061B1585-C9CA-4C23-AB57-584BA7BA737B}"/>
              </a:ext>
            </a:extLst>
          </p:cNvPr>
          <p:cNvPicPr>
            <a:picLocks noChangeAspect="1"/>
          </p:cNvPicPr>
          <p:nvPr/>
        </p:nvPicPr>
        <p:blipFill>
          <a:blip r:embed="rId4"/>
          <a:stretch>
            <a:fillRect/>
          </a:stretch>
        </p:blipFill>
        <p:spPr>
          <a:xfrm>
            <a:off x="1" y="2545892"/>
            <a:ext cx="4643438" cy="2597607"/>
          </a:xfrm>
          <a:prstGeom prst="rect">
            <a:avLst/>
          </a:prstGeom>
        </p:spPr>
      </p:pic>
      <p:pic>
        <p:nvPicPr>
          <p:cNvPr id="3" name="Imagen 2">
            <a:extLst>
              <a:ext uri="{FF2B5EF4-FFF2-40B4-BE49-F238E27FC236}">
                <a16:creationId xmlns:a16="http://schemas.microsoft.com/office/drawing/2014/main" id="{D0B00B69-3421-490E-AA98-D89568B6185D}"/>
              </a:ext>
            </a:extLst>
          </p:cNvPr>
          <p:cNvPicPr>
            <a:picLocks noChangeAspect="1"/>
          </p:cNvPicPr>
          <p:nvPr/>
        </p:nvPicPr>
        <p:blipFill>
          <a:blip r:embed="rId5"/>
          <a:stretch>
            <a:fillRect/>
          </a:stretch>
        </p:blipFill>
        <p:spPr>
          <a:xfrm>
            <a:off x="4572000" y="2545893"/>
            <a:ext cx="4486550" cy="25976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051980" y="720088"/>
            <a:ext cx="6663424" cy="7086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b="1" i="1" dirty="0">
                <a:latin typeface="Quattrocento Sans"/>
                <a:ea typeface="Quattrocento Sans"/>
                <a:cs typeface="Quattrocento Sans"/>
                <a:sym typeface="Quattrocento Sans"/>
              </a:rPr>
              <a:t>Evolución y composición del Gasto Público Social</a:t>
            </a:r>
            <a:endParaRPr sz="3600" b="1" i="1" dirty="0">
              <a:latin typeface="Quattrocento Sans"/>
              <a:ea typeface="Quattrocento Sans"/>
              <a:cs typeface="Quattrocento Sans"/>
              <a:sym typeface="Quattrocento Sans"/>
            </a:endParaRPr>
          </a:p>
        </p:txBody>
      </p:sp>
      <p:sp>
        <p:nvSpPr>
          <p:cNvPr id="92" name="Google Shape;92;p19"/>
          <p:cNvSpPr txBox="1"/>
          <p:nvPr/>
        </p:nvSpPr>
        <p:spPr>
          <a:xfrm>
            <a:off x="1857356" y="1142990"/>
            <a:ext cx="6572296" cy="648072"/>
          </a:xfrm>
          <a:prstGeom prst="rect">
            <a:avLst/>
          </a:prstGeom>
          <a:noFill/>
          <a:ln>
            <a:noFill/>
          </a:ln>
        </p:spPr>
        <p:txBody>
          <a:bodyPr spcFirstLastPara="1" wrap="square" lIns="91425" tIns="91425" rIns="91425" bIns="91425" anchor="t" anchorCtr="0">
            <a:noAutofit/>
          </a:bodyPr>
          <a:lstStyle/>
          <a:p>
            <a:pPr algn="just"/>
            <a:r>
              <a:rPr lang="es-UY" sz="1700" dirty="0">
                <a:latin typeface="Quattrocento Sans" charset="0"/>
              </a:rPr>
              <a:t>Un componente muy relevante del gasto público es el gasto público social que incluye todos los gastos realizados por los organismos que tienen el cometido de atender necesidades sociales.</a:t>
            </a:r>
            <a:endParaRPr lang="es" sz="1700" dirty="0">
              <a:latin typeface="Quattrocento Sans" charset="0"/>
              <a:ea typeface="Quattrocento Sans"/>
              <a:cs typeface="Quattrocento Sans"/>
              <a:sym typeface="Quattrocento Sans"/>
            </a:endParaRPr>
          </a:p>
          <a:p>
            <a:pPr marL="0" lvl="0" indent="0" algn="just" rtl="0">
              <a:lnSpc>
                <a:spcPct val="115000"/>
              </a:lnSpc>
              <a:spcBef>
                <a:spcPts val="0"/>
              </a:spcBef>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sz="1700" dirty="0">
              <a:latin typeface="Quattrocento Sans"/>
              <a:ea typeface="Quattrocento Sans"/>
              <a:cs typeface="Quattrocento Sans"/>
              <a:sym typeface="Quattrocento Sans"/>
            </a:endParaRPr>
          </a:p>
        </p:txBody>
      </p:sp>
      <p:sp>
        <p:nvSpPr>
          <p:cNvPr id="8" name="7 CuadroTexto"/>
          <p:cNvSpPr txBox="1"/>
          <p:nvPr/>
        </p:nvSpPr>
        <p:spPr>
          <a:xfrm>
            <a:off x="0" y="2156251"/>
            <a:ext cx="3744416" cy="830997"/>
          </a:xfrm>
          <a:prstGeom prst="rect">
            <a:avLst/>
          </a:prstGeom>
          <a:noFill/>
        </p:spPr>
        <p:txBody>
          <a:bodyPr wrap="square" rtlCol="0">
            <a:spAutoFit/>
          </a:bodyPr>
          <a:lstStyle/>
          <a:p>
            <a:pPr algn="ctr"/>
            <a:r>
              <a:rPr lang="es-UY" sz="1600" b="1" dirty="0">
                <a:latin typeface="Quattrocento Sans" charset="0"/>
              </a:rPr>
              <a:t>Gasto Público Social en relación al PIB</a:t>
            </a:r>
          </a:p>
          <a:p>
            <a:pPr algn="ctr"/>
            <a:r>
              <a:rPr lang="es-UY" sz="1600" b="1" dirty="0">
                <a:latin typeface="Quattrocento Sans" charset="0"/>
              </a:rPr>
              <a:t>En porcentaje   </a:t>
            </a:r>
          </a:p>
          <a:p>
            <a:pPr algn="ctr"/>
            <a:endParaRPr lang="en-US" sz="1600" b="1" dirty="0">
              <a:latin typeface="Quattrocento Sans" charset="0"/>
            </a:endParaRPr>
          </a:p>
        </p:txBody>
      </p:sp>
      <p:sp>
        <p:nvSpPr>
          <p:cNvPr id="9" name="8 CuadroTexto"/>
          <p:cNvSpPr txBox="1"/>
          <p:nvPr/>
        </p:nvSpPr>
        <p:spPr>
          <a:xfrm>
            <a:off x="3964586" y="2199051"/>
            <a:ext cx="4750818" cy="584775"/>
          </a:xfrm>
          <a:prstGeom prst="rect">
            <a:avLst/>
          </a:prstGeom>
          <a:noFill/>
        </p:spPr>
        <p:txBody>
          <a:bodyPr wrap="square" rtlCol="0">
            <a:spAutoFit/>
          </a:bodyPr>
          <a:lstStyle/>
          <a:p>
            <a:pPr algn="ctr"/>
            <a:r>
              <a:rPr lang="es-UY" sz="1600" b="1" dirty="0">
                <a:latin typeface="Quattrocento Sans" charset="0"/>
              </a:rPr>
              <a:t>Componentes del Gasto Público Social (2016-2023)</a:t>
            </a:r>
          </a:p>
          <a:p>
            <a:pPr algn="ctr"/>
            <a:endParaRPr lang="en-US" sz="1600" b="1" dirty="0">
              <a:latin typeface="Quattrocento Sans" charset="0"/>
            </a:endParaRPr>
          </a:p>
        </p:txBody>
      </p:sp>
      <p:pic>
        <p:nvPicPr>
          <p:cNvPr id="2" name="Imagen 1">
            <a:extLst>
              <a:ext uri="{FF2B5EF4-FFF2-40B4-BE49-F238E27FC236}">
                <a16:creationId xmlns:a16="http://schemas.microsoft.com/office/drawing/2014/main" id="{0EE93806-8F17-4F49-BF74-6EE561BB29CE}"/>
              </a:ext>
            </a:extLst>
          </p:cNvPr>
          <p:cNvPicPr>
            <a:picLocks noChangeAspect="1"/>
          </p:cNvPicPr>
          <p:nvPr/>
        </p:nvPicPr>
        <p:blipFill>
          <a:blip r:embed="rId4"/>
          <a:stretch>
            <a:fillRect/>
          </a:stretch>
        </p:blipFill>
        <p:spPr>
          <a:xfrm>
            <a:off x="0" y="2685556"/>
            <a:ext cx="4496184" cy="2489636"/>
          </a:xfrm>
          <a:prstGeom prst="rect">
            <a:avLst/>
          </a:prstGeom>
        </p:spPr>
      </p:pic>
      <p:pic>
        <p:nvPicPr>
          <p:cNvPr id="3" name="Imagen 2">
            <a:extLst>
              <a:ext uri="{FF2B5EF4-FFF2-40B4-BE49-F238E27FC236}">
                <a16:creationId xmlns:a16="http://schemas.microsoft.com/office/drawing/2014/main" id="{5490D0D1-DABE-402E-B36C-DCBD677418C3}"/>
              </a:ext>
            </a:extLst>
          </p:cNvPr>
          <p:cNvPicPr>
            <a:picLocks noChangeAspect="1"/>
          </p:cNvPicPr>
          <p:nvPr/>
        </p:nvPicPr>
        <p:blipFill>
          <a:blip r:embed="rId5"/>
          <a:stretch>
            <a:fillRect/>
          </a:stretch>
        </p:blipFill>
        <p:spPr>
          <a:xfrm>
            <a:off x="4496184" y="2561371"/>
            <a:ext cx="4299163" cy="26138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725000" y="641728"/>
            <a:ext cx="666342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b="1" i="1" dirty="0">
                <a:latin typeface="Quattrocento Sans"/>
                <a:ea typeface="Quattrocento Sans"/>
                <a:cs typeface="Quattrocento Sans"/>
                <a:sym typeface="Quattrocento Sans"/>
              </a:rPr>
              <a:t>Composición de los ingresos y la recaudación</a:t>
            </a:r>
            <a:endParaRPr sz="1800" b="1" i="1" dirty="0">
              <a:latin typeface="Quattrocento Sans"/>
              <a:ea typeface="Quattrocento Sans"/>
              <a:cs typeface="Quattrocento Sans"/>
              <a:sym typeface="Quattrocento Sans"/>
            </a:endParaRPr>
          </a:p>
        </p:txBody>
      </p:sp>
      <p:pic>
        <p:nvPicPr>
          <p:cNvPr id="4098" name="Picture 2" descr="C:\Users\Lucia\Desktop\Cap. 07\Imagen-7.jpg"/>
          <p:cNvPicPr>
            <a:picLocks noChangeAspect="1" noChangeArrowheads="1"/>
          </p:cNvPicPr>
          <p:nvPr/>
        </p:nvPicPr>
        <p:blipFill>
          <a:blip r:embed="rId4"/>
          <a:srcRect/>
          <a:stretch>
            <a:fillRect/>
          </a:stretch>
        </p:blipFill>
        <p:spPr bwMode="auto">
          <a:xfrm>
            <a:off x="179512" y="2664978"/>
            <a:ext cx="3491880" cy="2478522"/>
          </a:xfrm>
          <a:prstGeom prst="rect">
            <a:avLst/>
          </a:prstGeom>
          <a:noFill/>
        </p:spPr>
      </p:pic>
      <p:sp>
        <p:nvSpPr>
          <p:cNvPr id="8" name="7 CuadroTexto"/>
          <p:cNvSpPr txBox="1"/>
          <p:nvPr/>
        </p:nvSpPr>
        <p:spPr>
          <a:xfrm>
            <a:off x="0" y="2428874"/>
            <a:ext cx="4072504" cy="830997"/>
          </a:xfrm>
          <a:prstGeom prst="rect">
            <a:avLst/>
          </a:prstGeom>
          <a:noFill/>
        </p:spPr>
        <p:txBody>
          <a:bodyPr wrap="square" rtlCol="0">
            <a:spAutoFit/>
          </a:bodyPr>
          <a:lstStyle/>
          <a:p>
            <a:pPr algn="ctr"/>
            <a:r>
              <a:rPr lang="es-UY" sz="1600" b="1" dirty="0">
                <a:latin typeface="Quattrocento Sans" charset="0"/>
              </a:rPr>
              <a:t>Composición de los ingresos (2019-2024)</a:t>
            </a:r>
          </a:p>
          <a:p>
            <a:pPr algn="ctr"/>
            <a:r>
              <a:rPr lang="es-UY" sz="1600" b="1" dirty="0">
                <a:latin typeface="Quattrocento Sans" charset="0"/>
              </a:rPr>
              <a:t>En porcentaje   </a:t>
            </a:r>
          </a:p>
          <a:p>
            <a:pPr algn="ctr"/>
            <a:endParaRPr lang="en-US" sz="1600" b="1" dirty="0">
              <a:latin typeface="Quattrocento Sans" charset="0"/>
            </a:endParaRPr>
          </a:p>
        </p:txBody>
      </p:sp>
      <p:sp>
        <p:nvSpPr>
          <p:cNvPr id="9" name="8 CuadroTexto"/>
          <p:cNvSpPr txBox="1"/>
          <p:nvPr/>
        </p:nvSpPr>
        <p:spPr>
          <a:xfrm>
            <a:off x="4286248" y="2155385"/>
            <a:ext cx="4104456" cy="830997"/>
          </a:xfrm>
          <a:prstGeom prst="rect">
            <a:avLst/>
          </a:prstGeom>
          <a:noFill/>
        </p:spPr>
        <p:txBody>
          <a:bodyPr wrap="square" rtlCol="0">
            <a:spAutoFit/>
          </a:bodyPr>
          <a:lstStyle/>
          <a:p>
            <a:pPr algn="ctr"/>
            <a:r>
              <a:rPr lang="es-UY" sz="1600" b="1" dirty="0">
                <a:latin typeface="Quattrocento Sans" charset="0"/>
              </a:rPr>
              <a:t>Recaudación por tipo de impuesto (2024)</a:t>
            </a:r>
          </a:p>
          <a:p>
            <a:pPr algn="ctr"/>
            <a:r>
              <a:rPr lang="es-UY" sz="1600" b="1" dirty="0">
                <a:latin typeface="Quattrocento Sans" charset="0"/>
              </a:rPr>
              <a:t>En porcentaje   </a:t>
            </a:r>
          </a:p>
          <a:p>
            <a:pPr algn="ctr"/>
            <a:endParaRPr lang="en-US" sz="1600" b="1" dirty="0">
              <a:latin typeface="Quattrocento Sans" charset="0"/>
            </a:endParaRPr>
          </a:p>
        </p:txBody>
      </p:sp>
      <p:sp>
        <p:nvSpPr>
          <p:cNvPr id="10" name="Google Shape;92;p19"/>
          <p:cNvSpPr txBox="1"/>
          <p:nvPr/>
        </p:nvSpPr>
        <p:spPr>
          <a:xfrm>
            <a:off x="0" y="1779662"/>
            <a:ext cx="8604448" cy="64807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buClr>
                <a:schemeClr val="dk1"/>
              </a:buClr>
              <a:buSzPts val="1100"/>
              <a:buFont typeface="Arial"/>
              <a:buNone/>
            </a:pPr>
            <a:endParaRPr lang="es"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dirty="0">
              <a:latin typeface="Quattrocento Sans"/>
              <a:ea typeface="Quattrocento Sans"/>
              <a:cs typeface="Quattrocento Sans"/>
              <a:sym typeface="Quattrocento Sans"/>
            </a:endParaRPr>
          </a:p>
        </p:txBody>
      </p:sp>
      <p:sp>
        <p:nvSpPr>
          <p:cNvPr id="11" name="Google Shape;92;p19"/>
          <p:cNvSpPr txBox="1"/>
          <p:nvPr/>
        </p:nvSpPr>
        <p:spPr>
          <a:xfrm>
            <a:off x="1785918" y="1000114"/>
            <a:ext cx="6786610" cy="1214446"/>
          </a:xfrm>
          <a:prstGeom prst="rect">
            <a:avLst/>
          </a:prstGeom>
          <a:noFill/>
          <a:ln>
            <a:noFill/>
          </a:ln>
        </p:spPr>
        <p:txBody>
          <a:bodyPr spcFirstLastPara="1" wrap="square" lIns="91425" tIns="91425" rIns="91425" bIns="91425" anchor="t" anchorCtr="0">
            <a:noAutofit/>
          </a:bodyPr>
          <a:lstStyle/>
          <a:p>
            <a:pPr algn="just"/>
            <a:r>
              <a:rPr lang="es-UY" sz="1700" dirty="0">
                <a:latin typeface="Quattrocento Sans" charset="0"/>
              </a:rPr>
              <a:t>Considerando el total de impuestos directos e indirectos, la DGI </a:t>
            </a:r>
            <a:r>
              <a:rPr lang="en-US" sz="1700" dirty="0" err="1">
                <a:latin typeface="Quattrocento Sans" charset="0"/>
              </a:rPr>
              <a:t>recauda</a:t>
            </a:r>
            <a:r>
              <a:rPr lang="en-US" sz="1700" dirty="0">
                <a:latin typeface="Quattrocento Sans" charset="0"/>
              </a:rPr>
              <a:t> </a:t>
            </a:r>
            <a:r>
              <a:rPr lang="en-US" sz="1700" dirty="0" err="1">
                <a:latin typeface="Quattrocento Sans" charset="0"/>
              </a:rPr>
              <a:t>ingresos</a:t>
            </a:r>
            <a:r>
              <a:rPr lang="en-US" sz="1700" dirty="0">
                <a:latin typeface="Quattrocento Sans" charset="0"/>
              </a:rPr>
              <a:t> </a:t>
            </a:r>
            <a:r>
              <a:rPr lang="en-US" sz="1700" dirty="0" err="1">
                <a:latin typeface="Quattrocento Sans" charset="0"/>
              </a:rPr>
              <a:t>que</a:t>
            </a:r>
            <a:r>
              <a:rPr lang="en-US" sz="1700" dirty="0">
                <a:latin typeface="Quattrocento Sans" charset="0"/>
              </a:rPr>
              <a:t> </a:t>
            </a:r>
            <a:r>
              <a:rPr lang="en-US" sz="1700" dirty="0" err="1">
                <a:latin typeface="Quattrocento Sans" charset="0"/>
              </a:rPr>
              <a:t>representan</a:t>
            </a:r>
            <a:r>
              <a:rPr lang="en-US" sz="1700" dirty="0">
                <a:latin typeface="Quattrocento Sans" charset="0"/>
              </a:rPr>
              <a:t> </a:t>
            </a:r>
            <a:r>
              <a:rPr lang="en-US" sz="1700" dirty="0" err="1">
                <a:latin typeface="Quattrocento Sans" charset="0"/>
              </a:rPr>
              <a:t>aproximadamente</a:t>
            </a:r>
            <a:r>
              <a:rPr lang="en-US" sz="1700" dirty="0">
                <a:latin typeface="Quattrocento Sans" charset="0"/>
              </a:rPr>
              <a:t> </a:t>
            </a:r>
            <a:r>
              <a:rPr lang="es-UY" sz="1700" dirty="0">
                <a:latin typeface="Quattrocento Sans" charset="0"/>
              </a:rPr>
              <a:t>un 17% del PIB. El ratio entre la recaudación impositiva y los ingresos generados en un país o sector de actividad es comúnmente </a:t>
            </a:r>
            <a:r>
              <a:rPr lang="en-US" sz="1700" dirty="0" err="1">
                <a:latin typeface="Quattrocento Sans" charset="0"/>
              </a:rPr>
              <a:t>denominado</a:t>
            </a:r>
            <a:r>
              <a:rPr lang="en-US" sz="1700" dirty="0">
                <a:latin typeface="Quattrocento Sans" charset="0"/>
              </a:rPr>
              <a:t> </a:t>
            </a:r>
            <a:r>
              <a:rPr lang="en-US" sz="1700" dirty="0" err="1">
                <a:latin typeface="Quattrocento Sans" charset="0"/>
              </a:rPr>
              <a:t>como</a:t>
            </a:r>
            <a:r>
              <a:rPr lang="en-US" sz="1700" dirty="0">
                <a:latin typeface="Quattrocento Sans" charset="0"/>
              </a:rPr>
              <a:t> carga </a:t>
            </a:r>
            <a:r>
              <a:rPr lang="en-US" sz="1700" dirty="0" err="1">
                <a:latin typeface="Quattrocento Sans" charset="0"/>
              </a:rPr>
              <a:t>tributaria</a:t>
            </a:r>
            <a:r>
              <a:rPr lang="en-US" sz="1700" dirty="0">
                <a:latin typeface="Quattrocento Sans" charset="0"/>
              </a:rPr>
              <a:t>.</a:t>
            </a:r>
            <a:endParaRPr lang="es" sz="1700" dirty="0">
              <a:latin typeface="Quattrocento Sans"/>
              <a:ea typeface="Quattrocento Sans"/>
              <a:cs typeface="Quattrocento Sans"/>
              <a:sym typeface="Quattrocento Sans"/>
            </a:endParaRPr>
          </a:p>
        </p:txBody>
      </p:sp>
      <p:sp>
        <p:nvSpPr>
          <p:cNvPr id="12" name="11 Rectángulo"/>
          <p:cNvSpPr/>
          <p:nvPr/>
        </p:nvSpPr>
        <p:spPr>
          <a:xfrm>
            <a:off x="1857356" y="142858"/>
            <a:ext cx="4756430" cy="523220"/>
          </a:xfrm>
          <a:prstGeom prst="rect">
            <a:avLst/>
          </a:prstGeom>
        </p:spPr>
        <p:txBody>
          <a:bodyPr wrap="none">
            <a:spAutoFit/>
          </a:bodyPr>
          <a:lstStyle/>
          <a:p>
            <a:r>
              <a:rPr lang="es" sz="2800" b="1" dirty="0">
                <a:latin typeface="Quattrocento Sans"/>
                <a:ea typeface="Quattrocento Sans"/>
                <a:cs typeface="Quattrocento Sans"/>
                <a:sym typeface="Quattrocento Sans"/>
              </a:rPr>
              <a:t>Ingresos Públicos en Uruguay</a:t>
            </a:r>
            <a:endParaRPr lang="es-ES" sz="2800" dirty="0"/>
          </a:p>
        </p:txBody>
      </p:sp>
      <p:pic>
        <p:nvPicPr>
          <p:cNvPr id="2" name="Imagen 1">
            <a:extLst>
              <a:ext uri="{FF2B5EF4-FFF2-40B4-BE49-F238E27FC236}">
                <a16:creationId xmlns:a16="http://schemas.microsoft.com/office/drawing/2014/main" id="{2DD4D943-2586-4D29-8EFB-6B19B33B2C9D}"/>
              </a:ext>
            </a:extLst>
          </p:cNvPr>
          <p:cNvPicPr>
            <a:picLocks noChangeAspect="1"/>
          </p:cNvPicPr>
          <p:nvPr/>
        </p:nvPicPr>
        <p:blipFill>
          <a:blip r:embed="rId5"/>
          <a:stretch>
            <a:fillRect/>
          </a:stretch>
        </p:blipFill>
        <p:spPr>
          <a:xfrm>
            <a:off x="4253701" y="2714033"/>
            <a:ext cx="4318828" cy="242946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8" name="7 CuadroTexto"/>
          <p:cNvSpPr txBox="1"/>
          <p:nvPr/>
        </p:nvSpPr>
        <p:spPr>
          <a:xfrm>
            <a:off x="179512" y="2571750"/>
            <a:ext cx="3635896" cy="338554"/>
          </a:xfrm>
          <a:prstGeom prst="rect">
            <a:avLst/>
          </a:prstGeom>
          <a:noFill/>
        </p:spPr>
        <p:txBody>
          <a:bodyPr wrap="square" rtlCol="0">
            <a:spAutoFit/>
          </a:bodyPr>
          <a:lstStyle/>
          <a:p>
            <a:pPr algn="ctr"/>
            <a:r>
              <a:rPr lang="es-UY" sz="1600" b="1" dirty="0">
                <a:latin typeface="Quattrocento Sans" charset="0"/>
              </a:rPr>
              <a:t>Estructura tributaria de Uruguay</a:t>
            </a:r>
          </a:p>
        </p:txBody>
      </p:sp>
      <p:sp>
        <p:nvSpPr>
          <p:cNvPr id="9" name="8 CuadroTexto"/>
          <p:cNvSpPr txBox="1"/>
          <p:nvPr/>
        </p:nvSpPr>
        <p:spPr>
          <a:xfrm>
            <a:off x="4454078" y="2214560"/>
            <a:ext cx="4104456" cy="830997"/>
          </a:xfrm>
          <a:prstGeom prst="rect">
            <a:avLst/>
          </a:prstGeom>
          <a:noFill/>
        </p:spPr>
        <p:txBody>
          <a:bodyPr wrap="square" rtlCol="0">
            <a:spAutoFit/>
          </a:bodyPr>
          <a:lstStyle/>
          <a:p>
            <a:pPr algn="ctr"/>
            <a:r>
              <a:rPr lang="es-UY" sz="1600" b="1" dirty="0">
                <a:latin typeface="Quattrocento Sans" charset="0"/>
              </a:rPr>
              <a:t>Recaudación por tipo de impuesto (2024)</a:t>
            </a:r>
          </a:p>
          <a:p>
            <a:pPr algn="ctr"/>
            <a:r>
              <a:rPr lang="es-UY" sz="1600" b="1" dirty="0">
                <a:latin typeface="Quattrocento Sans" charset="0"/>
              </a:rPr>
              <a:t>En porcentaje   </a:t>
            </a:r>
          </a:p>
          <a:p>
            <a:pPr algn="ctr"/>
            <a:endParaRPr lang="en-US" sz="1600" b="1" dirty="0">
              <a:latin typeface="Quattrocento Sans" charset="0"/>
            </a:endParaRPr>
          </a:p>
        </p:txBody>
      </p:sp>
      <p:sp>
        <p:nvSpPr>
          <p:cNvPr id="10" name="Google Shape;92;p19"/>
          <p:cNvSpPr txBox="1"/>
          <p:nvPr/>
        </p:nvSpPr>
        <p:spPr>
          <a:xfrm>
            <a:off x="0" y="1800311"/>
            <a:ext cx="8604448" cy="648072"/>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buClr>
                <a:schemeClr val="dk1"/>
              </a:buClr>
              <a:buSzPts val="1100"/>
              <a:buFont typeface="Arial"/>
              <a:buNone/>
            </a:pPr>
            <a:endParaRPr lang="es"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lang="es"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dirty="0">
              <a:latin typeface="Quattrocento Sans"/>
              <a:ea typeface="Quattrocento Sans"/>
              <a:cs typeface="Quattrocento Sans"/>
              <a:sym typeface="Quattrocento Sans"/>
            </a:endParaRPr>
          </a:p>
        </p:txBody>
      </p:sp>
      <p:pic>
        <p:nvPicPr>
          <p:cNvPr id="5123" name="Picture 3"/>
          <p:cNvPicPr>
            <a:picLocks noChangeAspect="1" noChangeArrowheads="1"/>
          </p:cNvPicPr>
          <p:nvPr/>
        </p:nvPicPr>
        <p:blipFill>
          <a:blip r:embed="rId4"/>
          <a:srcRect/>
          <a:stretch>
            <a:fillRect/>
          </a:stretch>
        </p:blipFill>
        <p:spPr bwMode="auto">
          <a:xfrm>
            <a:off x="179512" y="2931790"/>
            <a:ext cx="3528391" cy="1715695"/>
          </a:xfrm>
          <a:prstGeom prst="rect">
            <a:avLst/>
          </a:prstGeom>
          <a:noFill/>
          <a:ln w="9525">
            <a:noFill/>
            <a:miter lim="800000"/>
            <a:headEnd/>
            <a:tailEnd/>
          </a:ln>
        </p:spPr>
      </p:pic>
      <p:sp>
        <p:nvSpPr>
          <p:cNvPr id="11" name="Google Shape;92;p19"/>
          <p:cNvSpPr txBox="1"/>
          <p:nvPr/>
        </p:nvSpPr>
        <p:spPr>
          <a:xfrm>
            <a:off x="1857356" y="571486"/>
            <a:ext cx="6500858" cy="1643074"/>
          </a:xfrm>
          <a:prstGeom prst="rect">
            <a:avLst/>
          </a:prstGeom>
          <a:noFill/>
          <a:ln>
            <a:noFill/>
          </a:ln>
        </p:spPr>
        <p:txBody>
          <a:bodyPr spcFirstLastPara="1" wrap="square" lIns="91425" tIns="91425" rIns="91425" bIns="91425" anchor="t" anchorCtr="0">
            <a:noAutofit/>
          </a:bodyPr>
          <a:lstStyle/>
          <a:p>
            <a:pPr algn="just"/>
            <a:r>
              <a:rPr lang="en-US" sz="1700" dirty="0">
                <a:latin typeface="Quattrocento Sans" charset="0"/>
              </a:rPr>
              <a:t>Entre los </a:t>
            </a:r>
            <a:r>
              <a:rPr lang="es-UY" sz="1700" dirty="0">
                <a:latin typeface="Quattrocento Sans" charset="0"/>
              </a:rPr>
              <a:t>impuestos indirectos, el principal aporte proviene del impuesto al valor agregado (IVA), mientras que dentro de los impuestos directos se destacan el impuesto a las rentas de las personas físicas (IRPF), el impuesto de asistencia a la seguridad social (IASS), y el impuesto a la renta de </a:t>
            </a:r>
            <a:r>
              <a:rPr lang="en-US" sz="1700" dirty="0">
                <a:latin typeface="Quattrocento Sans" charset="0"/>
              </a:rPr>
              <a:t>las </a:t>
            </a:r>
            <a:r>
              <a:rPr lang="en-US" sz="1700" dirty="0" err="1">
                <a:latin typeface="Quattrocento Sans" charset="0"/>
              </a:rPr>
              <a:t>actividades</a:t>
            </a:r>
            <a:r>
              <a:rPr lang="en-US" sz="1700" dirty="0">
                <a:latin typeface="Quattrocento Sans" charset="0"/>
              </a:rPr>
              <a:t> </a:t>
            </a:r>
            <a:r>
              <a:rPr lang="en-US" sz="1700" dirty="0" err="1">
                <a:latin typeface="Quattrocento Sans" charset="0"/>
              </a:rPr>
              <a:t>económicas</a:t>
            </a:r>
            <a:r>
              <a:rPr lang="en-US" sz="1700" dirty="0">
                <a:latin typeface="Quattrocento Sans" charset="0"/>
              </a:rPr>
              <a:t> (IRAE).</a:t>
            </a:r>
            <a:endParaRPr lang="es" sz="1700" dirty="0">
              <a:latin typeface="Quattrocento Sans" charset="0"/>
              <a:ea typeface="Quattrocento Sans"/>
              <a:cs typeface="Quattrocento Sans"/>
              <a:sym typeface="Quattrocento Sans"/>
            </a:endParaRPr>
          </a:p>
        </p:txBody>
      </p:sp>
      <p:pic>
        <p:nvPicPr>
          <p:cNvPr id="2" name="Imagen 1">
            <a:extLst>
              <a:ext uri="{FF2B5EF4-FFF2-40B4-BE49-F238E27FC236}">
                <a16:creationId xmlns:a16="http://schemas.microsoft.com/office/drawing/2014/main" id="{0C88293A-0A13-494D-9E07-159F2690907A}"/>
              </a:ext>
            </a:extLst>
          </p:cNvPr>
          <p:cNvPicPr>
            <a:picLocks noChangeAspect="1"/>
          </p:cNvPicPr>
          <p:nvPr/>
        </p:nvPicPr>
        <p:blipFill>
          <a:blip r:embed="rId5"/>
          <a:stretch>
            <a:fillRect/>
          </a:stretch>
        </p:blipFill>
        <p:spPr>
          <a:xfrm>
            <a:off x="4283968" y="2745312"/>
            <a:ext cx="4297523" cy="23981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51720" y="411510"/>
            <a:ext cx="5020610"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Sector público e intervención</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142844" y="1707654"/>
            <a:ext cx="7165460" cy="2364294"/>
          </a:xfrm>
          <a:prstGeom prst="rect">
            <a:avLst/>
          </a:prstGeom>
        </p:spPr>
        <p:txBody>
          <a:bodyPr spcFirstLastPara="1" wrap="square" lIns="91425" tIns="91425" rIns="91425" bIns="91425" anchor="t" anchorCtr="0">
            <a:noAutofit/>
          </a:bodyPr>
          <a:lstStyle/>
          <a:p>
            <a:pPr marL="0" indent="0" algn="just">
              <a:lnSpc>
                <a:spcPct val="100000"/>
              </a:lnSpc>
              <a:buNone/>
            </a:pPr>
            <a:r>
              <a:rPr lang="es-UY" sz="1700" dirty="0">
                <a:solidFill>
                  <a:schemeClr val="tx1"/>
                </a:solidFill>
                <a:latin typeface="Quattrocento Sans" charset="0"/>
              </a:rPr>
              <a:t>La participación del Estado en la economía muestra  diferentes niveles de profundidad, desempeñando el sector público un papel más o menos significativo en las  actividades de  producción, en la comercialización de los bienes y servicios y en la distribución del ingreso.</a:t>
            </a:r>
          </a:p>
          <a:p>
            <a:pPr marL="0" indent="0" algn="just">
              <a:lnSpc>
                <a:spcPct val="100000"/>
              </a:lnSpc>
              <a:buNone/>
            </a:pPr>
            <a:endParaRPr lang="es-UY" sz="1700" dirty="0">
              <a:solidFill>
                <a:schemeClr val="tx1"/>
              </a:solidFill>
              <a:latin typeface="Quattrocento Sans" charset="0"/>
              <a:ea typeface="Quattrocento Sans"/>
              <a:cs typeface="Quattrocento Sans"/>
              <a:sym typeface="Quattrocento Sans"/>
            </a:endParaRPr>
          </a:p>
          <a:p>
            <a:pPr marL="0" indent="0" algn="just">
              <a:lnSpc>
                <a:spcPct val="100000"/>
              </a:lnSpc>
              <a:buNone/>
            </a:pPr>
            <a:r>
              <a:rPr lang="es-UY" sz="1700" dirty="0">
                <a:solidFill>
                  <a:schemeClr val="tx1"/>
                </a:solidFill>
                <a:latin typeface="Quattrocento Sans" charset="0"/>
              </a:rPr>
              <a:t>La denominada </a:t>
            </a:r>
            <a:r>
              <a:rPr lang="es-UY" sz="1700" b="1" dirty="0">
                <a:solidFill>
                  <a:schemeClr val="tx1"/>
                </a:solidFill>
                <a:latin typeface="Quattrocento Sans" charset="0"/>
              </a:rPr>
              <a:t>Economía del Bienestar</a:t>
            </a:r>
            <a:r>
              <a:rPr lang="es-UY" sz="1700" dirty="0">
                <a:solidFill>
                  <a:schemeClr val="tx1"/>
                </a:solidFill>
                <a:latin typeface="Quattrocento Sans" charset="0"/>
              </a:rPr>
              <a:t> es la que se ocupa de formular y aplicar criterios mediante   los cuales juzgar la conveniencia de distintas propuestas para resolver un determinado problema que requiere de la  intervención </a:t>
            </a:r>
            <a:r>
              <a:rPr lang="en-US" sz="1700" dirty="0">
                <a:solidFill>
                  <a:schemeClr val="tx1"/>
                </a:solidFill>
                <a:latin typeface="Quattrocento Sans" charset="0"/>
              </a:rPr>
              <a:t>de </a:t>
            </a:r>
            <a:r>
              <a:rPr lang="en-US" sz="1700" dirty="0" err="1">
                <a:solidFill>
                  <a:schemeClr val="tx1"/>
                </a:solidFill>
                <a:latin typeface="Quattrocento Sans" charset="0"/>
              </a:rPr>
              <a:t>las</a:t>
            </a:r>
            <a:r>
              <a:rPr lang="en-US" sz="1700" dirty="0">
                <a:solidFill>
                  <a:schemeClr val="tx1"/>
                </a:solidFill>
                <a:latin typeface="Quattrocento Sans" charset="0"/>
              </a:rPr>
              <a:t> </a:t>
            </a:r>
            <a:r>
              <a:rPr lang="en-US" sz="1700" dirty="0" err="1">
                <a:solidFill>
                  <a:schemeClr val="tx1"/>
                </a:solidFill>
                <a:latin typeface="Quattrocento Sans" charset="0"/>
              </a:rPr>
              <a:t>políticas</a:t>
            </a:r>
            <a:r>
              <a:rPr lang="en-US" sz="1700" dirty="0">
                <a:solidFill>
                  <a:schemeClr val="tx1"/>
                </a:solidFill>
                <a:latin typeface="Quattrocento Sans" charset="0"/>
              </a:rPr>
              <a:t> </a:t>
            </a:r>
            <a:r>
              <a:rPr lang="en-US" sz="1700" dirty="0" err="1">
                <a:solidFill>
                  <a:schemeClr val="tx1"/>
                </a:solidFill>
                <a:latin typeface="Quattrocento Sans" charset="0"/>
              </a:rPr>
              <a:t>públicas</a:t>
            </a:r>
            <a:r>
              <a:rPr lang="en-US" sz="1700" dirty="0">
                <a:solidFill>
                  <a:schemeClr val="tx1"/>
                </a:solidFill>
                <a:latin typeface="Quattrocento Sans" charset="0"/>
              </a:rPr>
              <a:t>.</a:t>
            </a:r>
            <a:endParaRPr sz="1700" dirty="0">
              <a:solidFill>
                <a:schemeClr val="tx1"/>
              </a:solidFill>
              <a:latin typeface="Quattrocento Sans" charset="0"/>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214546" y="142858"/>
            <a:ext cx="4933079" cy="57150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b="1" dirty="0">
                <a:latin typeface="Quattrocento Sans"/>
                <a:ea typeface="Quattrocento Sans"/>
                <a:cs typeface="Quattrocento Sans"/>
                <a:sym typeface="Quattrocento Sans"/>
              </a:rPr>
              <a:t>Economía del Bienestar</a:t>
            </a:r>
            <a:br>
              <a:rPr lang="es" b="1" dirty="0">
                <a:latin typeface="Quattrocento Sans"/>
                <a:ea typeface="Quattrocento Sans"/>
                <a:cs typeface="Quattrocento Sans"/>
                <a:sym typeface="Quattrocento Sans"/>
              </a:rPr>
            </a:br>
            <a:endParaRPr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2071670" y="1275163"/>
            <a:ext cx="5302008" cy="43933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700" b="1" dirty="0">
                <a:solidFill>
                  <a:schemeClr val="tx1"/>
                </a:solidFill>
                <a:latin typeface="Quattrocento Sans" charset="0"/>
                <a:sym typeface="Quattrocento Sans"/>
              </a:rPr>
              <a:t>Teoremas  del Bienestar</a:t>
            </a:r>
          </a:p>
          <a:p>
            <a:pPr>
              <a:buNone/>
            </a:pPr>
            <a:endParaRPr lang="es" sz="1700" dirty="0">
              <a:solidFill>
                <a:schemeClr val="tx1"/>
              </a:solidFill>
              <a:latin typeface="Quattrocento Sans"/>
              <a:sym typeface="Quattrocento Sans"/>
            </a:endParaRPr>
          </a:p>
          <a:p>
            <a:pPr>
              <a:buNone/>
            </a:pPr>
            <a:endParaRPr lang="es-UY" sz="1700" dirty="0">
              <a:solidFill>
                <a:schemeClr val="tx1"/>
              </a:solidFill>
            </a:endParaRPr>
          </a:p>
          <a:p>
            <a:pPr>
              <a:buNone/>
            </a:pPr>
            <a:endParaRPr lang="es-UY" sz="1700" dirty="0">
              <a:solidFill>
                <a:schemeClr val="tx1"/>
              </a:solidFill>
            </a:endParaRPr>
          </a:p>
          <a:p>
            <a:pPr>
              <a:buNone/>
            </a:pPr>
            <a:endParaRPr lang="es-UY" sz="1700" dirty="0">
              <a:solidFill>
                <a:schemeClr val="tx1"/>
              </a:solidFill>
              <a:latin typeface="Quattrocento Sans" charset="0"/>
              <a:sym typeface="Quattrocento Sans"/>
            </a:endParaRPr>
          </a:p>
          <a:p>
            <a:pPr>
              <a:buNone/>
            </a:pPr>
            <a:endParaRPr lang="es-UY" sz="1700" dirty="0">
              <a:solidFill>
                <a:schemeClr val="tx1"/>
              </a:solidFill>
              <a:latin typeface="Quattrocento Sans" charset="0"/>
              <a:sym typeface="Quattrocento Sans"/>
            </a:endParaRPr>
          </a:p>
        </p:txBody>
      </p:sp>
      <p:sp>
        <p:nvSpPr>
          <p:cNvPr id="4" name="3 Rectángulo"/>
          <p:cNvSpPr/>
          <p:nvPr/>
        </p:nvSpPr>
        <p:spPr>
          <a:xfrm>
            <a:off x="1928794" y="1792142"/>
            <a:ext cx="6715172" cy="2708434"/>
          </a:xfrm>
          <a:prstGeom prst="rect">
            <a:avLst/>
          </a:prstGeom>
        </p:spPr>
        <p:txBody>
          <a:bodyPr wrap="square">
            <a:spAutoFit/>
          </a:bodyPr>
          <a:lstStyle/>
          <a:p>
            <a:pPr algn="just">
              <a:buNone/>
            </a:pPr>
            <a:r>
              <a:rPr lang="es" sz="1700" b="1" dirty="0">
                <a:solidFill>
                  <a:schemeClr val="tx1"/>
                </a:solidFill>
                <a:latin typeface="Quattrocento Sans" charset="0"/>
                <a:sym typeface="Quattrocento Sans"/>
              </a:rPr>
              <a:t>Primer Teorema:</a:t>
            </a:r>
            <a:r>
              <a:rPr lang="es" sz="1700" dirty="0">
                <a:solidFill>
                  <a:schemeClr val="tx1"/>
                </a:solidFill>
                <a:latin typeface="Quattrocento Sans" charset="0"/>
                <a:sym typeface="Quattrocento Sans"/>
              </a:rPr>
              <a:t>  </a:t>
            </a:r>
            <a:r>
              <a:rPr lang="es-UY" sz="1700" dirty="0">
                <a:solidFill>
                  <a:schemeClr val="tx1"/>
                </a:solidFill>
                <a:latin typeface="Quattrocento Sans" charset="0"/>
              </a:rPr>
              <a:t>en los mercados competitivos las  asignaciones de equilibrio son eficientes u óptimas en el sentido de </a:t>
            </a:r>
            <a:r>
              <a:rPr lang="es-UY" sz="1700" dirty="0" err="1">
                <a:solidFill>
                  <a:schemeClr val="tx1"/>
                </a:solidFill>
                <a:latin typeface="Quattrocento Sans" charset="0"/>
              </a:rPr>
              <a:t>Pareto</a:t>
            </a:r>
            <a:r>
              <a:rPr lang="es-UY" sz="1700" dirty="0">
                <a:solidFill>
                  <a:schemeClr val="tx1"/>
                </a:solidFill>
                <a:latin typeface="Quattrocento Sans" charset="0"/>
              </a:rPr>
              <a:t>. </a:t>
            </a:r>
          </a:p>
          <a:p>
            <a:pPr algn="just">
              <a:buNone/>
            </a:pPr>
            <a:endParaRPr lang="es-UY" sz="1700" dirty="0">
              <a:solidFill>
                <a:schemeClr val="tx1"/>
              </a:solidFill>
              <a:latin typeface="Quattrocento Sans" charset="0"/>
            </a:endParaRPr>
          </a:p>
          <a:p>
            <a:pPr algn="just">
              <a:buNone/>
            </a:pPr>
            <a:r>
              <a:rPr lang="es" sz="1700" b="1" dirty="0">
                <a:solidFill>
                  <a:schemeClr val="tx1"/>
                </a:solidFill>
                <a:latin typeface="Quattrocento Sans" charset="0"/>
                <a:sym typeface="Quattrocento Sans"/>
              </a:rPr>
              <a:t>Segundo Teorema: </a:t>
            </a:r>
            <a:r>
              <a:rPr lang="en-US" sz="1700" dirty="0" err="1">
                <a:solidFill>
                  <a:schemeClr val="tx1"/>
                </a:solidFill>
                <a:latin typeface="Quattrocento Sans" charset="0"/>
              </a:rPr>
              <a:t>una</a:t>
            </a:r>
            <a:r>
              <a:rPr lang="en-US" sz="1700" dirty="0">
                <a:solidFill>
                  <a:schemeClr val="tx1"/>
                </a:solidFill>
                <a:latin typeface="Quattrocento Sans" charset="0"/>
              </a:rPr>
              <a:t> </a:t>
            </a:r>
            <a:r>
              <a:rPr lang="en-US" sz="1700" dirty="0" err="1">
                <a:solidFill>
                  <a:schemeClr val="tx1"/>
                </a:solidFill>
                <a:latin typeface="Quattrocento Sans" charset="0"/>
              </a:rPr>
              <a:t>economía</a:t>
            </a:r>
            <a:r>
              <a:rPr lang="en-US" sz="1700" dirty="0">
                <a:solidFill>
                  <a:schemeClr val="tx1"/>
                </a:solidFill>
                <a:latin typeface="Quattrocento Sans" charset="0"/>
              </a:rPr>
              <a:t> </a:t>
            </a:r>
            <a:r>
              <a:rPr lang="en-US" sz="1700" dirty="0" err="1">
                <a:solidFill>
                  <a:schemeClr val="tx1"/>
                </a:solidFill>
                <a:latin typeface="Quattrocento Sans" charset="0"/>
              </a:rPr>
              <a:t>competitiva</a:t>
            </a:r>
            <a:r>
              <a:rPr lang="en-US" sz="1700" dirty="0">
                <a:solidFill>
                  <a:schemeClr val="tx1"/>
                </a:solidFill>
                <a:latin typeface="Quattrocento Sans" charset="0"/>
              </a:rPr>
              <a:t> </a:t>
            </a:r>
            <a:r>
              <a:rPr lang="es-UY" sz="1700" dirty="0">
                <a:solidFill>
                  <a:schemeClr val="tx1"/>
                </a:solidFill>
                <a:latin typeface="Quattrocento Sans" charset="0"/>
              </a:rPr>
              <a:t>puede alcanzar todas las asignaciones eficientes en el sentido de </a:t>
            </a:r>
            <a:r>
              <a:rPr lang="es-UY" sz="1700" dirty="0" err="1">
                <a:solidFill>
                  <a:schemeClr val="tx1"/>
                </a:solidFill>
                <a:latin typeface="Quattrocento Sans" charset="0"/>
              </a:rPr>
              <a:t>Pareto</a:t>
            </a:r>
            <a:r>
              <a:rPr lang="es-UY" sz="1700" dirty="0">
                <a:solidFill>
                  <a:schemeClr val="tx1"/>
                </a:solidFill>
                <a:latin typeface="Quattrocento Sans" charset="0"/>
              </a:rPr>
              <a:t>, siempre que la distribución inicial de los recursos sea la </a:t>
            </a:r>
            <a:r>
              <a:rPr lang="en-US" sz="1700" dirty="0" err="1">
                <a:solidFill>
                  <a:schemeClr val="tx1"/>
                </a:solidFill>
                <a:latin typeface="Quattrocento Sans" charset="0"/>
              </a:rPr>
              <a:t>adecuada</a:t>
            </a:r>
            <a:r>
              <a:rPr lang="en-US" sz="1700" dirty="0">
                <a:solidFill>
                  <a:schemeClr val="tx1"/>
                </a:solidFill>
                <a:latin typeface="Quattrocento Sans" charset="0"/>
              </a:rPr>
              <a:t>.</a:t>
            </a:r>
          </a:p>
          <a:p>
            <a:pPr algn="just">
              <a:buNone/>
            </a:pPr>
            <a:endParaRPr lang="es-UY" sz="1700" dirty="0">
              <a:solidFill>
                <a:schemeClr val="tx1"/>
              </a:solidFill>
              <a:latin typeface="Quattrocento Sans" charset="0"/>
            </a:endParaRPr>
          </a:p>
          <a:p>
            <a:pPr algn="just">
              <a:buNone/>
            </a:pPr>
            <a:r>
              <a:rPr lang="es-UY" sz="1700" b="1" dirty="0">
                <a:solidFill>
                  <a:schemeClr val="tx1"/>
                </a:solidFill>
                <a:latin typeface="Quattrocento Sans" charset="0"/>
              </a:rPr>
              <a:t>Consecuencia: </a:t>
            </a:r>
            <a:r>
              <a:rPr lang="es-UY" sz="1700" dirty="0">
                <a:solidFill>
                  <a:schemeClr val="tx1"/>
                </a:solidFill>
                <a:latin typeface="Quattrocento Sans" charset="0"/>
              </a:rPr>
              <a:t>como el mercado provee asignaciones eficientes, no es necesario que exista un “Planificador Benevolente” (Estado) que distorsione el resultado óptimo obtenido por el mercado.</a:t>
            </a:r>
            <a:endParaRPr lang="en-US" sz="1700" dirty="0">
              <a:solidFill>
                <a:schemeClr val="tx1"/>
              </a:solidFill>
            </a:endParaRPr>
          </a:p>
        </p:txBody>
      </p:sp>
      <p:sp>
        <p:nvSpPr>
          <p:cNvPr id="5" name="4 Rectángulo"/>
          <p:cNvSpPr/>
          <p:nvPr/>
        </p:nvSpPr>
        <p:spPr>
          <a:xfrm>
            <a:off x="2340642" y="714362"/>
            <a:ext cx="4660250" cy="400110"/>
          </a:xfrm>
          <a:prstGeom prst="rect">
            <a:avLst/>
          </a:prstGeom>
        </p:spPr>
        <p:txBody>
          <a:bodyPr wrap="none">
            <a:spAutoFit/>
          </a:bodyPr>
          <a:lstStyle/>
          <a:p>
            <a:r>
              <a:rPr lang="es" sz="2000" b="1" i="1" dirty="0">
                <a:latin typeface="Quattrocento Sans"/>
                <a:ea typeface="Quattrocento Sans"/>
                <a:cs typeface="Quattrocento Sans"/>
                <a:sym typeface="Quattrocento Sans"/>
              </a:rPr>
              <a:t>Eficiencia de los mercados competitivos</a:t>
            </a:r>
            <a:endParaRPr lang="es-E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1857356" y="1142990"/>
            <a:ext cx="5715040" cy="3312241"/>
          </a:xfrm>
          <a:prstGeom prst="rect">
            <a:avLst/>
          </a:prstGeom>
        </p:spPr>
        <p:txBody>
          <a:bodyPr spcFirstLastPara="1" wrap="square" lIns="91425" tIns="91425" rIns="91425" bIns="91425" anchor="t" anchorCtr="0">
            <a:noAutofit/>
          </a:bodyPr>
          <a:lstStyle/>
          <a:p>
            <a:pPr marL="0" algn="just">
              <a:buNone/>
            </a:pPr>
            <a:r>
              <a:rPr lang="es" sz="1700" dirty="0">
                <a:solidFill>
                  <a:schemeClr val="tx1"/>
                </a:solidFill>
                <a:latin typeface="Quattrocento Sans" charset="0"/>
                <a:sym typeface="Quattrocento Sans"/>
              </a:rPr>
              <a:t>Los Teoremas del Bienestar se cumplen bajo determinadas condiciones de mercado perfectamente competitivos.  Se identifican seis situaciones donde dichas condiciones no se cumplen, denominadas </a:t>
            </a:r>
            <a:r>
              <a:rPr lang="es" sz="1700" b="1" dirty="0">
                <a:solidFill>
                  <a:schemeClr val="tx1"/>
                </a:solidFill>
                <a:latin typeface="Quattrocento Sans" charset="0"/>
                <a:sym typeface="Quattrocento Sans"/>
              </a:rPr>
              <a:t>fallas de mercado</a:t>
            </a:r>
            <a:r>
              <a:rPr lang="es" sz="1700" dirty="0">
                <a:solidFill>
                  <a:schemeClr val="tx1"/>
                </a:solidFill>
                <a:latin typeface="Quattrocento Sans" charset="0"/>
                <a:sym typeface="Quattrocento Sans"/>
              </a:rPr>
              <a:t>, a partir de los cuales se alcanzarían asignaciones de mercado ineficientes:</a:t>
            </a:r>
            <a:endParaRPr lang="es" sz="1700" b="1" dirty="0">
              <a:solidFill>
                <a:schemeClr val="tx1"/>
              </a:solidFill>
              <a:latin typeface="Quattrocento Sans" charset="0"/>
              <a:sym typeface="Quattrocento Sans"/>
            </a:endParaRPr>
          </a:p>
          <a:p>
            <a:pPr marL="0" algn="just">
              <a:buFont typeface="Arial" pitchFamily="34" charset="0"/>
              <a:buChar char="•"/>
            </a:pPr>
            <a:r>
              <a:rPr lang="es" sz="1700" b="1" dirty="0">
                <a:solidFill>
                  <a:schemeClr val="tx1"/>
                </a:solidFill>
                <a:latin typeface="Quattrocento Sans" charset="0"/>
                <a:sym typeface="Quattrocento Sans"/>
              </a:rPr>
              <a:t>Fallos de competencia</a:t>
            </a:r>
          </a:p>
          <a:p>
            <a:pPr marL="0" algn="just">
              <a:buFont typeface="Arial" pitchFamily="34" charset="0"/>
              <a:buChar char="•"/>
            </a:pPr>
            <a:r>
              <a:rPr lang="es" sz="1700" b="1" dirty="0">
                <a:solidFill>
                  <a:schemeClr val="tx1"/>
                </a:solidFill>
                <a:latin typeface="Quattrocento Sans" charset="0"/>
                <a:sym typeface="Quattrocento Sans"/>
              </a:rPr>
              <a:t>Bienes públicos</a:t>
            </a:r>
          </a:p>
          <a:p>
            <a:pPr marL="0" algn="just">
              <a:buFont typeface="Arial" pitchFamily="34" charset="0"/>
              <a:buChar char="•"/>
            </a:pPr>
            <a:r>
              <a:rPr lang="es" sz="1700" b="1" dirty="0">
                <a:solidFill>
                  <a:schemeClr val="tx1"/>
                </a:solidFill>
                <a:latin typeface="Quattrocento Sans" charset="0"/>
                <a:sym typeface="Quattrocento Sans"/>
              </a:rPr>
              <a:t>Externalidades</a:t>
            </a:r>
          </a:p>
          <a:p>
            <a:pPr marL="0" algn="just">
              <a:buFont typeface="Arial" pitchFamily="34" charset="0"/>
              <a:buChar char="•"/>
            </a:pPr>
            <a:r>
              <a:rPr lang="es" sz="1700" b="1" dirty="0">
                <a:solidFill>
                  <a:schemeClr val="tx1"/>
                </a:solidFill>
                <a:latin typeface="Quattrocento Sans" charset="0"/>
                <a:sym typeface="Quattrocento Sans"/>
              </a:rPr>
              <a:t>Mercados incompletos</a:t>
            </a:r>
          </a:p>
          <a:p>
            <a:pPr marL="0" algn="just">
              <a:buFont typeface="Arial" pitchFamily="34" charset="0"/>
              <a:buChar char="•"/>
            </a:pPr>
            <a:r>
              <a:rPr lang="es" sz="1700" b="1" dirty="0">
                <a:solidFill>
                  <a:schemeClr val="tx1"/>
                </a:solidFill>
                <a:latin typeface="Quattrocento Sans" charset="0"/>
                <a:sym typeface="Quattrocento Sans"/>
              </a:rPr>
              <a:t>Fallos de información</a:t>
            </a:r>
          </a:p>
          <a:p>
            <a:pPr marL="0" algn="just">
              <a:buFont typeface="Arial" pitchFamily="34" charset="0"/>
              <a:buChar char="•"/>
            </a:pPr>
            <a:r>
              <a:rPr lang="es" sz="1700" b="1" dirty="0">
                <a:solidFill>
                  <a:schemeClr val="tx1"/>
                </a:solidFill>
                <a:latin typeface="Quattrocento Sans" charset="0"/>
                <a:sym typeface="Quattrocento Sans"/>
              </a:rPr>
              <a:t>Desequilibrios macroeconómicos</a:t>
            </a:r>
          </a:p>
          <a:p>
            <a:pPr algn="just"/>
            <a:endParaRPr lang="es-UY" sz="1700" b="1" dirty="0">
              <a:solidFill>
                <a:schemeClr val="tx1"/>
              </a:solidFill>
              <a:latin typeface="Quattrocento Sans" charset="0"/>
            </a:endParaRPr>
          </a:p>
          <a:p>
            <a:pPr algn="just">
              <a:buNone/>
            </a:pPr>
            <a:endParaRPr lang="en-US" sz="1700" dirty="0">
              <a:solidFill>
                <a:schemeClr val="tx1"/>
              </a:solidFill>
              <a:latin typeface="Quattrocento Sans" charset="0"/>
            </a:endParaRPr>
          </a:p>
          <a:p>
            <a:pPr>
              <a:buNone/>
            </a:pPr>
            <a:endParaRPr lang="es-UY" sz="1700" dirty="0">
              <a:solidFill>
                <a:schemeClr val="tx1"/>
              </a:solidFill>
            </a:endParaRPr>
          </a:p>
          <a:p>
            <a:pPr>
              <a:buNone/>
            </a:pPr>
            <a:endParaRPr lang="es-UY" sz="1700" dirty="0">
              <a:solidFill>
                <a:schemeClr val="tx1"/>
              </a:solidFill>
            </a:endParaRPr>
          </a:p>
          <a:p>
            <a:pPr>
              <a:buNone/>
            </a:pPr>
            <a:endParaRPr lang="es-UY" sz="1700" dirty="0">
              <a:solidFill>
                <a:schemeClr val="tx1"/>
              </a:solidFill>
              <a:latin typeface="Quattrocento Sans" charset="0"/>
              <a:sym typeface="Quattrocento Sans"/>
            </a:endParaRPr>
          </a:p>
          <a:p>
            <a:pPr>
              <a:buNone/>
            </a:pPr>
            <a:endParaRPr lang="es-UY" sz="1700" dirty="0">
              <a:solidFill>
                <a:schemeClr val="tx1"/>
              </a:solidFill>
              <a:latin typeface="Quattrocento Sans" charset="0"/>
              <a:sym typeface="Quattrocento Sans"/>
            </a:endParaRPr>
          </a:p>
        </p:txBody>
      </p:sp>
      <p:sp>
        <p:nvSpPr>
          <p:cNvPr id="6" name="5 Rectángulo"/>
          <p:cNvSpPr/>
          <p:nvPr/>
        </p:nvSpPr>
        <p:spPr>
          <a:xfrm>
            <a:off x="1857356" y="142858"/>
            <a:ext cx="5786478" cy="707886"/>
          </a:xfrm>
          <a:prstGeom prst="rect">
            <a:avLst/>
          </a:prstGeom>
        </p:spPr>
        <p:txBody>
          <a:bodyPr wrap="square">
            <a:spAutoFit/>
          </a:bodyPr>
          <a:lstStyle/>
          <a:p>
            <a:r>
              <a:rPr lang="es" sz="2000" b="1" i="1" dirty="0">
                <a:latin typeface="Quattrocento Sans"/>
                <a:ea typeface="Quattrocento Sans"/>
                <a:cs typeface="Quattrocento Sans"/>
                <a:sym typeface="Quattrocento Sans"/>
              </a:rPr>
              <a:t>Argumentos que justifican la intervención del Estado</a:t>
            </a:r>
            <a:endParaRPr lang="es-ES" sz="2000" i="1" dirty="0"/>
          </a:p>
        </p:txBody>
      </p:sp>
      <p:sp>
        <p:nvSpPr>
          <p:cNvPr id="7" name="6 Rectángulo"/>
          <p:cNvSpPr/>
          <p:nvPr/>
        </p:nvSpPr>
        <p:spPr>
          <a:xfrm>
            <a:off x="2000232" y="857238"/>
            <a:ext cx="3969356" cy="353943"/>
          </a:xfrm>
          <a:prstGeom prst="rect">
            <a:avLst/>
          </a:prstGeom>
        </p:spPr>
        <p:txBody>
          <a:bodyPr wrap="none">
            <a:spAutoFit/>
          </a:bodyPr>
          <a:lstStyle/>
          <a:p>
            <a:pPr lvl="0" algn="ctr"/>
            <a:r>
              <a:rPr lang="es" sz="1700" b="1" dirty="0">
                <a:solidFill>
                  <a:schemeClr val="tx1"/>
                </a:solidFill>
                <a:latin typeface="Quattrocento Sans" charset="0"/>
                <a:sym typeface="Quattrocento Sans"/>
              </a:rPr>
              <a:t>1) Asignaciones ineficientes del mercado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1857356" y="902583"/>
            <a:ext cx="5643602" cy="3312241"/>
          </a:xfrm>
          <a:prstGeom prst="rect">
            <a:avLst/>
          </a:prstGeom>
        </p:spPr>
        <p:txBody>
          <a:bodyPr spcFirstLastPara="1" wrap="square" lIns="91425" tIns="91425" rIns="91425" bIns="91425" anchor="t" anchorCtr="0">
            <a:noAutofit/>
          </a:bodyPr>
          <a:lstStyle/>
          <a:p>
            <a:pPr marL="0" lvl="0" indent="0">
              <a:buNone/>
            </a:pPr>
            <a:r>
              <a:rPr lang="es" sz="1700" b="1" dirty="0">
                <a:solidFill>
                  <a:schemeClr val="tx1"/>
                </a:solidFill>
                <a:latin typeface="Quattrocento Sans" charset="0"/>
                <a:sym typeface="Quattrocento Sans"/>
              </a:rPr>
              <a:t>2) Acciones redistributivas y bienes preferentes</a:t>
            </a:r>
          </a:p>
          <a:p>
            <a:pPr algn="just">
              <a:buNone/>
            </a:pPr>
            <a:endParaRPr lang="es" sz="1400" dirty="0">
              <a:solidFill>
                <a:schemeClr val="tx1"/>
              </a:solidFill>
              <a:latin typeface="Quattrocento Sans"/>
              <a:sym typeface="Quattrocento Sans"/>
            </a:endParaRPr>
          </a:p>
          <a:p>
            <a:pPr marL="0" algn="just">
              <a:buNone/>
            </a:pPr>
            <a:r>
              <a:rPr lang="es" sz="1400" dirty="0">
                <a:solidFill>
                  <a:schemeClr val="tx1"/>
                </a:solidFill>
                <a:latin typeface="Quattrocento Sans" charset="0"/>
                <a:sym typeface="Quattrocento Sans"/>
              </a:rPr>
              <a:t>Independientemente de si el mercado asigna eficientemente los recursos de la economía, el resultado alcanzado puede conllevar </a:t>
            </a:r>
            <a:r>
              <a:rPr lang="en-US" sz="1400" dirty="0" err="1">
                <a:solidFill>
                  <a:schemeClr val="tx1"/>
                </a:solidFill>
                <a:latin typeface="Quattrocento Sans" charset="0"/>
                <a:sym typeface="Quattrocento Sans"/>
              </a:rPr>
              <a:t>i</a:t>
            </a:r>
            <a:r>
              <a:rPr lang="es" sz="1400" dirty="0">
                <a:solidFill>
                  <a:schemeClr val="tx1"/>
                </a:solidFill>
                <a:latin typeface="Quattrocento Sans" charset="0"/>
                <a:sym typeface="Quattrocento Sans"/>
              </a:rPr>
              <a:t>nequidades sociales o decisiones individuales inapropiadas que requerirían de la acción estatal a través de:</a:t>
            </a:r>
          </a:p>
          <a:p>
            <a:pPr marL="0" algn="just">
              <a:buFont typeface="Arial" pitchFamily="34" charset="0"/>
              <a:buChar char="•"/>
            </a:pPr>
            <a:endParaRPr lang="es" sz="1400" b="1" dirty="0">
              <a:solidFill>
                <a:schemeClr val="tx1"/>
              </a:solidFill>
              <a:latin typeface="Quattrocento Sans" charset="0"/>
              <a:sym typeface="Quattrocento Sans"/>
            </a:endParaRPr>
          </a:p>
          <a:p>
            <a:pPr marL="0" algn="just">
              <a:buFont typeface="Arial" pitchFamily="34" charset="0"/>
              <a:buChar char="•"/>
            </a:pPr>
            <a:r>
              <a:rPr lang="es" sz="1400" b="1" dirty="0">
                <a:solidFill>
                  <a:schemeClr val="tx1"/>
                </a:solidFill>
                <a:latin typeface="Quattrocento Sans" charset="0"/>
                <a:sym typeface="Quattrocento Sans"/>
              </a:rPr>
              <a:t>Acciones redistributivas</a:t>
            </a:r>
          </a:p>
          <a:p>
            <a:pPr marL="0" algn="just">
              <a:buFont typeface="Arial" pitchFamily="34" charset="0"/>
              <a:buChar char="•"/>
            </a:pPr>
            <a:endParaRPr lang="es" sz="1400" b="1" dirty="0">
              <a:solidFill>
                <a:schemeClr val="tx1"/>
              </a:solidFill>
              <a:latin typeface="Quattrocento Sans" charset="0"/>
              <a:sym typeface="Quattrocento Sans"/>
            </a:endParaRPr>
          </a:p>
          <a:p>
            <a:pPr marL="0" algn="just">
              <a:buFont typeface="Arial" pitchFamily="34" charset="0"/>
              <a:buChar char="•"/>
            </a:pPr>
            <a:r>
              <a:rPr lang="es" sz="1400" b="1" dirty="0">
                <a:solidFill>
                  <a:schemeClr val="tx1"/>
                </a:solidFill>
                <a:latin typeface="Quattrocento Sans" charset="0"/>
                <a:sym typeface="Quattrocento Sans"/>
              </a:rPr>
              <a:t>Promoción de bienes preferentes</a:t>
            </a:r>
            <a:endParaRPr lang="es-UY" sz="1400" b="1" dirty="0">
              <a:solidFill>
                <a:schemeClr val="tx1"/>
              </a:solidFill>
              <a:latin typeface="Quattrocento Sans" charset="0"/>
            </a:endParaRPr>
          </a:p>
          <a:p>
            <a:pPr algn="just">
              <a:buNone/>
            </a:pPr>
            <a:endParaRPr lang="en-US" sz="1400" dirty="0">
              <a:solidFill>
                <a:schemeClr val="tx1"/>
              </a:solidFill>
              <a:latin typeface="Quattrocento Sans" charset="0"/>
            </a:endParaRPr>
          </a:p>
          <a:p>
            <a:pPr>
              <a:buNone/>
            </a:pPr>
            <a:endParaRPr lang="es-UY" sz="1400" dirty="0">
              <a:solidFill>
                <a:schemeClr val="tx1"/>
              </a:solidFill>
            </a:endParaRPr>
          </a:p>
          <a:p>
            <a:pPr>
              <a:buNone/>
            </a:pPr>
            <a:endParaRPr lang="es-UY" sz="1400" dirty="0">
              <a:solidFill>
                <a:schemeClr val="tx1"/>
              </a:solidFill>
            </a:endParaRPr>
          </a:p>
          <a:p>
            <a:pPr>
              <a:buNone/>
            </a:pPr>
            <a:endParaRPr lang="es-UY" sz="1400" dirty="0">
              <a:solidFill>
                <a:schemeClr val="tx1"/>
              </a:solidFill>
              <a:latin typeface="Quattrocento Sans" charset="0"/>
              <a:sym typeface="Quattrocento Sans"/>
            </a:endParaRPr>
          </a:p>
          <a:p>
            <a:pPr>
              <a:buNone/>
            </a:pPr>
            <a:endParaRPr lang="es-UY" sz="1400" dirty="0">
              <a:solidFill>
                <a:schemeClr val="tx1"/>
              </a:solidFill>
              <a:latin typeface="Quattrocento Sans" charset="0"/>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07704" y="625824"/>
            <a:ext cx="2955000" cy="6600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Instrumentos de política</a:t>
            </a:r>
            <a:endParaRPr sz="2000" b="1" i="1" dirty="0">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0" y="1643056"/>
            <a:ext cx="5004048" cy="3340200"/>
          </a:xfrm>
          <a:prstGeom prst="rect">
            <a:avLst/>
          </a:prstGeom>
        </p:spPr>
        <p:txBody>
          <a:bodyPr spcFirstLastPara="1" wrap="square" lIns="91425" tIns="91425" rIns="91425" bIns="91425" anchor="t" anchorCtr="0">
            <a:noAutofit/>
          </a:bodyPr>
          <a:lstStyle/>
          <a:p>
            <a:pPr marL="0" lvl="0" indent="0" algn="just" rtl="0">
              <a:spcBef>
                <a:spcPts val="0"/>
              </a:spcBef>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Para cumplir con sus funciones el Estado posee competencias </a:t>
            </a:r>
            <a:r>
              <a:rPr lang="en-US" sz="1700" dirty="0">
                <a:solidFill>
                  <a:schemeClr val="dk1"/>
                </a:solidFill>
                <a:latin typeface="Quattrocento Sans"/>
                <a:ea typeface="Quattrocento Sans"/>
                <a:cs typeface="Quattrocento Sans"/>
                <a:sym typeface="Quattrocento Sans"/>
              </a:rPr>
              <a:t>a</a:t>
            </a:r>
            <a:r>
              <a:rPr lang="es" sz="1700" dirty="0">
                <a:solidFill>
                  <a:schemeClr val="dk1"/>
                </a:solidFill>
                <a:latin typeface="Quattrocento Sans"/>
                <a:ea typeface="Quattrocento Sans"/>
                <a:cs typeface="Quattrocento Sans"/>
                <a:sym typeface="Quattrocento Sans"/>
              </a:rPr>
              <a:t>signadas por las normas que le autorizan a desarrollar ciertas acciones específicas:</a:t>
            </a: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ctr" rtl="0">
              <a:spcBef>
                <a:spcPts val="0"/>
              </a:spcBef>
              <a:spcAft>
                <a:spcPts val="1600"/>
              </a:spcAft>
              <a:buClr>
                <a:schemeClr val="dk1"/>
              </a:buClr>
              <a:buSzPts val="1100"/>
              <a:buFont typeface="Arial"/>
              <a:buNone/>
            </a:pPr>
            <a:r>
              <a:rPr lang="es" sz="1700" b="1" dirty="0">
                <a:solidFill>
                  <a:schemeClr val="dk1"/>
                </a:solidFill>
                <a:latin typeface="Quattrocento Sans"/>
                <a:ea typeface="Quattrocento Sans"/>
                <a:cs typeface="Quattrocento Sans"/>
                <a:sym typeface="Quattrocento Sans"/>
              </a:rPr>
              <a:t>Regulaciones</a:t>
            </a:r>
          </a:p>
          <a:p>
            <a:pPr marL="0" lvl="0" indent="0" algn="just" rtl="0">
              <a:spcBef>
                <a:spcPts val="0"/>
              </a:spcBef>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Basada en </a:t>
            </a:r>
            <a:r>
              <a:rPr lang="es" sz="1700" b="1" dirty="0">
                <a:solidFill>
                  <a:schemeClr val="dk1"/>
                </a:solidFill>
                <a:latin typeface="Quattrocento Sans"/>
                <a:ea typeface="Quattrocento Sans"/>
                <a:cs typeface="Quattrocento Sans"/>
                <a:sym typeface="Quattrocento Sans"/>
              </a:rPr>
              <a:t>incentivos: </a:t>
            </a:r>
            <a:r>
              <a:rPr lang="es" sz="1700" dirty="0">
                <a:solidFill>
                  <a:schemeClr val="dk1"/>
                </a:solidFill>
                <a:latin typeface="Quattrocento Sans"/>
                <a:ea typeface="Quattrocento Sans"/>
                <a:cs typeface="Quattrocento Sans"/>
                <a:sym typeface="Quattrocento Sans"/>
              </a:rPr>
              <a:t>alentar (o desalentar) determinados comportamientos  por parte de los agentes privados.</a:t>
            </a:r>
          </a:p>
          <a:p>
            <a:pPr marL="0" lvl="0" indent="0" algn="just" rtl="0">
              <a:spcBef>
                <a:spcPts val="0"/>
              </a:spcBef>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Basado en </a:t>
            </a:r>
            <a:r>
              <a:rPr lang="es" sz="1700" b="1" dirty="0">
                <a:solidFill>
                  <a:schemeClr val="dk1"/>
                </a:solidFill>
                <a:latin typeface="Quattrocento Sans"/>
                <a:ea typeface="Quattrocento Sans"/>
                <a:cs typeface="Quattrocento Sans"/>
                <a:sym typeface="Quattrocento Sans"/>
              </a:rPr>
              <a:t>control: </a:t>
            </a:r>
            <a:r>
              <a:rPr lang="es" sz="1700" dirty="0">
                <a:solidFill>
                  <a:schemeClr val="dk1"/>
                </a:solidFill>
                <a:latin typeface="Quattrocento Sans"/>
                <a:ea typeface="Quattrocento Sans"/>
                <a:cs typeface="Quattrocento Sans"/>
                <a:sym typeface="Quattrocento Sans"/>
              </a:rPr>
              <a:t>se obliga (o prohibe) a los agentes la adopción de ciertas formas de actiación.</a:t>
            </a: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Clr>
                <a:schemeClr val="dk1"/>
              </a:buClr>
              <a:buSzPts val="1100"/>
              <a:buFont typeface="Arial"/>
              <a:buNone/>
            </a:pPr>
            <a:endParaRPr sz="1700" b="1" dirty="0">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0" y="2500312"/>
            <a:ext cx="5004048" cy="2500330"/>
          </a:xfrm>
          <a:prstGeom prst="rect">
            <a:avLst/>
          </a:prstGeom>
        </p:spPr>
        <p:txBody>
          <a:bodyPr spcFirstLastPara="1" wrap="square" lIns="91425" tIns="91425" rIns="91425" bIns="91425" anchor="t" anchorCtr="0">
            <a:noAutofit/>
          </a:bodyPr>
          <a:lstStyle/>
          <a:p>
            <a:pPr marL="0" lvl="0" indent="0" algn="ctr" rtl="0">
              <a:spcBef>
                <a:spcPts val="0"/>
              </a:spcBef>
              <a:spcAft>
                <a:spcPts val="600"/>
              </a:spcAft>
              <a:buClr>
                <a:schemeClr val="dk1"/>
              </a:buClr>
              <a:buSzPts val="1100"/>
              <a:buFont typeface="Arial"/>
              <a:buNone/>
            </a:pPr>
            <a:r>
              <a:rPr lang="es" sz="1700" b="1" dirty="0">
                <a:solidFill>
                  <a:schemeClr val="dk1"/>
                </a:solidFill>
                <a:latin typeface="Quattrocento Sans"/>
                <a:ea typeface="Quattrocento Sans"/>
                <a:cs typeface="Quattrocento Sans"/>
                <a:sym typeface="Quattrocento Sans"/>
              </a:rPr>
              <a:t>Promoción de acceso a bienes preferentes</a:t>
            </a:r>
          </a:p>
          <a:p>
            <a:pPr marL="0" lvl="0" indent="0" rtl="0">
              <a:spcBef>
                <a:spcPts val="0"/>
              </a:spcBef>
              <a:spcAft>
                <a:spcPts val="600"/>
              </a:spcAft>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Basada en </a:t>
            </a:r>
            <a:r>
              <a:rPr lang="es" sz="1700" b="1" dirty="0">
                <a:solidFill>
                  <a:schemeClr val="dk1"/>
                </a:solidFill>
                <a:latin typeface="Quattrocento Sans"/>
                <a:ea typeface="Quattrocento Sans"/>
                <a:cs typeface="Quattrocento Sans"/>
                <a:sym typeface="Quattrocento Sans"/>
              </a:rPr>
              <a:t>incentivos</a:t>
            </a:r>
          </a:p>
          <a:p>
            <a:pPr marL="0" lvl="0" indent="0" rtl="0">
              <a:spcBef>
                <a:spcPts val="0"/>
              </a:spcBef>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Basada en </a:t>
            </a:r>
            <a:r>
              <a:rPr lang="es" sz="1700" b="1" dirty="0">
                <a:solidFill>
                  <a:schemeClr val="dk1"/>
                </a:solidFill>
                <a:latin typeface="Quattrocento Sans"/>
                <a:ea typeface="Quattrocento Sans"/>
                <a:cs typeface="Quattrocento Sans"/>
                <a:sym typeface="Quattrocento Sans"/>
              </a:rPr>
              <a:t>producción pública</a:t>
            </a:r>
          </a:p>
          <a:p>
            <a:pPr marL="0" lvl="0" indent="0" rtl="0">
              <a:spcBef>
                <a:spcPts val="0"/>
              </a:spcBef>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rtl="0">
              <a:spcBef>
                <a:spcPts val="0"/>
              </a:spcBef>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Para cumplir con sus objetivos, el Estado detrae recursos de los agentes privados que utiliza para financiar el gasto público. </a:t>
            </a:r>
          </a:p>
          <a:p>
            <a:pPr marL="0" lvl="0" indent="0" rtl="0">
              <a:spcBef>
                <a:spcPts val="0"/>
              </a:spcBef>
              <a:spcAft>
                <a:spcPts val="600"/>
              </a:spcAft>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rtl="0">
              <a:spcBef>
                <a:spcPts val="0"/>
              </a:spcBef>
              <a:spcAft>
                <a:spcPts val="600"/>
              </a:spcAft>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rtl="0">
              <a:spcBef>
                <a:spcPts val="0"/>
              </a:spcBef>
              <a:spcAft>
                <a:spcPts val="600"/>
              </a:spcAft>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rtl="0">
              <a:spcBef>
                <a:spcPts val="0"/>
              </a:spcBef>
              <a:spcAft>
                <a:spcPts val="600"/>
              </a:spcAft>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rtl="0">
              <a:spcBef>
                <a:spcPts val="0"/>
              </a:spcBef>
              <a:spcAft>
                <a:spcPts val="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spcAft>
                <a:spcPts val="1600"/>
              </a:spcAft>
              <a:buClr>
                <a:schemeClr val="dk1"/>
              </a:buClr>
              <a:buSzPts val="1100"/>
              <a:buFont typeface="Arial"/>
              <a:buNone/>
            </a:pPr>
            <a:endParaRPr lang="es" sz="1700" dirty="0">
              <a:solidFill>
                <a:schemeClr val="dk1"/>
              </a:solidFill>
              <a:latin typeface="Quattrocento Sans"/>
              <a:ea typeface="Quattrocento Sans"/>
              <a:cs typeface="Quattrocento Sans"/>
              <a:sym typeface="Quattrocento Sans"/>
            </a:endParaRPr>
          </a:p>
          <a:p>
            <a:pPr marL="0" lvl="0" indent="0" rtl="0">
              <a:spcBef>
                <a:spcPts val="0"/>
              </a:spcBef>
              <a:spcAft>
                <a:spcPts val="1600"/>
              </a:spcAft>
              <a:buClr>
                <a:schemeClr val="dk1"/>
              </a:buClr>
              <a:buSzPts val="1100"/>
              <a:buFont typeface="Arial"/>
              <a:buNone/>
            </a:pPr>
            <a:endParaRPr lang="es" sz="1700" b="1" dirty="0">
              <a:solidFill>
                <a:schemeClr val="dk1"/>
              </a:solidFill>
              <a:latin typeface="Quattrocento Sans"/>
              <a:ea typeface="Quattrocento Sans"/>
              <a:cs typeface="Quattrocento Sans"/>
              <a:sym typeface="Quattrocento Sans"/>
            </a:endParaRPr>
          </a:p>
          <a:p>
            <a:pPr marL="0" lvl="0" indent="0" rtl="0">
              <a:spcBef>
                <a:spcPts val="0"/>
              </a:spcBef>
              <a:spcAft>
                <a:spcPts val="1600"/>
              </a:spcAft>
              <a:buClr>
                <a:schemeClr val="dk1"/>
              </a:buClr>
              <a:buSzPts val="1100"/>
              <a:buFont typeface="Arial"/>
              <a:buNone/>
            </a:pPr>
            <a:endParaRPr sz="1700" b="1" dirty="0">
              <a:latin typeface="Quattrocento Sans"/>
              <a:ea typeface="Quattrocento Sans"/>
              <a:cs typeface="Quattrocento Sans"/>
              <a:sym typeface="Quattrocento Sans"/>
            </a:endParaRPr>
          </a:p>
        </p:txBody>
      </p:sp>
      <p:sp>
        <p:nvSpPr>
          <p:cNvPr id="5" name="4 Rectángulo"/>
          <p:cNvSpPr/>
          <p:nvPr/>
        </p:nvSpPr>
        <p:spPr>
          <a:xfrm>
            <a:off x="1785918" y="315098"/>
            <a:ext cx="3214710" cy="2185214"/>
          </a:xfrm>
          <a:prstGeom prst="rect">
            <a:avLst/>
          </a:prstGeom>
        </p:spPr>
        <p:txBody>
          <a:bodyPr wrap="square">
            <a:spAutoFit/>
          </a:bodyPr>
          <a:lstStyle/>
          <a:p>
            <a:pPr lvl="0" algn="just">
              <a:buClr>
                <a:schemeClr val="dk1"/>
              </a:buClr>
              <a:buSzPts val="1100"/>
            </a:pPr>
            <a:r>
              <a:rPr lang="es-UY" sz="1700" dirty="0">
                <a:solidFill>
                  <a:schemeClr val="dk1"/>
                </a:solidFill>
                <a:latin typeface="Quattrocento Sans"/>
                <a:ea typeface="Quattrocento Sans"/>
                <a:cs typeface="Quattrocento Sans"/>
                <a:sym typeface="Quattrocento Sans"/>
              </a:rPr>
              <a:t>Para evaluar la conveniencia del sistema regulatorio se utiliza el concepto de </a:t>
            </a:r>
            <a:r>
              <a:rPr lang="es-UY" sz="1700" b="1" dirty="0">
                <a:solidFill>
                  <a:schemeClr val="dk1"/>
                </a:solidFill>
                <a:latin typeface="Quattrocento Sans"/>
                <a:ea typeface="Quattrocento Sans"/>
                <a:cs typeface="Quattrocento Sans"/>
                <a:sym typeface="Quattrocento Sans"/>
              </a:rPr>
              <a:t>costo efectivo</a:t>
            </a:r>
            <a:r>
              <a:rPr lang="es-UY" sz="1700" dirty="0">
                <a:solidFill>
                  <a:schemeClr val="dk1"/>
                </a:solidFill>
                <a:latin typeface="Quattrocento Sans"/>
                <a:ea typeface="Quattrocento Sans"/>
                <a:cs typeface="Quattrocento Sans"/>
                <a:sym typeface="Quattrocento Sans"/>
              </a:rPr>
              <a:t>, es decir, se considera que una intervención pública es costo efectivo cuando los beneficios derivada de ella son mayores que sus costos.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79512" y="843558"/>
            <a:ext cx="51243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Gasto público y financiamiento</a:t>
            </a:r>
            <a:endParaRPr b="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71470" y="1419622"/>
            <a:ext cx="9144000" cy="129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UY" sz="1700" b="1" dirty="0">
                <a:solidFill>
                  <a:schemeClr val="dk1"/>
                </a:solidFill>
                <a:latin typeface="Quattrocento Sans"/>
                <a:ea typeface="Quattrocento Sans"/>
                <a:cs typeface="Quattrocento Sans"/>
                <a:sym typeface="Quattrocento Sans"/>
              </a:rPr>
              <a:t>Resultado Fiscal (RF) = Ingresos Públicos (T) – Gastos Públicos (G)</a:t>
            </a:r>
          </a:p>
          <a:p>
            <a:pPr marL="0" lvl="0" indent="0" rtl="0">
              <a:spcBef>
                <a:spcPts val="0"/>
              </a:spcBef>
              <a:spcAft>
                <a:spcPts val="0"/>
              </a:spcAft>
              <a:buClr>
                <a:schemeClr val="dk1"/>
              </a:buClr>
              <a:buSzPts val="1100"/>
              <a:buFont typeface="Arial"/>
              <a:buNone/>
            </a:pPr>
            <a:r>
              <a:rPr lang="es-UY" sz="1700" dirty="0">
                <a:solidFill>
                  <a:schemeClr val="dk1"/>
                </a:solidFill>
                <a:latin typeface="Quattrocento Sans"/>
                <a:ea typeface="Quattrocento Sans"/>
                <a:cs typeface="Quattrocento Sans"/>
                <a:sym typeface="Quattrocento Sans"/>
              </a:rPr>
              <a:t>Si RF&gt;0 se denomina resultado fiscal superavitario.</a:t>
            </a:r>
          </a:p>
          <a:p>
            <a:pPr marL="0" lvl="0" indent="0" rtl="0">
              <a:spcBef>
                <a:spcPts val="0"/>
              </a:spcBef>
              <a:spcAft>
                <a:spcPts val="0"/>
              </a:spcAft>
              <a:buClr>
                <a:schemeClr val="dk1"/>
              </a:buClr>
              <a:buSzPts val="1100"/>
              <a:buFont typeface="Arial"/>
              <a:buNone/>
            </a:pPr>
            <a:r>
              <a:rPr lang="es-UY" sz="1700" dirty="0">
                <a:solidFill>
                  <a:schemeClr val="dk1"/>
                </a:solidFill>
                <a:latin typeface="Quattrocento Sans"/>
                <a:ea typeface="Quattrocento Sans"/>
                <a:cs typeface="Quattrocento Sans"/>
                <a:sym typeface="Quattrocento Sans"/>
              </a:rPr>
              <a:t>Si RF&lt;0 se denomina resultado fiscal deficitario.</a:t>
            </a:r>
          </a:p>
          <a:p>
            <a:pPr marL="0" lvl="0" indent="0" algn="ctr">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lvl="0" indent="0" algn="ctr">
              <a:buClr>
                <a:schemeClr val="dk1"/>
              </a:buClr>
              <a:buSzPts val="1100"/>
              <a:buNone/>
            </a:pPr>
            <a:r>
              <a:rPr lang="es-UY" sz="1700" b="1" dirty="0">
                <a:solidFill>
                  <a:schemeClr val="dk1"/>
                </a:solidFill>
                <a:latin typeface="Quattrocento Sans"/>
                <a:ea typeface="Quattrocento Sans"/>
                <a:cs typeface="Quattrocento Sans"/>
                <a:sym typeface="Quattrocento Sans"/>
              </a:rPr>
              <a:t>Resultado Fiscal Primario (RFP) = Ingresos Públicos (T) – Gastos Públicos (G) – Intereses de Deuda Pública(INT)</a:t>
            </a:r>
            <a:endParaRPr lang="es-UY" sz="17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lang="es-UY" sz="17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sz="1700" dirty="0">
              <a:solidFill>
                <a:schemeClr val="dk1"/>
              </a:solidFill>
              <a:latin typeface="Quattrocento Sans"/>
              <a:ea typeface="Quattrocento Sans"/>
              <a:cs typeface="Quattrocento Sans"/>
              <a:sym typeface="Quattrocento Sans"/>
            </a:endParaRPr>
          </a:p>
          <a:p>
            <a:pPr marL="0" lvl="0" indent="0" algn="just" rtl="0">
              <a:spcBef>
                <a:spcPts val="1600"/>
              </a:spcBef>
              <a:spcAft>
                <a:spcPts val="0"/>
              </a:spcAft>
              <a:buNone/>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None/>
            </a:pPr>
            <a:endParaRPr sz="1700" dirty="0">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42844" y="713166"/>
            <a:ext cx="512439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Componentes del gasto</a:t>
            </a:r>
            <a:endParaRPr sz="2000" b="1" i="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0" y="1055022"/>
            <a:ext cx="9144000" cy="20882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UY" sz="1600" b="1" dirty="0">
                <a:solidFill>
                  <a:schemeClr val="dk1"/>
                </a:solidFill>
                <a:latin typeface="Quattrocento Sans"/>
                <a:ea typeface="Quattrocento Sans"/>
                <a:cs typeface="Quattrocento Sans"/>
                <a:sym typeface="Quattrocento Sans"/>
              </a:rPr>
              <a:t>Gasto Público = Gasto Primario + Intereses de Deuda Pública</a:t>
            </a:r>
          </a:p>
          <a:p>
            <a:pPr marL="0" lvl="0" indent="0" algn="just" rtl="0">
              <a:spcBef>
                <a:spcPts val="0"/>
              </a:spcBef>
              <a:spcAft>
                <a:spcPts val="0"/>
              </a:spcAft>
              <a:buClr>
                <a:schemeClr val="dk1"/>
              </a:buClr>
              <a:buSzPts val="1100"/>
              <a:buFont typeface="Arial"/>
              <a:buNone/>
            </a:pPr>
            <a:r>
              <a:rPr lang="es-UY" sz="1400" dirty="0">
                <a:solidFill>
                  <a:schemeClr val="dk1"/>
                </a:solidFill>
                <a:latin typeface="Quattrocento Sans"/>
                <a:ea typeface="Quattrocento Sans"/>
                <a:cs typeface="Quattrocento Sans"/>
                <a:sym typeface="Quattrocento Sans"/>
              </a:rPr>
              <a:t>El </a:t>
            </a:r>
            <a:r>
              <a:rPr lang="es-UY" sz="1400" b="1" dirty="0">
                <a:solidFill>
                  <a:schemeClr val="dk1"/>
                </a:solidFill>
                <a:latin typeface="Quattrocento Sans"/>
                <a:ea typeface="Quattrocento Sans"/>
                <a:cs typeface="Quattrocento Sans"/>
                <a:sym typeface="Quattrocento Sans"/>
              </a:rPr>
              <a:t>Gasto Primario </a:t>
            </a:r>
            <a:r>
              <a:rPr lang="es-UY" sz="1400" dirty="0">
                <a:solidFill>
                  <a:schemeClr val="dk1"/>
                </a:solidFill>
                <a:latin typeface="Quattrocento Sans"/>
                <a:ea typeface="Quattrocento Sans"/>
                <a:cs typeface="Quattrocento Sans"/>
                <a:sym typeface="Quattrocento Sans"/>
              </a:rPr>
              <a:t>refleja el costo de la actividad del Estado en un período determinado. </a:t>
            </a:r>
          </a:p>
          <a:p>
            <a:pPr marL="0" lvl="0" indent="0" algn="just" rtl="0">
              <a:spcBef>
                <a:spcPts val="0"/>
              </a:spcBef>
              <a:spcAft>
                <a:spcPts val="0"/>
              </a:spcAft>
              <a:buClr>
                <a:schemeClr val="dk1"/>
              </a:buClr>
              <a:buSzPts val="1100"/>
              <a:buFont typeface="Arial"/>
              <a:buNone/>
            </a:pPr>
            <a:r>
              <a:rPr lang="es-UY" sz="1400" dirty="0">
                <a:solidFill>
                  <a:schemeClr val="dk1"/>
                </a:solidFill>
                <a:latin typeface="Quattrocento Sans"/>
                <a:ea typeface="Quattrocento Sans"/>
                <a:cs typeface="Quattrocento Sans"/>
                <a:sym typeface="Quattrocento Sans"/>
              </a:rPr>
              <a:t>Los </a:t>
            </a:r>
            <a:r>
              <a:rPr lang="es-UY" sz="1400" b="1" dirty="0">
                <a:solidFill>
                  <a:schemeClr val="dk1"/>
                </a:solidFill>
                <a:latin typeface="Quattrocento Sans"/>
                <a:ea typeface="Quattrocento Sans"/>
                <a:cs typeface="Quattrocento Sans"/>
                <a:sym typeface="Quattrocento Sans"/>
              </a:rPr>
              <a:t>Intereses</a:t>
            </a:r>
            <a:r>
              <a:rPr lang="es-UY" sz="1400" dirty="0">
                <a:solidFill>
                  <a:schemeClr val="dk1"/>
                </a:solidFill>
                <a:latin typeface="Quattrocento Sans"/>
                <a:ea typeface="Quattrocento Sans"/>
                <a:cs typeface="Quattrocento Sans"/>
                <a:sym typeface="Quattrocento Sans"/>
              </a:rPr>
              <a:t> reflejan el costo financiero del stock actual de la deuda contraída en períodos anteriores.</a:t>
            </a:r>
          </a:p>
          <a:p>
            <a:pPr marL="0" lvl="0" indent="0" algn="ctr">
              <a:buClr>
                <a:schemeClr val="dk1"/>
              </a:buClr>
              <a:buSzPts val="1100"/>
              <a:buNone/>
            </a:pPr>
            <a:endParaRPr lang="es-UY" sz="1000" b="1" dirty="0">
              <a:solidFill>
                <a:schemeClr val="dk1"/>
              </a:solidFill>
              <a:latin typeface="Quattrocento Sans"/>
              <a:ea typeface="Quattrocento Sans"/>
              <a:cs typeface="Quattrocento Sans"/>
              <a:sym typeface="Quattrocento Sans"/>
            </a:endParaRPr>
          </a:p>
          <a:p>
            <a:pPr marL="0" lvl="0" indent="0" algn="ctr">
              <a:buClr>
                <a:schemeClr val="dk1"/>
              </a:buClr>
              <a:buSzPts val="1100"/>
              <a:buNone/>
            </a:pPr>
            <a:r>
              <a:rPr lang="es-UY" sz="1600" b="1" dirty="0">
                <a:solidFill>
                  <a:schemeClr val="dk1"/>
                </a:solidFill>
                <a:latin typeface="Quattrocento Sans"/>
                <a:ea typeface="Quattrocento Sans"/>
                <a:cs typeface="Quattrocento Sans"/>
                <a:sym typeface="Quattrocento Sans"/>
              </a:rPr>
              <a:t>Gasto Primario = Gasto Público Corriente + Gasto Público de Capital</a:t>
            </a:r>
          </a:p>
          <a:p>
            <a:pPr marL="0" lvl="0" indent="0" algn="just">
              <a:buClr>
                <a:schemeClr val="dk1"/>
              </a:buClr>
              <a:buSzPts val="1100"/>
              <a:buNone/>
            </a:pPr>
            <a:r>
              <a:rPr lang="es-UY" sz="1400" dirty="0">
                <a:solidFill>
                  <a:schemeClr val="dk1"/>
                </a:solidFill>
                <a:latin typeface="Quattrocento Sans"/>
                <a:ea typeface="Quattrocento Sans"/>
                <a:cs typeface="Quattrocento Sans"/>
                <a:sym typeface="Quattrocento Sans"/>
              </a:rPr>
              <a:t>El </a:t>
            </a:r>
            <a:r>
              <a:rPr lang="es-UY" sz="1400" b="1" dirty="0">
                <a:solidFill>
                  <a:schemeClr val="dk1"/>
                </a:solidFill>
                <a:latin typeface="Quattrocento Sans"/>
                <a:ea typeface="Quattrocento Sans"/>
                <a:cs typeface="Quattrocento Sans"/>
                <a:sym typeface="Quattrocento Sans"/>
              </a:rPr>
              <a:t>Gasto Corriente </a:t>
            </a:r>
            <a:r>
              <a:rPr lang="es-UY" sz="1400" dirty="0">
                <a:solidFill>
                  <a:schemeClr val="dk1"/>
                </a:solidFill>
                <a:latin typeface="Quattrocento Sans"/>
                <a:ea typeface="Quattrocento Sans"/>
                <a:cs typeface="Quattrocento Sans"/>
                <a:sym typeface="Quattrocento Sans"/>
              </a:rPr>
              <a:t>se integra por remuneraciones, prestaciones sociales y los gastos de consumo.</a:t>
            </a:r>
          </a:p>
          <a:p>
            <a:pPr marL="0" lvl="0" indent="0" algn="just">
              <a:buClr>
                <a:schemeClr val="dk1"/>
              </a:buClr>
              <a:buSzPts val="1100"/>
              <a:buNone/>
            </a:pPr>
            <a:r>
              <a:rPr lang="es-UY" sz="1400" dirty="0">
                <a:solidFill>
                  <a:schemeClr val="dk1"/>
                </a:solidFill>
                <a:latin typeface="Quattrocento Sans"/>
                <a:ea typeface="Quattrocento Sans"/>
                <a:cs typeface="Quattrocento Sans"/>
                <a:sym typeface="Quattrocento Sans"/>
              </a:rPr>
              <a:t>El </a:t>
            </a:r>
            <a:r>
              <a:rPr lang="es-UY" sz="1400" b="1" dirty="0">
                <a:solidFill>
                  <a:schemeClr val="dk1"/>
                </a:solidFill>
                <a:latin typeface="Quattrocento Sans"/>
                <a:ea typeface="Quattrocento Sans"/>
                <a:cs typeface="Quattrocento Sans"/>
                <a:sym typeface="Quattrocento Sans"/>
              </a:rPr>
              <a:t>Gasto de Capital </a:t>
            </a:r>
            <a:r>
              <a:rPr lang="es-UY" sz="1400" dirty="0">
                <a:solidFill>
                  <a:schemeClr val="dk1"/>
                </a:solidFill>
                <a:latin typeface="Quattrocento Sans"/>
                <a:ea typeface="Quattrocento Sans"/>
                <a:cs typeface="Quattrocento Sans"/>
                <a:sym typeface="Quattrocento Sans"/>
              </a:rPr>
              <a:t>abarca egresos para la adquisición de activos fijos e intangibles.</a:t>
            </a:r>
          </a:p>
          <a:p>
            <a:pPr marL="0" lvl="0" indent="0" algn="just">
              <a:buClr>
                <a:schemeClr val="dk1"/>
              </a:buClr>
              <a:buSzPts val="1100"/>
              <a:buNone/>
            </a:pPr>
            <a:r>
              <a:rPr lang="es-UY" sz="1400" dirty="0">
                <a:solidFill>
                  <a:schemeClr val="dk1"/>
                </a:solidFill>
                <a:latin typeface="Quattrocento Sans"/>
                <a:ea typeface="Quattrocento Sans"/>
                <a:cs typeface="Quattrocento Sans"/>
                <a:sym typeface="Quattrocento Sans"/>
              </a:rPr>
              <a:t>Un componente fundamental del Gasto Corriente es el </a:t>
            </a:r>
            <a:r>
              <a:rPr lang="es-UY" sz="1400" b="1" dirty="0">
                <a:solidFill>
                  <a:schemeClr val="dk1"/>
                </a:solidFill>
                <a:latin typeface="Quattrocento Sans"/>
                <a:ea typeface="Quattrocento Sans"/>
                <a:cs typeface="Quattrocento Sans"/>
                <a:sym typeface="Quattrocento Sans"/>
              </a:rPr>
              <a:t>Gasto Público Social </a:t>
            </a:r>
            <a:r>
              <a:rPr lang="es-UY" sz="1400" dirty="0">
                <a:solidFill>
                  <a:schemeClr val="dk1"/>
                </a:solidFill>
                <a:latin typeface="Quattrocento Sans"/>
                <a:ea typeface="Quattrocento Sans"/>
                <a:cs typeface="Quattrocento Sans"/>
                <a:sym typeface="Quattrocento Sans"/>
              </a:rPr>
              <a:t>(educación, salud, vivienda, prestaciones) </a:t>
            </a: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a:buClr>
                <a:schemeClr val="dk1"/>
              </a:buClr>
              <a:buSzPts val="1100"/>
              <a:buNone/>
            </a:pPr>
            <a:endParaRPr lang="es-UY" sz="14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lang="es-UY" sz="1400" dirty="0">
              <a:solidFill>
                <a:schemeClr val="dk1"/>
              </a:solidFill>
              <a:latin typeface="Quattrocento Sans"/>
              <a:ea typeface="Quattrocento Sans"/>
              <a:cs typeface="Quattrocento Sans"/>
              <a:sym typeface="Quattrocento Sans"/>
            </a:endParaRPr>
          </a:p>
          <a:p>
            <a:pPr marL="0" lvl="0" indent="0" rtl="0">
              <a:spcBef>
                <a:spcPts val="0"/>
              </a:spcBef>
              <a:spcAft>
                <a:spcPts val="0"/>
              </a:spcAft>
              <a:buClr>
                <a:schemeClr val="dk1"/>
              </a:buClr>
              <a:buSzPts val="1100"/>
              <a:buFont typeface="Arial"/>
              <a:buNone/>
            </a:pPr>
            <a:endParaRPr sz="1200" dirty="0">
              <a:solidFill>
                <a:schemeClr val="dk1"/>
              </a:solidFill>
              <a:latin typeface="Quattrocento Sans"/>
              <a:ea typeface="Quattrocento Sans"/>
              <a:cs typeface="Quattrocento Sans"/>
              <a:sym typeface="Quattrocento Sans"/>
            </a:endParaRPr>
          </a:p>
          <a:p>
            <a:pPr marL="0" lvl="0" indent="0" algn="just" rtl="0">
              <a:spcBef>
                <a:spcPts val="1600"/>
              </a:spcBef>
              <a:spcAft>
                <a:spcPts val="0"/>
              </a:spcAft>
              <a:buNone/>
            </a:pPr>
            <a:endParaRPr sz="12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endParaRPr sz="12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None/>
            </a:pPr>
            <a:endParaRPr sz="1200" dirty="0">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1353</Words>
  <Application>Microsoft Office PowerPoint</Application>
  <PresentationFormat>Presentación en pantalla (16:9)</PresentationFormat>
  <Paragraphs>182</Paragraphs>
  <Slides>18</Slides>
  <Notes>18</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Quattrocento Sans</vt:lpstr>
      <vt:lpstr>Arial</vt:lpstr>
      <vt:lpstr>Simple Light</vt:lpstr>
      <vt:lpstr>Presentación de PowerPoint</vt:lpstr>
      <vt:lpstr>Sector público e intervención</vt:lpstr>
      <vt:lpstr>Economía del Bienestar </vt:lpstr>
      <vt:lpstr>Presentación de PowerPoint</vt:lpstr>
      <vt:lpstr>Presentación de PowerPoint</vt:lpstr>
      <vt:lpstr>Instrumentos de política</vt:lpstr>
      <vt:lpstr>Presentación de PowerPoint</vt:lpstr>
      <vt:lpstr>Gasto público y financiamiento</vt:lpstr>
      <vt:lpstr>Componentes del gasto</vt:lpstr>
      <vt:lpstr>Ingresos</vt:lpstr>
      <vt:lpstr>Sistema tributario</vt:lpstr>
      <vt:lpstr>Impuestos</vt:lpstr>
      <vt:lpstr>Evasión tributaria</vt:lpstr>
      <vt:lpstr>Estado Uruguayo</vt:lpstr>
      <vt:lpstr>Gasto Público en Uruguay </vt:lpstr>
      <vt:lpstr>Evolución y composición del Gasto Público Social</vt:lpstr>
      <vt:lpstr>Composición de los ingresos y la recaudación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Rafael Mosteiro</dc:creator>
  <cp:lastModifiedBy>Facundo Visconti</cp:lastModifiedBy>
  <cp:revision>45</cp:revision>
  <dcterms:modified xsi:type="dcterms:W3CDTF">2025-11-19T21:43:37Z</dcterms:modified>
</cp:coreProperties>
</file>