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 id="2147483670" r:id="rId6"/>
    <p:sldMasterId id="2147483672" r:id="rId7"/>
    <p:sldMasterId id="2147483674" r:id="rId8"/>
    <p:sldMasterId id="2147483678" r:id="rId9"/>
    <p:sldMasterId id="2147483680" r:id="rId10"/>
    <p:sldMasterId id="2147483682" r:id="rId11"/>
    <p:sldMasterId id="2147483684" r:id="rId12"/>
    <p:sldMasterId id="2147483686" r:id="rId13"/>
    <p:sldMasterId id="2147483690" r:id="rId14"/>
    <p:sldMasterId id="2147483692" r:id="rId15"/>
    <p:sldMasterId id="2147483694" r:id="rId16"/>
    <p:sldMasterId id="2147483696" r:id="rId17"/>
    <p:sldMasterId id="2147483698" r:id="rId18"/>
    <p:sldMasterId id="2147483700" r:id="rId19"/>
  </p:sldMasterIdLst>
  <p:notesMasterIdLst>
    <p:notesMasterId r:id="rId39"/>
  </p:notesMasterIdLst>
  <p:sldIdLst>
    <p:sldId id="268" r:id="rId20"/>
    <p:sldId id="269" r:id="rId21"/>
    <p:sldId id="277" r:id="rId22"/>
    <p:sldId id="278" r:id="rId23"/>
    <p:sldId id="279" r:id="rId24"/>
    <p:sldId id="280" r:id="rId25"/>
    <p:sldId id="270" r:id="rId26"/>
    <p:sldId id="271" r:id="rId27"/>
    <p:sldId id="272" r:id="rId28"/>
    <p:sldId id="281" r:id="rId29"/>
    <p:sldId id="273" r:id="rId30"/>
    <p:sldId id="283" r:id="rId31"/>
    <p:sldId id="284" r:id="rId32"/>
    <p:sldId id="285" r:id="rId33"/>
    <p:sldId id="274" r:id="rId34"/>
    <p:sldId id="286" r:id="rId35"/>
    <p:sldId id="287" r:id="rId36"/>
    <p:sldId id="275" r:id="rId37"/>
    <p:sldId id="288" r:id="rId38"/>
  </p:sldIdLst>
  <p:sldSz cx="9144000" cy="5145088"/>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660"/>
  </p:normalViewPr>
  <p:slideViewPr>
    <p:cSldViewPr>
      <p:cViewPr varScale="1">
        <p:scale>
          <a:sx n="82" d="100"/>
          <a:sy n="82" d="100"/>
        </p:scale>
        <p:origin x="812" y="52"/>
      </p:cViewPr>
      <p:guideLst>
        <p:guide orient="horz" pos="162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notesMaster" Target="notesMasters/notesMaster1.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UY"/>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244970-D895-4365-A2BC-89FA94889864}" type="datetimeFigureOut">
              <a:rPr lang="es-UY" smtClean="0"/>
              <a:pPr/>
              <a:t>19/11/2025</a:t>
            </a:fld>
            <a:endParaRPr lang="es-UY"/>
          </a:p>
        </p:txBody>
      </p:sp>
      <p:sp>
        <p:nvSpPr>
          <p:cNvPr id="4" name="3 Marcador de imagen de diapositiva"/>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s-UY"/>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UY"/>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897151-C4A5-4488-93E4-6A8EFF1D891F}" type="slidenum">
              <a:rPr lang="es-UY" smtClean="0"/>
              <a:pPr/>
              <a:t>‹Nº›</a:t>
            </a:fld>
            <a:endParaRPr lang="es-UY"/>
          </a:p>
        </p:txBody>
      </p:sp>
    </p:spTree>
    <p:extLst>
      <p:ext uri="{BB962C8B-B14F-4D97-AF65-F5344CB8AC3E}">
        <p14:creationId xmlns:p14="http://schemas.microsoft.com/office/powerpoint/2010/main" val="1103964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c77c6b33b_0_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c77c6b33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c77c6b33b_0_2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c77c6b3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805"/>
            <a:ext cx="8520600" cy="2053234"/>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5000"/>
            <a:ext cx="8520600" cy="792845"/>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8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9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9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9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9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9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70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1694250" y="858790"/>
            <a:ext cx="5755500" cy="1193468"/>
          </a:xfrm>
          <a:prstGeom prst="rect">
            <a:avLst/>
          </a:prstGeom>
          <a:noFill/>
          <a:ln>
            <a:noFill/>
          </a:ln>
        </p:spPr>
        <p:txBody>
          <a:bodyPr spcFirstLastPara="1" wrap="square" lIns="91425" tIns="91425" rIns="91425" bIns="91425" anchor="t" anchorCtr="0">
            <a:noAutofit/>
          </a:bodyPr>
          <a:lstStyle/>
          <a:p>
            <a:pPr algn="ctr">
              <a:buClr>
                <a:srgbClr val="000000"/>
              </a:buClr>
              <a:buFont typeface="Arial"/>
              <a:buNone/>
            </a:pPr>
            <a:r>
              <a:rPr lang="es" sz="3200" b="1" kern="0">
                <a:solidFill>
                  <a:srgbClr val="000000"/>
                </a:solidFill>
                <a:latin typeface="Quattrocento Sans"/>
                <a:ea typeface="Quattrocento Sans"/>
                <a:cs typeface="Quattrocento Sans"/>
                <a:sym typeface="Quattrocento Sans"/>
              </a:rPr>
              <a:t>PARA ENTENDER LA ECONOMÍA DEL URUGUAY</a:t>
            </a:r>
            <a:endParaRPr sz="3200" b="1" kern="0">
              <a:solidFill>
                <a:srgbClr val="000000"/>
              </a:solidFill>
              <a:latin typeface="Quattrocento Sans"/>
              <a:ea typeface="Quattrocento Sans"/>
              <a:cs typeface="Quattrocento Sans"/>
              <a:sym typeface="Quattrocento Sans"/>
            </a:endParaRPr>
          </a:p>
        </p:txBody>
      </p:sp>
      <p:sp>
        <p:nvSpPr>
          <p:cNvPr id="55" name="Google Shape;55;p13"/>
          <p:cNvSpPr txBox="1"/>
          <p:nvPr/>
        </p:nvSpPr>
        <p:spPr>
          <a:xfrm>
            <a:off x="1714480" y="2042571"/>
            <a:ext cx="5929354" cy="672849"/>
          </a:xfrm>
          <a:prstGeom prst="rect">
            <a:avLst/>
          </a:prstGeom>
          <a:noFill/>
          <a:ln>
            <a:noFill/>
          </a:ln>
        </p:spPr>
        <p:txBody>
          <a:bodyPr spcFirstLastPara="1" wrap="square" lIns="91425" tIns="91425" rIns="91425" bIns="91425" anchor="t" anchorCtr="0">
            <a:noAutofit/>
          </a:bodyPr>
          <a:lstStyle/>
          <a:p>
            <a:pPr algn="ctr">
              <a:buClr>
                <a:srgbClr val="000000"/>
              </a:buClr>
              <a:buFont typeface="Arial"/>
              <a:buNone/>
            </a:pPr>
            <a:r>
              <a:rPr lang="es" sz="2000" kern="0" dirty="0">
                <a:solidFill>
                  <a:srgbClr val="000000"/>
                </a:solidFill>
                <a:latin typeface="Quattrocento Sans"/>
                <a:ea typeface="Quattrocento Sans"/>
                <a:cs typeface="Quattrocento Sans"/>
                <a:sym typeface="Quattrocento Sans"/>
              </a:rPr>
              <a:t>Capítulo 6: Finanzas Internacionales</a:t>
            </a:r>
            <a:endParaRPr sz="2000" kern="0" dirty="0">
              <a:solidFill>
                <a:srgbClr val="000000"/>
              </a:solidFill>
              <a:latin typeface="Quattrocento Sans"/>
              <a:ea typeface="Quattrocento Sans"/>
              <a:cs typeface="Quattrocento Sans"/>
              <a:sym typeface="Quattrocento Sans"/>
            </a:endParaRPr>
          </a:p>
        </p:txBody>
      </p:sp>
      <p:pic>
        <p:nvPicPr>
          <p:cNvPr id="4" name="Imagen 3">
            <a:extLst>
              <a:ext uri="{FF2B5EF4-FFF2-40B4-BE49-F238E27FC236}">
                <a16:creationId xmlns:a16="http://schemas.microsoft.com/office/drawing/2014/main" id="{63D951D4-132D-4FEF-9065-E808754A06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91830"/>
            <a:ext cx="9143999" cy="1853258"/>
          </a:xfrm>
          <a:prstGeom prst="rect">
            <a:avLst/>
          </a:prstGeom>
        </p:spPr>
      </p:pic>
      <p:pic>
        <p:nvPicPr>
          <p:cNvPr id="5" name="Imagen 4">
            <a:extLst>
              <a:ext uri="{FF2B5EF4-FFF2-40B4-BE49-F238E27FC236}">
                <a16:creationId xmlns:a16="http://schemas.microsoft.com/office/drawing/2014/main" id="{52EFFCDB-C01C-4033-8A72-37E57C3E07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592" y="2606469"/>
            <a:ext cx="1370722" cy="13707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3" name="2 Rectángulo"/>
          <p:cNvSpPr/>
          <p:nvPr/>
        </p:nvSpPr>
        <p:spPr>
          <a:xfrm>
            <a:off x="0" y="786594"/>
            <a:ext cx="9001156" cy="2585323"/>
          </a:xfrm>
          <a:prstGeom prst="rect">
            <a:avLst/>
          </a:prstGeom>
        </p:spPr>
        <p:txBody>
          <a:bodyPr wrap="square">
            <a:spAutoFit/>
          </a:bodyPr>
          <a:lstStyle/>
          <a:p>
            <a:pPr indent="-285750" algn="just"/>
            <a:r>
              <a:rPr lang="es-ES" dirty="0">
                <a:solidFill>
                  <a:schemeClr val="dk1"/>
                </a:solidFill>
                <a:latin typeface="Quattrocento Sans" charset="0"/>
                <a:ea typeface="Quattrocento Sans"/>
                <a:cs typeface="Quattrocento Sans"/>
                <a:sym typeface="Quattrocento Sans"/>
              </a:rPr>
              <a:t>Por tanto, podemos reescribir la tasa de interés real como:</a:t>
            </a:r>
            <a:endParaRPr lang="es-ES" dirty="0">
              <a:latin typeface="Quattrocento Sans" charset="0"/>
            </a:endParaRPr>
          </a:p>
          <a:p>
            <a:pPr indent="-285750" algn="ctr"/>
            <a:endParaRPr lang="es-ES" b="1" dirty="0">
              <a:latin typeface="Quattrocento Sans" charset="0"/>
            </a:endParaRPr>
          </a:p>
          <a:p>
            <a:pPr indent="-285750" algn="ctr"/>
            <a:r>
              <a:rPr lang="es-ES" b="1" dirty="0">
                <a:latin typeface="Quattrocento Sans" charset="0"/>
              </a:rPr>
              <a:t>r = r* + </a:t>
            </a:r>
            <a:r>
              <a:rPr lang="el-GR" b="1" dirty="0">
                <a:latin typeface="Quattrocento Sans" charset="0"/>
              </a:rPr>
              <a:t>δ</a:t>
            </a:r>
            <a:r>
              <a:rPr lang="es-ES" b="1" dirty="0">
                <a:latin typeface="Quattrocento Sans" charset="0"/>
              </a:rPr>
              <a:t> + </a:t>
            </a:r>
            <a:r>
              <a:rPr lang="el-GR" b="1" dirty="0">
                <a:latin typeface="Quattrocento Sans" charset="0"/>
              </a:rPr>
              <a:t>ρ</a:t>
            </a:r>
            <a:r>
              <a:rPr lang="es-ES" b="1" dirty="0">
                <a:latin typeface="Quattrocento Sans" charset="0"/>
              </a:rPr>
              <a:t>e </a:t>
            </a:r>
          </a:p>
          <a:p>
            <a:pPr indent="-285750" algn="ctr"/>
            <a:endParaRPr lang="es-ES" dirty="0">
              <a:latin typeface="Quattrocento Sans" charset="0"/>
            </a:endParaRPr>
          </a:p>
          <a:p>
            <a:pPr indent="-285750" algn="just"/>
            <a:r>
              <a:rPr lang="es-ES" dirty="0">
                <a:solidFill>
                  <a:schemeClr val="dk1"/>
                </a:solidFill>
                <a:latin typeface="Quattrocento Sans" charset="0"/>
                <a:ea typeface="Quattrocento Sans"/>
                <a:cs typeface="Quattrocento Sans"/>
                <a:sym typeface="Quattrocento Sans"/>
              </a:rPr>
              <a:t>Dada la tasa de interés libre de riesgo y la prima de riesgo, se espera que la tasa de interés real aumente cuando se esperen aumento en el tipo de cambio real del país.</a:t>
            </a:r>
          </a:p>
          <a:p>
            <a:pPr indent="-285750" algn="just"/>
            <a:endParaRPr lang="es-ES" dirty="0">
              <a:solidFill>
                <a:schemeClr val="dk1"/>
              </a:solidFill>
              <a:latin typeface="Quattrocento Sans" charset="0"/>
              <a:sym typeface="Quattrocento Sans"/>
            </a:endParaRPr>
          </a:p>
          <a:p>
            <a:pPr indent="-285750" algn="just"/>
            <a:r>
              <a:rPr lang="es-ES" dirty="0">
                <a:solidFill>
                  <a:schemeClr val="dk1"/>
                </a:solidFill>
                <a:latin typeface="Quattrocento Sans" charset="0"/>
                <a:sym typeface="Quattrocento Sans"/>
              </a:rPr>
              <a:t>Esta ecuación refleja el hecho de que existe el riesgo de obtener menos divisas con la misma cantidad de pesos si ocurre un aumento del tipo de cambio real. </a:t>
            </a:r>
            <a:endParaRPr lang="es-ES" dirty="0">
              <a:latin typeface="Quattrocento Sans"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785918" y="420625"/>
            <a:ext cx="5715040" cy="10089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latin typeface="Quattrocento Sans"/>
                <a:ea typeface="Quattrocento Sans"/>
                <a:cs typeface="Quattrocento Sans"/>
                <a:sym typeface="Quattrocento Sans"/>
              </a:rPr>
              <a:t>Determinantes y Consecuencias de los Flujos de Capitales</a:t>
            </a:r>
            <a:endParaRPr b="1" dirty="0">
              <a:latin typeface="Quattrocento Sans"/>
              <a:ea typeface="Quattrocento Sans"/>
              <a:cs typeface="Quattrocento Sans"/>
              <a:sym typeface="Quattrocento Sans"/>
            </a:endParaRPr>
          </a:p>
        </p:txBody>
      </p:sp>
      <p:sp>
        <p:nvSpPr>
          <p:cNvPr id="61" name="Google Shape;61;p14"/>
          <p:cNvSpPr txBox="1">
            <a:spLocks noGrp="1"/>
          </p:cNvSpPr>
          <p:nvPr>
            <p:ph type="body" idx="1"/>
          </p:nvPr>
        </p:nvSpPr>
        <p:spPr>
          <a:xfrm>
            <a:off x="0" y="1644737"/>
            <a:ext cx="7236296" cy="2642319"/>
          </a:xfrm>
          <a:prstGeom prst="rect">
            <a:avLst/>
          </a:prstGeom>
        </p:spPr>
        <p:txBody>
          <a:bodyPr spcFirstLastPara="1" wrap="square" lIns="91425" tIns="91425" rIns="91425" bIns="91425" anchor="t" anchorCtr="0">
            <a:noAutofit/>
          </a:bodyPr>
          <a:lstStyle/>
          <a:p>
            <a:pPr marL="0" indent="-285750" algn="just">
              <a:lnSpc>
                <a:spcPct val="100000"/>
              </a:lnSpc>
              <a:spcAft>
                <a:spcPts val="600"/>
              </a:spcAft>
              <a:buFont typeface="Arial" pitchFamily="34" charset="0"/>
              <a:buChar char="•"/>
            </a:pPr>
            <a:r>
              <a:rPr lang="es" sz="1600" b="1" dirty="0">
                <a:solidFill>
                  <a:schemeClr val="dk1"/>
                </a:solidFill>
                <a:latin typeface="Quattrocento Sans"/>
                <a:ea typeface="Quattrocento Sans"/>
                <a:cs typeface="Quattrocento Sans"/>
                <a:sym typeface="Quattrocento Sans"/>
              </a:rPr>
              <a:t>Determinantes: </a:t>
            </a:r>
            <a:r>
              <a:rPr lang="es" sz="1600" dirty="0">
                <a:solidFill>
                  <a:schemeClr val="dk1"/>
                </a:solidFill>
                <a:latin typeface="Quattrocento Sans"/>
                <a:ea typeface="Quattrocento Sans"/>
                <a:cs typeface="Quattrocento Sans"/>
                <a:sym typeface="Quattrocento Sans"/>
              </a:rPr>
              <a:t>vienen dados por los factores estructurales e institucionales de las economías. La dotación de capital humano o la calidad de las instituciones permiten la entrada de flujos de capitales interncacionales en el largo plazo.</a:t>
            </a:r>
          </a:p>
          <a:p>
            <a:pPr marL="0" indent="-285750" algn="just">
              <a:lnSpc>
                <a:spcPct val="100000"/>
              </a:lnSpc>
              <a:spcAft>
                <a:spcPts val="600"/>
              </a:spcAft>
              <a:buFont typeface="Arial" pitchFamily="34" charset="0"/>
              <a:buChar char="•"/>
            </a:pPr>
            <a:r>
              <a:rPr lang="es" sz="1600" b="1" dirty="0">
                <a:solidFill>
                  <a:schemeClr val="dk1"/>
                </a:solidFill>
                <a:latin typeface="Quattrocento Sans"/>
                <a:ea typeface="Quattrocento Sans"/>
                <a:cs typeface="Quattrocento Sans"/>
                <a:sym typeface="Quattrocento Sans"/>
              </a:rPr>
              <a:t>Características Estructurales: </a:t>
            </a:r>
            <a:r>
              <a:rPr lang="es" sz="1600" dirty="0">
                <a:solidFill>
                  <a:schemeClr val="dk1"/>
                </a:solidFill>
                <a:latin typeface="Quattrocento Sans"/>
                <a:ea typeface="Quattrocento Sans"/>
                <a:cs typeface="Quattrocento Sans"/>
                <a:sym typeface="Quattrocento Sans"/>
              </a:rPr>
              <a:t>los flujos de capitales hacia distintos países suelen estar correlacionados entre sí. Como consecuencia de esto, la afluencia de capitales a un país suele estar sujeta al “riesgo de contagio” de lo que ocurre en países internacionales. Por ejemplo, la existencia de interrupciones súbitas (“sudden stops”) de flujos en países emergentes como de Asia en 1997 provocó una crisis similar en la economía rusa.</a:t>
            </a:r>
            <a:endParaRPr sz="1600" u="sng" dirty="0">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1835696" y="268288"/>
            <a:ext cx="5665832" cy="57150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600" b="1" dirty="0">
                <a:latin typeface="Quattrocento Sans"/>
                <a:ea typeface="Quattrocento Sans"/>
                <a:cs typeface="Quattrocento Sans"/>
                <a:sym typeface="Quattrocento Sans"/>
              </a:rPr>
              <a:t>Correlación de los Flujos de Capitales en Uruguay y América Latina. </a:t>
            </a:r>
            <a:endParaRPr sz="1600" b="1" dirty="0">
              <a:latin typeface="Quattrocento Sans"/>
              <a:ea typeface="Quattrocento Sans"/>
              <a:cs typeface="Quattrocento Sans"/>
              <a:sym typeface="Quattrocento Sans"/>
            </a:endParaRPr>
          </a:p>
        </p:txBody>
      </p:sp>
      <p:pic>
        <p:nvPicPr>
          <p:cNvPr id="2" name="Imagen 1">
            <a:extLst>
              <a:ext uri="{FF2B5EF4-FFF2-40B4-BE49-F238E27FC236}">
                <a16:creationId xmlns:a16="http://schemas.microsoft.com/office/drawing/2014/main" id="{3F123BE3-4F56-4C40-B261-F93C70D8B9B6}"/>
              </a:ext>
            </a:extLst>
          </p:cNvPr>
          <p:cNvPicPr>
            <a:picLocks noChangeAspect="1"/>
          </p:cNvPicPr>
          <p:nvPr/>
        </p:nvPicPr>
        <p:blipFill>
          <a:blip r:embed="rId4"/>
          <a:stretch>
            <a:fillRect/>
          </a:stretch>
        </p:blipFill>
        <p:spPr>
          <a:xfrm>
            <a:off x="1642472" y="846283"/>
            <a:ext cx="6853243" cy="3725936"/>
          </a:xfrm>
          <a:prstGeom prst="rect">
            <a:avLst/>
          </a:prstGeom>
        </p:spPr>
      </p:pic>
      <p:sp>
        <p:nvSpPr>
          <p:cNvPr id="3" name="CuadroTexto 2">
            <a:extLst>
              <a:ext uri="{FF2B5EF4-FFF2-40B4-BE49-F238E27FC236}">
                <a16:creationId xmlns:a16="http://schemas.microsoft.com/office/drawing/2014/main" id="{CA766125-B6EE-46A6-AB8D-4CABFA4FE4CD}"/>
              </a:ext>
            </a:extLst>
          </p:cNvPr>
          <p:cNvSpPr txBox="1"/>
          <p:nvPr/>
        </p:nvSpPr>
        <p:spPr>
          <a:xfrm>
            <a:off x="1822332" y="4738300"/>
            <a:ext cx="6984776" cy="276999"/>
          </a:xfrm>
          <a:prstGeom prst="rect">
            <a:avLst/>
          </a:prstGeom>
          <a:noFill/>
        </p:spPr>
        <p:txBody>
          <a:bodyPr wrap="square" rtlCol="0">
            <a:spAutoFit/>
          </a:bodyPr>
          <a:lstStyle/>
          <a:p>
            <a:r>
              <a:rPr lang="es-UY" sz="1200" dirty="0"/>
              <a:t>Nota: AL-7 incluye: Argentina, Brasil, Chile, Colombia, México, Perú y Uruguay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1691680" y="303592"/>
            <a:ext cx="7095472" cy="57287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000" b="1" i="1" dirty="0">
                <a:latin typeface="Quattrocento Sans"/>
                <a:ea typeface="Quattrocento Sans"/>
                <a:cs typeface="Quattrocento Sans"/>
                <a:sym typeface="Quattrocento Sans"/>
              </a:rPr>
              <a:t>Flujos de Capitales, Actividad Económica y Tipo de Cambio Real</a:t>
            </a:r>
            <a:endParaRPr sz="2000" b="1" i="1" dirty="0">
              <a:latin typeface="Quattrocento Sans"/>
              <a:ea typeface="Quattrocento Sans"/>
              <a:cs typeface="Quattrocento Sans"/>
              <a:sym typeface="Quattrocento Sans"/>
            </a:endParaRPr>
          </a:p>
        </p:txBody>
      </p:sp>
      <p:sp>
        <p:nvSpPr>
          <p:cNvPr id="91" name="Google Shape;91;p19"/>
          <p:cNvSpPr txBox="1">
            <a:spLocks noGrp="1"/>
          </p:cNvSpPr>
          <p:nvPr>
            <p:ph type="body" idx="1"/>
          </p:nvPr>
        </p:nvSpPr>
        <p:spPr>
          <a:xfrm>
            <a:off x="529275" y="2058510"/>
            <a:ext cx="2895900" cy="2410344"/>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Clr>
                <a:schemeClr val="dk1"/>
              </a:buClr>
              <a:buSzPts val="1100"/>
              <a:buFont typeface="Arial"/>
              <a:buNone/>
            </a:pPr>
            <a:r>
              <a:rPr lang="es" sz="1600" dirty="0">
                <a:solidFill>
                  <a:schemeClr val="dk1"/>
                </a:solidFill>
                <a:latin typeface="Quattrocento Sans"/>
                <a:ea typeface="Quattrocento Sans"/>
                <a:cs typeface="Quattrocento Sans"/>
                <a:sym typeface="Quattrocento Sans"/>
              </a:rPr>
              <a:t>La afluencia de flujos de capitales junto a  la presencia de bajas tasas de interés genera oportunidades para las empresas, dado que las mismas pueden conseguir capital para desarrollar sus proyectos de inversión a un menor costo. </a:t>
            </a:r>
            <a:endParaRPr sz="1600" dirty="0">
              <a:latin typeface="Quattrocento Sans"/>
              <a:ea typeface="Quattrocento Sans"/>
              <a:cs typeface="Quattrocento Sans"/>
              <a:sym typeface="Quattrocento Sans"/>
            </a:endParaRPr>
          </a:p>
        </p:txBody>
      </p:sp>
      <p:sp>
        <p:nvSpPr>
          <p:cNvPr id="92" name="Google Shape;92;p19"/>
          <p:cNvSpPr txBox="1"/>
          <p:nvPr/>
        </p:nvSpPr>
        <p:spPr>
          <a:xfrm>
            <a:off x="4714876" y="929470"/>
            <a:ext cx="3611187" cy="2410344"/>
          </a:xfrm>
          <a:prstGeom prst="rect">
            <a:avLst/>
          </a:prstGeom>
          <a:noFill/>
          <a:ln>
            <a:noFill/>
          </a:ln>
        </p:spPr>
        <p:txBody>
          <a:bodyPr spcFirstLastPara="1" wrap="square" lIns="91425" tIns="91425" rIns="91425" bIns="91425" anchor="t" anchorCtr="0">
            <a:noAutofit/>
          </a:bodyPr>
          <a:lstStyle/>
          <a:p>
            <a:pPr algn="just">
              <a:spcAft>
                <a:spcPts val="1200"/>
              </a:spcAft>
              <a:buClr>
                <a:srgbClr val="000000"/>
              </a:buClr>
              <a:buSzPts val="1100"/>
              <a:buFont typeface="Arial"/>
              <a:buNone/>
            </a:pPr>
            <a:r>
              <a:rPr lang="es" sz="1600" kern="0" dirty="0">
                <a:solidFill>
                  <a:srgbClr val="000000"/>
                </a:solidFill>
                <a:latin typeface="Quattrocento Sans"/>
                <a:ea typeface="Quattrocento Sans"/>
                <a:cs typeface="Quattrocento Sans"/>
                <a:sym typeface="Quattrocento Sans"/>
              </a:rPr>
              <a:t>A su vez, la afluencia de capitales tiene efectos no deseados dado que suelen estar asociados a episodios de sobreendeudamiento de los agentes así como a variaciones bruscas del tipo de cambio real.</a:t>
            </a:r>
          </a:p>
          <a:p>
            <a:pPr algn="just">
              <a:spcAft>
                <a:spcPts val="1200"/>
              </a:spcAft>
              <a:buClr>
                <a:srgbClr val="000000"/>
              </a:buClr>
              <a:buSzPts val="1100"/>
              <a:buFont typeface="Arial"/>
              <a:buNone/>
            </a:pPr>
            <a:r>
              <a:rPr lang="es" sz="1600" kern="0" dirty="0">
                <a:solidFill>
                  <a:srgbClr val="000000"/>
                </a:solidFill>
                <a:latin typeface="Quattrocento Sans"/>
                <a:ea typeface="Quattrocento Sans"/>
                <a:cs typeface="Quattrocento Sans"/>
                <a:sym typeface="Quattrocento Sans"/>
              </a:rPr>
              <a:t>En Uruguay, los períodos en los que el tipo de cambio bajo han coincidido con aquellos períodos de afluencia de capitales. </a:t>
            </a:r>
          </a:p>
          <a:p>
            <a:pPr algn="just">
              <a:spcAft>
                <a:spcPts val="1200"/>
              </a:spcAft>
              <a:buClr>
                <a:srgbClr val="000000"/>
              </a:buClr>
              <a:buSzPts val="1100"/>
              <a:buFont typeface="Arial"/>
              <a:buNone/>
            </a:pPr>
            <a:r>
              <a:rPr lang="es" sz="1600" kern="0" dirty="0">
                <a:solidFill>
                  <a:srgbClr val="000000"/>
                </a:solidFill>
                <a:latin typeface="Quattrocento Sans"/>
                <a:ea typeface="Quattrocento Sans"/>
                <a:cs typeface="Quattrocento Sans"/>
                <a:sym typeface="Quattrocento Sans"/>
              </a:rPr>
              <a:t>Esto indica que, incluso en un país emergente como Uruguay, las principales fuentes de variabilidad han tenido un origen financiero.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1331640" y="682974"/>
            <a:ext cx="5724640" cy="675124"/>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sz="1600" b="1" dirty="0">
                <a:latin typeface="Quattrocento Sans"/>
                <a:ea typeface="Quattrocento Sans"/>
                <a:cs typeface="Quattrocento Sans"/>
                <a:sym typeface="Quattrocento Sans"/>
              </a:rPr>
              <a:t>Tipo de Cambio Real y Flujos de Capital en Uruguay </a:t>
            </a:r>
            <a:endParaRPr sz="1600" b="1" dirty="0">
              <a:latin typeface="Quattrocento Sans"/>
              <a:ea typeface="Quattrocento Sans"/>
              <a:cs typeface="Quattrocento Sans"/>
              <a:sym typeface="Quattrocento Sans"/>
            </a:endParaRPr>
          </a:p>
        </p:txBody>
      </p:sp>
      <p:pic>
        <p:nvPicPr>
          <p:cNvPr id="4098" name="Picture 2" descr="C:\Users\Augusto\Desktop\CINVE - Gra╠üficos, figuras, cuadros - 2 de 2\Cap. 06\Imagen-6.jpg"/>
          <p:cNvPicPr>
            <a:picLocks noChangeAspect="1" noChangeArrowheads="1"/>
          </p:cNvPicPr>
          <p:nvPr/>
        </p:nvPicPr>
        <p:blipFill>
          <a:blip r:embed="rId4" cstate="print">
            <a:extLst>
              <a:ext uri="{28A0092B-C50C-407E-A947-70E740481C1C}">
                <a14:useLocalDpi xmlns:a14="http://schemas.microsoft.com/office/drawing/2010/main" val="0"/>
              </a:ext>
            </a:extLst>
          </a:blip>
          <a:srcRect t="2448"/>
          <a:stretch>
            <a:fillRect/>
          </a:stretch>
        </p:blipFill>
        <p:spPr bwMode="auto">
          <a:xfrm>
            <a:off x="97153" y="1143784"/>
            <a:ext cx="6832301" cy="32147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928794" y="72214"/>
            <a:ext cx="5286412" cy="10089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latin typeface="Quattrocento Sans"/>
                <a:ea typeface="Quattrocento Sans"/>
                <a:cs typeface="Quattrocento Sans"/>
                <a:sym typeface="Quattrocento Sans"/>
              </a:rPr>
              <a:t>Vulnerabilidad Financiera y Crisis de la Balanza de Pagos</a:t>
            </a:r>
            <a:endParaRPr b="1" dirty="0">
              <a:latin typeface="Quattrocento Sans"/>
              <a:ea typeface="Quattrocento Sans"/>
              <a:cs typeface="Quattrocento Sans"/>
              <a:sym typeface="Quattrocento Sans"/>
            </a:endParaRPr>
          </a:p>
        </p:txBody>
      </p:sp>
      <p:sp>
        <p:nvSpPr>
          <p:cNvPr id="61" name="Google Shape;61;p14"/>
          <p:cNvSpPr txBox="1">
            <a:spLocks noGrp="1"/>
          </p:cNvSpPr>
          <p:nvPr>
            <p:ph type="body" idx="1"/>
          </p:nvPr>
        </p:nvSpPr>
        <p:spPr>
          <a:xfrm>
            <a:off x="0" y="1672999"/>
            <a:ext cx="7286644" cy="2971247"/>
          </a:xfrm>
          <a:prstGeom prst="rect">
            <a:avLst/>
          </a:prstGeom>
        </p:spPr>
        <p:txBody>
          <a:bodyPr spcFirstLastPara="1" wrap="square" lIns="91425" tIns="91425" rIns="91425" bIns="91425" anchor="t" anchorCtr="0">
            <a:noAutofit/>
          </a:bodyPr>
          <a:lstStyle/>
          <a:p>
            <a:pPr marL="0" indent="0" algn="just">
              <a:lnSpc>
                <a:spcPct val="100000"/>
              </a:lnSpc>
              <a:spcAft>
                <a:spcPts val="600"/>
              </a:spcAft>
              <a:buFont typeface="Arial" pitchFamily="34" charset="0"/>
              <a:buChar char="•"/>
            </a:pPr>
            <a:r>
              <a:rPr lang="es" sz="1500" dirty="0">
                <a:solidFill>
                  <a:schemeClr val="dk1"/>
                </a:solidFill>
                <a:latin typeface="Quattrocento Sans"/>
                <a:ea typeface="Quattrocento Sans"/>
                <a:cs typeface="Quattrocento Sans"/>
                <a:sym typeface="Quattrocento Sans"/>
              </a:rPr>
              <a:t> </a:t>
            </a:r>
            <a:r>
              <a:rPr lang="es" sz="1500" b="1" dirty="0">
                <a:solidFill>
                  <a:schemeClr val="dk1"/>
                </a:solidFill>
                <a:latin typeface="Quattrocento Sans"/>
                <a:ea typeface="Quattrocento Sans"/>
                <a:cs typeface="Quattrocento Sans"/>
                <a:sym typeface="Quattrocento Sans"/>
              </a:rPr>
              <a:t>Déficit Fiscal: </a:t>
            </a:r>
            <a:r>
              <a:rPr lang="es" sz="1500" dirty="0">
                <a:solidFill>
                  <a:schemeClr val="dk1"/>
                </a:solidFill>
                <a:latin typeface="Quattrocento Sans"/>
                <a:ea typeface="Quattrocento Sans"/>
                <a:cs typeface="Quattrocento Sans"/>
                <a:sym typeface="Quattrocento Sans"/>
              </a:rPr>
              <a:t>Los países con mayores deficit fiscales son más proclives al endeudamiento y la dependencia de los capitales internacionales para financiarse. Esto los hace vulnerables frente a una eventual reversión de los flujos de capitales.</a:t>
            </a:r>
          </a:p>
          <a:p>
            <a:pPr marL="0" indent="0" algn="just">
              <a:lnSpc>
                <a:spcPct val="100000"/>
              </a:lnSpc>
              <a:spcAft>
                <a:spcPts val="600"/>
              </a:spcAft>
              <a:buFont typeface="Arial" pitchFamily="34" charset="0"/>
              <a:buChar char="•"/>
            </a:pPr>
            <a:r>
              <a:rPr lang="es" sz="1500" dirty="0">
                <a:solidFill>
                  <a:schemeClr val="dk1"/>
                </a:solidFill>
                <a:latin typeface="Quattrocento Sans"/>
                <a:ea typeface="Quattrocento Sans"/>
                <a:cs typeface="Quattrocento Sans"/>
                <a:sym typeface="Quattrocento Sans"/>
              </a:rPr>
              <a:t> </a:t>
            </a:r>
            <a:r>
              <a:rPr lang="es" sz="1500" b="1" dirty="0">
                <a:solidFill>
                  <a:schemeClr val="dk1"/>
                </a:solidFill>
                <a:latin typeface="Quattrocento Sans"/>
                <a:ea typeface="Quattrocento Sans"/>
                <a:cs typeface="Quattrocento Sans"/>
                <a:sym typeface="Quattrocento Sans"/>
              </a:rPr>
              <a:t>Destino de los flujos de capitales entrantes: </a:t>
            </a:r>
            <a:r>
              <a:rPr lang="es" sz="1500" dirty="0">
                <a:solidFill>
                  <a:schemeClr val="dk1"/>
                </a:solidFill>
                <a:latin typeface="Quattrocento Sans"/>
                <a:ea typeface="Quattrocento Sans"/>
                <a:cs typeface="Quattrocento Sans"/>
                <a:sym typeface="Quattrocento Sans"/>
              </a:rPr>
              <a:t>Los flujos de capital destinados a la financiación de proyectos de inversión tienen una probabilidad mayor de repago que aquellos destinados a financiar consumo. Estos últimos flujos tienen una mayor probabilidad de revertirse ante una señal de debilidad de la economía.</a:t>
            </a:r>
          </a:p>
          <a:p>
            <a:pPr marL="0" indent="0" algn="just">
              <a:lnSpc>
                <a:spcPct val="100000"/>
              </a:lnSpc>
              <a:spcAft>
                <a:spcPts val="600"/>
              </a:spcAft>
              <a:buFont typeface="Arial" pitchFamily="34" charset="0"/>
              <a:buChar char="•"/>
            </a:pPr>
            <a:r>
              <a:rPr lang="es" sz="1500" dirty="0">
                <a:solidFill>
                  <a:schemeClr val="dk1"/>
                </a:solidFill>
                <a:latin typeface="Quattrocento Sans"/>
                <a:ea typeface="Quattrocento Sans"/>
                <a:cs typeface="Quattrocento Sans"/>
                <a:sym typeface="Quattrocento Sans"/>
              </a:rPr>
              <a:t> </a:t>
            </a:r>
            <a:r>
              <a:rPr lang="es" sz="1500" b="1" dirty="0">
                <a:solidFill>
                  <a:schemeClr val="dk1"/>
                </a:solidFill>
                <a:latin typeface="Quattrocento Sans"/>
                <a:ea typeface="Quattrocento Sans"/>
                <a:cs typeface="Quattrocento Sans"/>
                <a:sym typeface="Quattrocento Sans"/>
              </a:rPr>
              <a:t>Expectativas de crecimiento: </a:t>
            </a:r>
            <a:r>
              <a:rPr lang="es" sz="1500" dirty="0">
                <a:solidFill>
                  <a:schemeClr val="dk1"/>
                </a:solidFill>
                <a:latin typeface="Quattrocento Sans"/>
                <a:ea typeface="Quattrocento Sans"/>
                <a:cs typeface="Quattrocento Sans"/>
                <a:sym typeface="Quattrocento Sans"/>
              </a:rPr>
              <a:t>Las expectativas de mayor crecimiento generan hacen que sea más factible la probabilidad de repago. Lo que genera un mayor flujo de capitales.</a:t>
            </a:r>
          </a:p>
        </p:txBody>
      </p:sp>
      <p:sp>
        <p:nvSpPr>
          <p:cNvPr id="4" name="3 Rectángulo"/>
          <p:cNvSpPr/>
          <p:nvPr/>
        </p:nvSpPr>
        <p:spPr>
          <a:xfrm>
            <a:off x="1928794" y="1218469"/>
            <a:ext cx="1866152" cy="353943"/>
          </a:xfrm>
          <a:prstGeom prst="rect">
            <a:avLst/>
          </a:prstGeom>
        </p:spPr>
        <p:txBody>
          <a:bodyPr wrap="none">
            <a:spAutoFit/>
          </a:bodyPr>
          <a:lstStyle/>
          <a:p>
            <a:pPr lvl="0" algn="just">
              <a:spcAft>
                <a:spcPts val="1600"/>
              </a:spcAft>
            </a:pPr>
            <a:r>
              <a:rPr lang="es" sz="1700" b="1" i="1" dirty="0">
                <a:solidFill>
                  <a:schemeClr val="dk1"/>
                </a:solidFill>
                <a:latin typeface="Quattrocento Sans"/>
                <a:ea typeface="Quattrocento Sans"/>
                <a:cs typeface="Quattrocento Sans"/>
                <a:sym typeface="Quattrocento Sans"/>
              </a:rPr>
              <a:t>Variables Clave: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1" name="Google Shape;61;p14"/>
          <p:cNvSpPr txBox="1">
            <a:spLocks noGrp="1"/>
          </p:cNvSpPr>
          <p:nvPr>
            <p:ph type="body" idx="1"/>
          </p:nvPr>
        </p:nvSpPr>
        <p:spPr>
          <a:xfrm>
            <a:off x="214282" y="1816227"/>
            <a:ext cx="7022014" cy="2593088"/>
          </a:xfrm>
          <a:prstGeom prst="rect">
            <a:avLst/>
          </a:prstGeom>
        </p:spPr>
        <p:txBody>
          <a:bodyPr spcFirstLastPara="1" wrap="square" lIns="91425" tIns="91425" rIns="91425" bIns="91425" anchor="t" anchorCtr="0">
            <a:noAutofit/>
          </a:bodyPr>
          <a:lstStyle/>
          <a:p>
            <a:pPr marL="0" indent="0" algn="just">
              <a:lnSpc>
                <a:spcPct val="100000"/>
              </a:lnSpc>
              <a:spcAft>
                <a:spcPts val="600"/>
              </a:spcAft>
              <a:buFont typeface="Arial" pitchFamily="34" charset="0"/>
              <a:buChar char="•"/>
            </a:pPr>
            <a:r>
              <a:rPr lang="es" sz="1500" b="1" dirty="0">
                <a:solidFill>
                  <a:schemeClr val="dk1"/>
                </a:solidFill>
                <a:latin typeface="Quattrocento Sans"/>
                <a:ea typeface="Quattrocento Sans"/>
                <a:cs typeface="Quattrocento Sans"/>
                <a:sym typeface="Quattrocento Sans"/>
              </a:rPr>
              <a:t> Grado de dolarización: </a:t>
            </a:r>
            <a:r>
              <a:rPr lang="es" sz="1500" dirty="0">
                <a:solidFill>
                  <a:schemeClr val="dk1"/>
                </a:solidFill>
                <a:latin typeface="Quattrocento Sans"/>
                <a:ea typeface="Quattrocento Sans"/>
                <a:cs typeface="Quattrocento Sans"/>
                <a:sym typeface="Quattrocento Sans"/>
              </a:rPr>
              <a:t>en aquellas economías donde el grado de dolarización es alto son más vulnerables ante un aumento del tipo de cambio real, que compromete la capacidad de repago de los agentes. </a:t>
            </a:r>
          </a:p>
          <a:p>
            <a:pPr marL="0" indent="0" algn="just">
              <a:lnSpc>
                <a:spcPct val="100000"/>
              </a:lnSpc>
              <a:spcAft>
                <a:spcPts val="600"/>
              </a:spcAft>
              <a:buFont typeface="Arial" pitchFamily="34" charset="0"/>
              <a:buChar char="•"/>
            </a:pPr>
            <a:r>
              <a:rPr lang="es" sz="1500" dirty="0">
                <a:solidFill>
                  <a:schemeClr val="dk1"/>
                </a:solidFill>
                <a:latin typeface="Quattrocento Sans"/>
                <a:ea typeface="Quattrocento Sans"/>
                <a:cs typeface="Quattrocento Sans"/>
                <a:sym typeface="Quattrocento Sans"/>
              </a:rPr>
              <a:t> </a:t>
            </a:r>
            <a:r>
              <a:rPr lang="es" sz="1500" b="1" dirty="0">
                <a:solidFill>
                  <a:schemeClr val="dk1"/>
                </a:solidFill>
                <a:latin typeface="Quattrocento Sans"/>
                <a:ea typeface="Quattrocento Sans"/>
                <a:cs typeface="Quattrocento Sans"/>
                <a:sym typeface="Quattrocento Sans"/>
              </a:rPr>
              <a:t>Nivel de reservas internacionales: </a:t>
            </a:r>
            <a:r>
              <a:rPr lang="es" sz="1500" dirty="0">
                <a:solidFill>
                  <a:schemeClr val="dk1"/>
                </a:solidFill>
                <a:latin typeface="Quattrocento Sans"/>
                <a:ea typeface="Quattrocento Sans"/>
                <a:cs typeface="Quattrocento Sans"/>
                <a:sym typeface="Quattrocento Sans"/>
              </a:rPr>
              <a:t>Dan una mayor confianza acerca de la estabilidad de la moneda local, dado que el Banco Central tiene una mayor capacidad para filar el tipo de cambio en el mercado de cambios.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979712" y="141524"/>
            <a:ext cx="4090500" cy="10089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UY" sz="2000" b="1" i="1" dirty="0">
                <a:latin typeface="Quattrocento Sans"/>
                <a:ea typeface="Quattrocento Sans"/>
                <a:cs typeface="Quattrocento Sans"/>
                <a:sym typeface="Quattrocento Sans"/>
              </a:rPr>
              <a:t>Crisis de la Balanza de Pagos</a:t>
            </a:r>
            <a:endParaRPr sz="2000" b="1" i="1" dirty="0">
              <a:latin typeface="Quattrocento Sans"/>
              <a:ea typeface="Quattrocento Sans"/>
              <a:cs typeface="Quattrocento Sans"/>
              <a:sym typeface="Quattrocento Sans"/>
            </a:endParaRPr>
          </a:p>
        </p:txBody>
      </p:sp>
      <p:sp>
        <p:nvSpPr>
          <p:cNvPr id="61" name="Google Shape;61;p14"/>
          <p:cNvSpPr txBox="1">
            <a:spLocks noGrp="1"/>
          </p:cNvSpPr>
          <p:nvPr>
            <p:ph type="body" idx="1"/>
          </p:nvPr>
        </p:nvSpPr>
        <p:spPr>
          <a:xfrm>
            <a:off x="142844" y="1546144"/>
            <a:ext cx="7072362" cy="2863201"/>
          </a:xfrm>
          <a:prstGeom prst="rect">
            <a:avLst/>
          </a:prstGeom>
        </p:spPr>
        <p:txBody>
          <a:bodyPr spcFirstLastPara="1" wrap="square" lIns="91425" tIns="91425" rIns="91425" bIns="91425" anchor="t" anchorCtr="0">
            <a:noAutofit/>
          </a:bodyPr>
          <a:lstStyle/>
          <a:p>
            <a:pPr marL="0" indent="0" algn="just">
              <a:lnSpc>
                <a:spcPct val="100000"/>
              </a:lnSpc>
              <a:spcAft>
                <a:spcPts val="600"/>
              </a:spcAft>
              <a:buFont typeface="Arial" pitchFamily="34" charset="0"/>
              <a:buChar char="•"/>
            </a:pPr>
            <a:r>
              <a:rPr lang="es" sz="1600" b="1" dirty="0">
                <a:solidFill>
                  <a:schemeClr val="dk1"/>
                </a:solidFill>
                <a:latin typeface="Quattrocento Sans"/>
                <a:ea typeface="Quattrocento Sans"/>
                <a:cs typeface="Quattrocento Sans"/>
                <a:sym typeface="Quattrocento Sans"/>
              </a:rPr>
              <a:t> Verifican la “profecía autocumplida”: </a:t>
            </a:r>
            <a:r>
              <a:rPr lang="es" sz="1600" dirty="0">
                <a:solidFill>
                  <a:schemeClr val="dk1"/>
                </a:solidFill>
                <a:latin typeface="Quattrocento Sans"/>
                <a:ea typeface="Quattrocento Sans"/>
                <a:cs typeface="Quattrocento Sans"/>
                <a:sym typeface="Quattrocento Sans"/>
              </a:rPr>
              <a:t>la falta de confianza termina por mermar la capacidad de repago de los pasivos del gobierno y de los bancos.</a:t>
            </a:r>
          </a:p>
          <a:p>
            <a:pPr marL="0" indent="0" algn="just">
              <a:lnSpc>
                <a:spcPct val="100000"/>
              </a:lnSpc>
              <a:spcAft>
                <a:spcPts val="600"/>
              </a:spcAft>
              <a:buFont typeface="Arial" pitchFamily="34" charset="0"/>
              <a:buChar char="•"/>
            </a:pPr>
            <a:r>
              <a:rPr lang="es" sz="1600" b="1" dirty="0">
                <a:solidFill>
                  <a:schemeClr val="dk1"/>
                </a:solidFill>
                <a:latin typeface="Quattrocento Sans"/>
                <a:ea typeface="Quattrocento Sans"/>
                <a:cs typeface="Quattrocento Sans"/>
                <a:sym typeface="Quattrocento Sans"/>
              </a:rPr>
              <a:t> Desconfianza en los Activos Domésticos:</a:t>
            </a:r>
            <a:r>
              <a:rPr lang="es" sz="1600" dirty="0">
                <a:solidFill>
                  <a:schemeClr val="dk1"/>
                </a:solidFill>
                <a:latin typeface="Quattrocento Sans"/>
                <a:ea typeface="Quattrocento Sans"/>
                <a:cs typeface="Quattrocento Sans"/>
                <a:sym typeface="Quattrocento Sans"/>
              </a:rPr>
              <a:t> suelen derivar en una fuga de capitales como producto de la desconfianza. El tipo de cambio real se ve presionado al alza,</a:t>
            </a:r>
          </a:p>
          <a:p>
            <a:pPr marL="0" indent="0" algn="just">
              <a:lnSpc>
                <a:spcPct val="100000"/>
              </a:lnSpc>
              <a:spcAft>
                <a:spcPts val="600"/>
              </a:spcAft>
              <a:buFont typeface="Arial" pitchFamily="34" charset="0"/>
              <a:buChar char="•"/>
            </a:pPr>
            <a:r>
              <a:rPr lang="es" sz="1600" dirty="0">
                <a:solidFill>
                  <a:schemeClr val="dk1"/>
                </a:solidFill>
                <a:latin typeface="Quattrocento Sans"/>
                <a:ea typeface="Quattrocento Sans"/>
                <a:cs typeface="Quattrocento Sans"/>
                <a:sym typeface="Quattrocento Sans"/>
              </a:rPr>
              <a:t> </a:t>
            </a:r>
            <a:r>
              <a:rPr lang="es" sz="1600" b="1" dirty="0">
                <a:solidFill>
                  <a:schemeClr val="dk1"/>
                </a:solidFill>
                <a:latin typeface="Quattrocento Sans"/>
                <a:ea typeface="Quattrocento Sans"/>
                <a:cs typeface="Quattrocento Sans"/>
                <a:sym typeface="Quattrocento Sans"/>
              </a:rPr>
              <a:t>Impacto de la Dolarización: </a:t>
            </a:r>
            <a:r>
              <a:rPr lang="es" sz="1600" dirty="0">
                <a:solidFill>
                  <a:schemeClr val="dk1"/>
                </a:solidFill>
                <a:latin typeface="Quattrocento Sans"/>
                <a:ea typeface="Quattrocento Sans"/>
                <a:cs typeface="Quattrocento Sans"/>
                <a:sym typeface="Quattrocento Sans"/>
              </a:rPr>
              <a:t>La alta dolarización de una economía puede tener impactos dramáticos sonbre el patrimonio de los deudores. A su vez, la dolarización compromete la capacidad del Banco Central para brindar liquidez a la banca local.</a:t>
            </a:r>
          </a:p>
        </p:txBody>
      </p:sp>
      <p:sp>
        <p:nvSpPr>
          <p:cNvPr id="4" name="3 Rectángulo"/>
          <p:cNvSpPr/>
          <p:nvPr/>
        </p:nvSpPr>
        <p:spPr>
          <a:xfrm>
            <a:off x="2000232" y="623811"/>
            <a:ext cx="5214974" cy="830997"/>
          </a:xfrm>
          <a:prstGeom prst="rect">
            <a:avLst/>
          </a:prstGeom>
        </p:spPr>
        <p:txBody>
          <a:bodyPr wrap="square">
            <a:spAutoFit/>
          </a:bodyPr>
          <a:lstStyle/>
          <a:p>
            <a:pPr lvl="0" algn="just">
              <a:spcAft>
                <a:spcPts val="1600"/>
              </a:spcAft>
            </a:pPr>
            <a:r>
              <a:rPr lang="es" sz="1600" b="1" dirty="0">
                <a:solidFill>
                  <a:schemeClr val="dk1"/>
                </a:solidFill>
                <a:latin typeface="Quattrocento Sans"/>
                <a:ea typeface="Quattrocento Sans"/>
                <a:cs typeface="Quattrocento Sans"/>
                <a:sym typeface="Quattrocento Sans"/>
              </a:rPr>
              <a:t>Definición: </a:t>
            </a:r>
            <a:r>
              <a:rPr lang="es" sz="1600" dirty="0">
                <a:solidFill>
                  <a:schemeClr val="dk1"/>
                </a:solidFill>
                <a:latin typeface="Quattrocento Sans"/>
                <a:ea typeface="Quattrocento Sans"/>
                <a:cs typeface="Quattrocento Sans"/>
                <a:sym typeface="Quattrocento Sans"/>
              </a:rPr>
              <a:t>ocurre cuando el saldo de la cuenta corriente no puede ser financiada por el saldo de la cuenta capital o viceversa.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785918" y="72214"/>
            <a:ext cx="5572164" cy="10089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latin typeface="Quattrocento Sans"/>
                <a:ea typeface="Quattrocento Sans"/>
                <a:cs typeface="Quattrocento Sans"/>
                <a:sym typeface="Quattrocento Sans"/>
              </a:rPr>
              <a:t>Opciones y Desafíos de Política</a:t>
            </a:r>
            <a:endParaRPr b="1" dirty="0">
              <a:latin typeface="Quattrocento Sans"/>
              <a:ea typeface="Quattrocento Sans"/>
              <a:cs typeface="Quattrocento Sans"/>
              <a:sym typeface="Quattrocento Sans"/>
            </a:endParaRPr>
          </a:p>
        </p:txBody>
      </p:sp>
      <p:sp>
        <p:nvSpPr>
          <p:cNvPr id="61" name="Google Shape;61;p14"/>
          <p:cNvSpPr txBox="1">
            <a:spLocks noGrp="1"/>
          </p:cNvSpPr>
          <p:nvPr>
            <p:ph type="body" idx="1"/>
          </p:nvPr>
        </p:nvSpPr>
        <p:spPr>
          <a:xfrm>
            <a:off x="0" y="2404795"/>
            <a:ext cx="7308304" cy="3025269"/>
          </a:xfrm>
          <a:prstGeom prst="rect">
            <a:avLst/>
          </a:prstGeom>
        </p:spPr>
        <p:txBody>
          <a:bodyPr spcFirstLastPara="1" wrap="square" lIns="91425" tIns="91425" rIns="91425" bIns="91425" anchor="t" anchorCtr="0">
            <a:noAutofit/>
          </a:bodyPr>
          <a:lstStyle/>
          <a:p>
            <a:pPr marL="0" indent="0" algn="just">
              <a:lnSpc>
                <a:spcPct val="100000"/>
              </a:lnSpc>
              <a:buNone/>
            </a:pPr>
            <a:r>
              <a:rPr lang="es-UY" sz="1600" dirty="0">
                <a:solidFill>
                  <a:schemeClr val="dk1"/>
                </a:solidFill>
                <a:latin typeface="Quattrocento Sans" charset="0"/>
                <a:ea typeface="Quattrocento Sans"/>
                <a:cs typeface="Quattrocento Sans"/>
              </a:rPr>
              <a:t>Para lograr estos objetivos, los Bancos Centrales suelen intervenir en el mercado de cambios. </a:t>
            </a:r>
          </a:p>
          <a:p>
            <a:pPr marL="0" indent="0" algn="just">
              <a:lnSpc>
                <a:spcPct val="100000"/>
              </a:lnSpc>
              <a:buNone/>
            </a:pPr>
            <a:r>
              <a:rPr lang="es-UY" sz="1600" dirty="0">
                <a:solidFill>
                  <a:schemeClr val="dk1"/>
                </a:solidFill>
                <a:latin typeface="Quattrocento Sans" charset="0"/>
                <a:ea typeface="Quattrocento Sans"/>
                <a:cs typeface="Quattrocento Sans"/>
              </a:rPr>
              <a:t>El uso de los instrumentos de política económica para manejar los flujos de capitales y la volatilidad cambiaria esta condicionado por lo que se conoce como la </a:t>
            </a:r>
            <a:r>
              <a:rPr lang="es-UY" sz="1600" b="1" dirty="0">
                <a:solidFill>
                  <a:schemeClr val="dk1"/>
                </a:solidFill>
                <a:latin typeface="Quattrocento Sans" charset="0"/>
                <a:ea typeface="Quattrocento Sans"/>
                <a:cs typeface="Quattrocento Sans"/>
              </a:rPr>
              <a:t>trinidad imposible</a:t>
            </a:r>
            <a:r>
              <a:rPr lang="es-UY" sz="1600" dirty="0">
                <a:solidFill>
                  <a:schemeClr val="dk1"/>
                </a:solidFill>
                <a:latin typeface="Quattrocento Sans" charset="0"/>
                <a:ea typeface="Quattrocento Sans"/>
                <a:cs typeface="Quattrocento Sans"/>
              </a:rPr>
              <a:t>: un Banco Central puede conseguir simultáneamente solo dos de los siguientes tres objetivos</a:t>
            </a:r>
            <a:r>
              <a:rPr lang="es-UY" sz="1600" b="1" dirty="0">
                <a:solidFill>
                  <a:schemeClr val="dk1"/>
                </a:solidFill>
                <a:latin typeface="Quattrocento Sans" charset="0"/>
                <a:ea typeface="Quattrocento Sans"/>
                <a:cs typeface="Quattrocento Sans"/>
              </a:rPr>
              <a:t>: tipo de cambio fijo, perfecta movilidad de capitales y una política monetaria independiente</a:t>
            </a:r>
            <a:r>
              <a:rPr lang="es-UY" sz="1600" b="1" dirty="0">
                <a:latin typeface="Quattrocento Sans" charset="0"/>
              </a:rPr>
              <a:t>.</a:t>
            </a:r>
            <a:endParaRPr lang="es-UY" sz="1600" b="1" dirty="0">
              <a:solidFill>
                <a:schemeClr val="dk1"/>
              </a:solidFill>
              <a:latin typeface="Quattrocento Sans" charset="0"/>
              <a:ea typeface="Quattrocento Sans"/>
              <a:cs typeface="Quattrocento Sans"/>
            </a:endParaRPr>
          </a:p>
          <a:p>
            <a:pPr marL="0" indent="0" algn="just">
              <a:lnSpc>
                <a:spcPct val="100000"/>
              </a:lnSpc>
              <a:buNone/>
            </a:pPr>
            <a:endParaRPr lang="es-UY" sz="1600" dirty="0">
              <a:solidFill>
                <a:schemeClr val="dk1"/>
              </a:solidFill>
              <a:latin typeface="Quattrocento Sans" charset="0"/>
              <a:ea typeface="Quattrocento Sans"/>
              <a:cs typeface="Quattrocento Sans"/>
            </a:endParaRPr>
          </a:p>
          <a:p>
            <a:pPr marL="0" indent="0" algn="just">
              <a:lnSpc>
                <a:spcPct val="100000"/>
              </a:lnSpc>
              <a:buNone/>
            </a:pPr>
            <a:endParaRPr lang="es-UY" sz="1600" dirty="0">
              <a:solidFill>
                <a:schemeClr val="dk1"/>
              </a:solidFill>
              <a:latin typeface="Quattrocento Sans" charset="0"/>
              <a:ea typeface="Quattrocento Sans"/>
              <a:cs typeface="Quattrocento Sans"/>
            </a:endParaRPr>
          </a:p>
          <a:p>
            <a:pPr marL="0" indent="0" algn="just">
              <a:lnSpc>
                <a:spcPct val="100000"/>
              </a:lnSpc>
              <a:buNone/>
            </a:pPr>
            <a:endParaRPr lang="es-UY" sz="1600" dirty="0">
              <a:solidFill>
                <a:schemeClr val="dk1"/>
              </a:solidFill>
              <a:latin typeface="Quattrocento Sans" charset="0"/>
              <a:ea typeface="Quattrocento Sans"/>
              <a:cs typeface="Quattrocento Sans"/>
            </a:endParaRPr>
          </a:p>
          <a:p>
            <a:pPr marL="0" indent="0" algn="just">
              <a:lnSpc>
                <a:spcPct val="100000"/>
              </a:lnSpc>
              <a:buNone/>
            </a:pPr>
            <a:endParaRPr lang="es-UY" sz="1600" dirty="0">
              <a:solidFill>
                <a:schemeClr val="dk1"/>
              </a:solidFill>
              <a:latin typeface="Quattrocento Sans" charset="0"/>
              <a:ea typeface="Quattrocento Sans"/>
              <a:cs typeface="Quattrocento Sans"/>
              <a:sym typeface="Quattrocento Sans"/>
            </a:endParaRPr>
          </a:p>
          <a:p>
            <a:pPr marL="0" indent="0" algn="just">
              <a:lnSpc>
                <a:spcPct val="100000"/>
              </a:lnSpc>
              <a:buNone/>
            </a:pPr>
            <a:endParaRPr sz="1600" dirty="0">
              <a:solidFill>
                <a:schemeClr val="dk1"/>
              </a:solidFill>
              <a:latin typeface="Quattrocento Sans" charset="0"/>
              <a:ea typeface="Quattrocento Sans"/>
              <a:cs typeface="Quattrocento Sans"/>
              <a:sym typeface="Quattrocento Sans"/>
            </a:endParaRPr>
          </a:p>
        </p:txBody>
      </p:sp>
      <p:sp>
        <p:nvSpPr>
          <p:cNvPr id="5" name="4 Rectángulo"/>
          <p:cNvSpPr/>
          <p:nvPr/>
        </p:nvSpPr>
        <p:spPr>
          <a:xfrm>
            <a:off x="1857356" y="643718"/>
            <a:ext cx="5429288" cy="1077218"/>
          </a:xfrm>
          <a:prstGeom prst="rect">
            <a:avLst/>
          </a:prstGeom>
        </p:spPr>
        <p:txBody>
          <a:bodyPr wrap="square">
            <a:spAutoFit/>
          </a:bodyPr>
          <a:lstStyle/>
          <a:p>
            <a:pPr indent="0" algn="just">
              <a:buNone/>
            </a:pPr>
            <a:r>
              <a:rPr lang="es-UY" sz="1600" dirty="0">
                <a:solidFill>
                  <a:schemeClr val="dk1"/>
                </a:solidFill>
                <a:latin typeface="Quattrocento Sans"/>
                <a:ea typeface="Quattrocento Sans"/>
                <a:cs typeface="Quattrocento Sans"/>
              </a:rPr>
              <a:t>La consistencia de las políticas fiscales y monetarias, el manejo serio y prudente del endeudamiento publico, el mantenimiento de la estabilidad de precios, la solidez del sistema bancario y la calidad institucional que asegure</a:t>
            </a:r>
          </a:p>
        </p:txBody>
      </p:sp>
      <p:sp>
        <p:nvSpPr>
          <p:cNvPr id="6" name="5 Rectángulo"/>
          <p:cNvSpPr/>
          <p:nvPr/>
        </p:nvSpPr>
        <p:spPr>
          <a:xfrm>
            <a:off x="0" y="1598671"/>
            <a:ext cx="7286644" cy="830997"/>
          </a:xfrm>
          <a:prstGeom prst="rect">
            <a:avLst/>
          </a:prstGeom>
        </p:spPr>
        <p:txBody>
          <a:bodyPr wrap="square">
            <a:spAutoFit/>
          </a:bodyPr>
          <a:lstStyle/>
          <a:p>
            <a:pPr algn="just"/>
            <a:r>
              <a:rPr lang="es-UY" sz="1600" dirty="0">
                <a:solidFill>
                  <a:schemeClr val="dk1"/>
                </a:solidFill>
                <a:latin typeface="Quattrocento Sans"/>
                <a:ea typeface="Quattrocento Sans"/>
                <a:cs typeface="Quattrocento Sans"/>
              </a:rPr>
              <a:t>estabilidad política y seguridad jurídica pueden considerarse como ingredientes básicos para asegurar un fluido acceso al financiamiento externo y a bajo costo.</a:t>
            </a:r>
            <a:endParaRPr lang="es-E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1928794" y="195547"/>
            <a:ext cx="5218831" cy="75631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sz="2000" b="1" i="1" dirty="0">
                <a:latin typeface="Quattrocento Sans"/>
                <a:ea typeface="Quattrocento Sans"/>
                <a:cs typeface="Quattrocento Sans"/>
                <a:sym typeface="Quattrocento Sans"/>
              </a:rPr>
              <a:t>Desarrollo de Mercados de Cobertura</a:t>
            </a:r>
            <a:endParaRPr sz="2000" b="1" i="1" dirty="0">
              <a:latin typeface="Quattrocento Sans"/>
              <a:ea typeface="Quattrocento Sans"/>
              <a:cs typeface="Quattrocento Sans"/>
              <a:sym typeface="Quattrocento Sans"/>
            </a:endParaRPr>
          </a:p>
        </p:txBody>
      </p:sp>
      <p:sp>
        <p:nvSpPr>
          <p:cNvPr id="73" name="Google Shape;73;p16"/>
          <p:cNvSpPr txBox="1">
            <a:spLocks noGrp="1"/>
          </p:cNvSpPr>
          <p:nvPr>
            <p:ph type="body" idx="1"/>
          </p:nvPr>
        </p:nvSpPr>
        <p:spPr>
          <a:xfrm>
            <a:off x="1857356" y="786594"/>
            <a:ext cx="5643602" cy="3286148"/>
          </a:xfrm>
          <a:prstGeom prst="rect">
            <a:avLst/>
          </a:prstGeom>
        </p:spPr>
        <p:txBody>
          <a:bodyPr spcFirstLastPara="1" wrap="square" lIns="91425" tIns="91425" rIns="91425" bIns="91425" anchor="t" anchorCtr="0">
            <a:noAutofit/>
          </a:bodyPr>
          <a:lstStyle/>
          <a:p>
            <a:pPr marL="0" indent="-171450" algn="just">
              <a:spcAft>
                <a:spcPts val="600"/>
              </a:spcAft>
              <a:buFont typeface="Arial" pitchFamily="34" charset="0"/>
              <a:buChar char="•"/>
            </a:pPr>
            <a:r>
              <a:rPr lang="es-UY" sz="1600" dirty="0">
                <a:solidFill>
                  <a:schemeClr val="dk1"/>
                </a:solidFill>
                <a:latin typeface="Quattrocento Sans"/>
                <a:ea typeface="Quattrocento Sans"/>
                <a:cs typeface="Quattrocento Sans"/>
                <a:sym typeface="Quattrocento Sans"/>
              </a:rPr>
              <a:t>Los mercados de cobertura brindan instrumentos que permiten corregir el descalce de monedas y plazos que tienen los agentes económicos. </a:t>
            </a:r>
          </a:p>
          <a:p>
            <a:pPr marL="0" indent="-171450" algn="just">
              <a:spcAft>
                <a:spcPts val="600"/>
              </a:spcAft>
              <a:buFont typeface="Arial" pitchFamily="34" charset="0"/>
              <a:buChar char="•"/>
            </a:pPr>
            <a:r>
              <a:rPr lang="es-UY" sz="1600" dirty="0">
                <a:solidFill>
                  <a:schemeClr val="dk1"/>
                </a:solidFill>
                <a:latin typeface="Quattrocento Sans"/>
                <a:ea typeface="Quattrocento Sans"/>
                <a:cs typeface="Quattrocento Sans"/>
                <a:sym typeface="Quattrocento Sans"/>
              </a:rPr>
              <a:t>La mejor cobertura de plazos y monedas mitiga el riesgo cambiario, permitiendo tomar decisiones en un entorno más previsible.</a:t>
            </a:r>
          </a:p>
          <a:p>
            <a:pPr marL="0" indent="-171450" algn="just">
              <a:spcAft>
                <a:spcPts val="600"/>
              </a:spcAft>
              <a:buFont typeface="Arial" pitchFamily="34" charset="0"/>
              <a:buChar char="•"/>
            </a:pPr>
            <a:r>
              <a:rPr lang="es-UY" sz="1600" dirty="0">
                <a:solidFill>
                  <a:schemeClr val="dk1"/>
                </a:solidFill>
                <a:latin typeface="Quattrocento Sans"/>
                <a:ea typeface="Quattrocento Sans"/>
                <a:cs typeface="Quattrocento Sans"/>
                <a:sym typeface="Quattrocento Sans"/>
              </a:rPr>
              <a:t>La existencia de mercados de cobertura mejora la gestión de la política monetaria. Por un lado, se reduce la presión que tiene el Banco Central para intervenir el mercado de cambios. Por otra parte, las firmas amortiguan los shocks cambiarios.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051720" y="429404"/>
            <a:ext cx="5163486" cy="10089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latin typeface="Quattrocento Sans"/>
                <a:ea typeface="Quattrocento Sans"/>
                <a:cs typeface="Quattrocento Sans"/>
                <a:sym typeface="Quattrocento Sans"/>
              </a:rPr>
              <a:t>Tipo de Cambio y Mercado de Divisas</a:t>
            </a:r>
            <a:endParaRPr b="1" dirty="0">
              <a:latin typeface="Quattrocento Sans"/>
              <a:ea typeface="Quattrocento Sans"/>
              <a:cs typeface="Quattrocento Sans"/>
              <a:sym typeface="Quattrocento Sans"/>
            </a:endParaRPr>
          </a:p>
        </p:txBody>
      </p:sp>
      <p:sp>
        <p:nvSpPr>
          <p:cNvPr id="4" name="Google Shape;73;p16"/>
          <p:cNvSpPr txBox="1">
            <a:spLocks/>
          </p:cNvSpPr>
          <p:nvPr/>
        </p:nvSpPr>
        <p:spPr>
          <a:xfrm>
            <a:off x="0" y="1588687"/>
            <a:ext cx="7286644" cy="2984121"/>
          </a:xfrm>
          <a:prstGeom prst="rect">
            <a:avLst/>
          </a:prstGeom>
          <a:noFill/>
          <a:ln>
            <a:noFill/>
          </a:ln>
        </p:spPr>
        <p:txBody>
          <a:bodyPr spcFirstLastPara="1" wrap="square" lIns="91425" tIns="91425" rIns="91425" bIns="91425" anchor="t" anchorCtr="0">
            <a:noAutofit/>
          </a:bodyPr>
          <a:lstStyle/>
          <a:p>
            <a:pPr marL="171450" marR="0" lvl="0" indent="-171450" algn="just" defTabSz="914400" rtl="0" eaLnBrk="1" fontAlgn="auto" latinLnBrk="0" hangingPunct="1">
              <a:lnSpc>
                <a:spcPct val="115000"/>
              </a:lnSpc>
              <a:spcBef>
                <a:spcPts val="0"/>
              </a:spcBef>
              <a:spcAft>
                <a:spcPts val="0"/>
              </a:spcAft>
              <a:buClr>
                <a:schemeClr val="dk2"/>
              </a:buClr>
              <a:buSzPts val="1800"/>
              <a:buFont typeface="Arial" pitchFamily="34" charset="0"/>
              <a:buChar char="•"/>
              <a:tabLst/>
              <a:defRPr/>
            </a:pPr>
            <a:r>
              <a:rPr kumimoji="0" lang="es-UY" sz="1700" b="1"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rPr>
              <a:t>Tipo</a:t>
            </a:r>
            <a:r>
              <a:rPr kumimoji="0" lang="es-UY" sz="1700" b="1" i="0"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 de cambio nominal (TCN): </a:t>
            </a:r>
            <a:r>
              <a:rPr kumimoji="0" lang="es-UY" sz="1700" b="0" i="0"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Es la cotización de la moneda nacional en términos de otra moneda.</a:t>
            </a:r>
          </a:p>
          <a:p>
            <a:pPr marL="171450" marR="0" lvl="0" indent="-171450" algn="just" defTabSz="914400" rtl="0" eaLnBrk="1" fontAlgn="auto" latinLnBrk="0" hangingPunct="1">
              <a:lnSpc>
                <a:spcPct val="115000"/>
              </a:lnSpc>
              <a:spcBef>
                <a:spcPts val="0"/>
              </a:spcBef>
              <a:spcAft>
                <a:spcPts val="0"/>
              </a:spcAft>
              <a:buClr>
                <a:schemeClr val="dk2"/>
              </a:buClr>
              <a:buSzPts val="1800"/>
              <a:buFont typeface="Arial" pitchFamily="34" charset="0"/>
              <a:buChar char="•"/>
              <a:tabLst/>
              <a:defRPr/>
            </a:pPr>
            <a:r>
              <a:rPr lang="es-UY" sz="1700" b="1" kern="0" baseline="0" dirty="0">
                <a:solidFill>
                  <a:schemeClr val="dk1"/>
                </a:solidFill>
                <a:latin typeface="Quattrocento Sans"/>
                <a:ea typeface="Quattrocento Sans"/>
                <a:cs typeface="Quattrocento Sans"/>
                <a:sym typeface="Quattrocento Sans"/>
              </a:rPr>
              <a:t>Tipo</a:t>
            </a:r>
            <a:r>
              <a:rPr lang="es-UY" sz="1700" b="1" kern="0" dirty="0">
                <a:solidFill>
                  <a:schemeClr val="dk1"/>
                </a:solidFill>
                <a:latin typeface="Quattrocento Sans"/>
                <a:ea typeface="Quattrocento Sans"/>
                <a:cs typeface="Quattrocento Sans"/>
                <a:sym typeface="Quattrocento Sans"/>
              </a:rPr>
              <a:t> de cambio real (TCR): </a:t>
            </a:r>
            <a:r>
              <a:rPr lang="es-UY" sz="1700" kern="0" dirty="0">
                <a:solidFill>
                  <a:schemeClr val="dk1"/>
                </a:solidFill>
                <a:latin typeface="Quattrocento Sans"/>
                <a:ea typeface="Quattrocento Sans"/>
                <a:cs typeface="Quattrocento Sans"/>
                <a:sym typeface="Quattrocento Sans"/>
              </a:rPr>
              <a:t>Es la variable que refleja de forma más adecuada el valor de otra moneda. El TCR resulta de la comparación de los precios vigentes en dos economías expresados en una misma moneda:</a:t>
            </a:r>
          </a:p>
          <a:p>
            <a:pPr marL="171450" marR="0" lvl="0" indent="-171450" algn="just" defTabSz="914400" rtl="0" eaLnBrk="1" fontAlgn="auto" latinLnBrk="0" hangingPunct="1">
              <a:lnSpc>
                <a:spcPct val="115000"/>
              </a:lnSpc>
              <a:spcBef>
                <a:spcPts val="0"/>
              </a:spcBef>
              <a:spcAft>
                <a:spcPts val="0"/>
              </a:spcAft>
              <a:buClr>
                <a:schemeClr val="dk2"/>
              </a:buClr>
              <a:buSzPts val="1800"/>
              <a:buFont typeface="Arial" pitchFamily="34" charset="0"/>
              <a:buChar char="•"/>
              <a:tabLst/>
              <a:defRPr/>
            </a:pPr>
            <a:endParaRPr kumimoji="0" lang="es-UY" sz="400" b="1"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endParaRPr>
          </a:p>
          <a:p>
            <a:pPr marL="171450" marR="0" lvl="0" indent="-171450" algn="just" defTabSz="914400" rtl="0" eaLnBrk="1" fontAlgn="auto" latinLnBrk="0" hangingPunct="1">
              <a:lnSpc>
                <a:spcPct val="115000"/>
              </a:lnSpc>
              <a:spcBef>
                <a:spcPts val="0"/>
              </a:spcBef>
              <a:spcAft>
                <a:spcPts val="0"/>
              </a:spcAft>
              <a:buClr>
                <a:schemeClr val="dk2"/>
              </a:buClr>
              <a:buSzPts val="1800"/>
              <a:tabLst/>
              <a:defRPr/>
            </a:pPr>
            <a:r>
              <a:rPr lang="es-UY" sz="1700" b="1" kern="0" dirty="0">
                <a:solidFill>
                  <a:schemeClr val="dk1"/>
                </a:solidFill>
                <a:latin typeface="Quattrocento Sans"/>
                <a:ea typeface="Quattrocento Sans"/>
                <a:cs typeface="Quattrocento Sans"/>
                <a:sym typeface="Quattrocento Sans"/>
              </a:rPr>
              <a:t>TCR = TCN x (P* / P)</a:t>
            </a:r>
          </a:p>
          <a:p>
            <a:pPr marL="171450" marR="0" lvl="0" indent="-171450" algn="just" defTabSz="914400" rtl="0" eaLnBrk="1" fontAlgn="auto" latinLnBrk="0" hangingPunct="1">
              <a:lnSpc>
                <a:spcPct val="115000"/>
              </a:lnSpc>
              <a:spcBef>
                <a:spcPts val="0"/>
              </a:spcBef>
              <a:spcAft>
                <a:spcPts val="0"/>
              </a:spcAft>
              <a:buClr>
                <a:schemeClr val="dk2"/>
              </a:buClr>
              <a:buSzPts val="1800"/>
              <a:buFont typeface="Arial" pitchFamily="34" charset="0"/>
              <a:buChar char="•"/>
              <a:tabLst/>
              <a:defRPr/>
            </a:pPr>
            <a:endParaRPr kumimoji="0" lang="es-UY" sz="4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endParaRPr>
          </a:p>
          <a:p>
            <a:pPr marL="171450" marR="0" lvl="0" indent="-171450" algn="just" defTabSz="914400" rtl="0" eaLnBrk="1" fontAlgn="auto" latinLnBrk="0" hangingPunct="1">
              <a:lnSpc>
                <a:spcPct val="115000"/>
              </a:lnSpc>
              <a:spcBef>
                <a:spcPts val="0"/>
              </a:spcBef>
              <a:spcAft>
                <a:spcPts val="0"/>
              </a:spcAft>
              <a:buClr>
                <a:schemeClr val="dk2"/>
              </a:buClr>
              <a:buSzPts val="1800"/>
              <a:tabLst/>
              <a:defRPr/>
            </a:pPr>
            <a:r>
              <a:rPr lang="es-UY" sz="1700" kern="0" dirty="0">
                <a:solidFill>
                  <a:schemeClr val="dk1"/>
                </a:solidFill>
                <a:latin typeface="Quattrocento Sans"/>
                <a:ea typeface="Quattrocento Sans"/>
                <a:cs typeface="Quattrocento Sans"/>
                <a:sym typeface="Quattrocento Sans"/>
              </a:rPr>
              <a:t>Donde P* son los precios del país extranjero y P son los precios domésticos</a:t>
            </a:r>
            <a:endParaRPr kumimoji="0" lang="es-UY" sz="17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1928794" y="72214"/>
            <a:ext cx="5572164" cy="57287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sz="2000" b="1" i="1" dirty="0">
                <a:latin typeface="Quattrocento Sans"/>
                <a:ea typeface="Quattrocento Sans"/>
                <a:cs typeface="Quattrocento Sans"/>
                <a:sym typeface="Quattrocento Sans"/>
              </a:rPr>
              <a:t>Tipo de Cambio Real y Precios de Consumo</a:t>
            </a:r>
            <a:endParaRPr sz="2000" b="1" i="1" dirty="0">
              <a:latin typeface="Quattrocento Sans"/>
              <a:ea typeface="Quattrocento Sans"/>
              <a:cs typeface="Quattrocento Sans"/>
              <a:sym typeface="Quattrocento Sans"/>
            </a:endParaRPr>
          </a:p>
        </p:txBody>
      </p:sp>
      <p:sp>
        <p:nvSpPr>
          <p:cNvPr id="73" name="Google Shape;73;p16"/>
          <p:cNvSpPr txBox="1">
            <a:spLocks noGrp="1"/>
          </p:cNvSpPr>
          <p:nvPr>
            <p:ph type="body" idx="1"/>
          </p:nvPr>
        </p:nvSpPr>
        <p:spPr>
          <a:xfrm>
            <a:off x="1785918" y="715156"/>
            <a:ext cx="5643602" cy="1357322"/>
          </a:xfrm>
          <a:prstGeom prst="rect">
            <a:avLst/>
          </a:prstGeom>
        </p:spPr>
        <p:txBody>
          <a:bodyPr spcFirstLastPara="1" wrap="square" lIns="91425" tIns="91425" rIns="91425" bIns="91425" anchor="t" anchorCtr="0">
            <a:noAutofit/>
          </a:bodyPr>
          <a:lstStyle/>
          <a:p>
            <a:pPr marL="171450" indent="-171450" algn="just">
              <a:lnSpc>
                <a:spcPct val="100000"/>
              </a:lnSpc>
              <a:spcAft>
                <a:spcPts val="600"/>
              </a:spcAft>
              <a:buFont typeface="Arial" pitchFamily="34" charset="0"/>
              <a:buChar char="•"/>
            </a:pPr>
            <a:r>
              <a:rPr lang="es-UY" sz="1700" b="1" dirty="0">
                <a:solidFill>
                  <a:schemeClr val="dk1"/>
                </a:solidFill>
                <a:latin typeface="Quattrocento Sans"/>
                <a:ea typeface="Quattrocento Sans"/>
                <a:cs typeface="Quattrocento Sans"/>
                <a:sym typeface="Quattrocento Sans"/>
              </a:rPr>
              <a:t>Bienes Transables: </a:t>
            </a:r>
            <a:r>
              <a:rPr lang="es-UY" sz="1700" dirty="0">
                <a:solidFill>
                  <a:schemeClr val="dk1"/>
                </a:solidFill>
                <a:latin typeface="Quattrocento Sans"/>
                <a:ea typeface="Quattrocento Sans"/>
                <a:cs typeface="Quattrocento Sans"/>
                <a:sym typeface="Quattrocento Sans"/>
              </a:rPr>
              <a:t>Son aquellos bienes que pueden intercambiarse con el resto del mundo.</a:t>
            </a:r>
          </a:p>
          <a:p>
            <a:pPr marL="171450" indent="-171450" algn="just">
              <a:lnSpc>
                <a:spcPct val="100000"/>
              </a:lnSpc>
              <a:spcAft>
                <a:spcPts val="600"/>
              </a:spcAft>
              <a:buFont typeface="Arial" pitchFamily="34" charset="0"/>
              <a:buChar char="•"/>
            </a:pPr>
            <a:r>
              <a:rPr lang="es-UY" sz="1700" b="1" dirty="0">
                <a:solidFill>
                  <a:schemeClr val="dk1"/>
                </a:solidFill>
                <a:latin typeface="Quattrocento Sans"/>
                <a:ea typeface="Quattrocento Sans"/>
                <a:cs typeface="Quattrocento Sans"/>
                <a:sym typeface="Quattrocento Sans"/>
              </a:rPr>
              <a:t>Bienes No Transables: </a:t>
            </a:r>
            <a:r>
              <a:rPr lang="es-UY" sz="1700" dirty="0">
                <a:solidFill>
                  <a:schemeClr val="dk1"/>
                </a:solidFill>
                <a:latin typeface="Quattrocento Sans"/>
                <a:ea typeface="Quattrocento Sans"/>
                <a:cs typeface="Quattrocento Sans"/>
                <a:sym typeface="Quattrocento Sans"/>
              </a:rPr>
              <a:t>Son aquellos bienes que solo se comercian en la economía local.</a:t>
            </a:r>
          </a:p>
        </p:txBody>
      </p:sp>
      <p:sp>
        <p:nvSpPr>
          <p:cNvPr id="4" name="3 Rectángulo"/>
          <p:cNvSpPr/>
          <p:nvPr/>
        </p:nvSpPr>
        <p:spPr>
          <a:xfrm>
            <a:off x="1785918" y="2148009"/>
            <a:ext cx="7072362" cy="2262158"/>
          </a:xfrm>
          <a:prstGeom prst="rect">
            <a:avLst/>
          </a:prstGeom>
        </p:spPr>
        <p:txBody>
          <a:bodyPr wrap="square">
            <a:spAutoFit/>
          </a:bodyPr>
          <a:lstStyle/>
          <a:p>
            <a:pPr algn="just">
              <a:spcAft>
                <a:spcPts val="600"/>
              </a:spcAft>
            </a:pPr>
            <a:r>
              <a:rPr lang="es-UY" sz="1700" dirty="0">
                <a:solidFill>
                  <a:schemeClr val="dk1"/>
                </a:solidFill>
                <a:latin typeface="Quattrocento Sans"/>
                <a:ea typeface="Quattrocento Sans"/>
                <a:cs typeface="Quattrocento Sans"/>
                <a:sym typeface="Quattrocento Sans"/>
              </a:rPr>
              <a:t>Los precios de los bienes transables suelen converger con los precios de los mismos bienes en el resto del mundo. En caso de estar por encima de los precios vigentes en el resto del mundo, los agentes tienen incentivos a importar bienes transables hasta que el precio de los bienes transables locales iguale el precio internacional.</a:t>
            </a:r>
          </a:p>
          <a:p>
            <a:pPr algn="just">
              <a:spcAft>
                <a:spcPts val="600"/>
              </a:spcAft>
            </a:pPr>
            <a:r>
              <a:rPr lang="es-UY" sz="1700" dirty="0">
                <a:solidFill>
                  <a:schemeClr val="dk1"/>
                </a:solidFill>
                <a:latin typeface="Quattrocento Sans"/>
                <a:ea typeface="Quattrocento Sans"/>
                <a:cs typeface="Quattrocento Sans"/>
                <a:sym typeface="Quattrocento Sans"/>
              </a:rPr>
              <a:t>En cambio, los precios de los bienes no transables pueden variar de forma más significativa entre países, dado que no existe un mecanismo de convergencia.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2071670" y="213717"/>
            <a:ext cx="5075955" cy="57287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sz="2000" b="1" i="1" dirty="0">
                <a:latin typeface="Quattrocento Sans"/>
                <a:ea typeface="Quattrocento Sans"/>
                <a:cs typeface="Quattrocento Sans"/>
                <a:sym typeface="Quattrocento Sans"/>
              </a:rPr>
              <a:t>Tipo de Cambio Real y Competitividad </a:t>
            </a:r>
            <a:endParaRPr sz="2000" b="1" i="1" dirty="0">
              <a:latin typeface="Quattrocento Sans"/>
              <a:ea typeface="Quattrocento Sans"/>
              <a:cs typeface="Quattrocento Sans"/>
              <a:sym typeface="Quattrocento Sans"/>
            </a:endParaRPr>
          </a:p>
        </p:txBody>
      </p:sp>
      <p:sp>
        <p:nvSpPr>
          <p:cNvPr id="73" name="Google Shape;73;p16"/>
          <p:cNvSpPr txBox="1">
            <a:spLocks noGrp="1"/>
          </p:cNvSpPr>
          <p:nvPr>
            <p:ph type="body" idx="1"/>
          </p:nvPr>
        </p:nvSpPr>
        <p:spPr>
          <a:xfrm>
            <a:off x="1785918" y="2017315"/>
            <a:ext cx="7000924" cy="2984121"/>
          </a:xfrm>
          <a:prstGeom prst="rect">
            <a:avLst/>
          </a:prstGeom>
        </p:spPr>
        <p:txBody>
          <a:bodyPr spcFirstLastPara="1" wrap="square" lIns="91425" tIns="91425" rIns="91425" bIns="91425" anchor="t" anchorCtr="0">
            <a:noAutofit/>
          </a:bodyPr>
          <a:lstStyle/>
          <a:p>
            <a:pPr marL="0" indent="-171450" algn="just">
              <a:lnSpc>
                <a:spcPct val="100000"/>
              </a:lnSpc>
              <a:spcAft>
                <a:spcPts val="600"/>
              </a:spcAft>
              <a:buFont typeface="Arial" pitchFamily="34" charset="0"/>
              <a:buChar char="•"/>
            </a:pPr>
            <a:r>
              <a:rPr lang="es-UY" sz="1700" dirty="0">
                <a:solidFill>
                  <a:schemeClr val="tx1"/>
                </a:solidFill>
                <a:latin typeface="Quattrocento Sans"/>
                <a:ea typeface="Quattrocento Sans"/>
                <a:cs typeface="Quattrocento Sans"/>
                <a:sym typeface="Quattrocento Sans"/>
              </a:rPr>
              <a:t>Los movimientos en el TCR afectan a los distintos sectores de la economía: en los momentos en el que el mismo es alto, los exportadores se ven beneficiados, mientras que en el caso contrario se ven favorecidos los importadores.</a:t>
            </a:r>
          </a:p>
          <a:p>
            <a:pPr marL="0" indent="-171450" algn="just">
              <a:lnSpc>
                <a:spcPct val="100000"/>
              </a:lnSpc>
              <a:spcAft>
                <a:spcPts val="600"/>
              </a:spcAft>
              <a:buFont typeface="Arial" pitchFamily="34" charset="0"/>
              <a:buChar char="•"/>
            </a:pPr>
            <a:r>
              <a:rPr lang="es-UY" sz="1700" dirty="0">
                <a:solidFill>
                  <a:schemeClr val="dk1"/>
                </a:solidFill>
                <a:latin typeface="Quattrocento Sans"/>
                <a:ea typeface="Quattrocento Sans"/>
                <a:cs typeface="Quattrocento Sans"/>
                <a:sym typeface="Quattrocento Sans"/>
              </a:rPr>
              <a:t>La competitividad de la economía, sin embargo, es un fenómeno multidimensional, donde el TCR es solo una de estas dimensiones. Otras dimensiones relevantes son la productividad de la mano de obra y capital,  acceso a los mercados, infraestructura, costos de transporte,  carga impositiva o los costos de los servicios públicos.</a:t>
            </a:r>
          </a:p>
        </p:txBody>
      </p:sp>
      <p:sp>
        <p:nvSpPr>
          <p:cNvPr id="4" name="3 Rectángulo"/>
          <p:cNvSpPr/>
          <p:nvPr/>
        </p:nvSpPr>
        <p:spPr>
          <a:xfrm>
            <a:off x="1785918" y="858032"/>
            <a:ext cx="5572164" cy="1138773"/>
          </a:xfrm>
          <a:prstGeom prst="rect">
            <a:avLst/>
          </a:prstGeom>
        </p:spPr>
        <p:txBody>
          <a:bodyPr wrap="square">
            <a:spAutoFit/>
          </a:bodyPr>
          <a:lstStyle/>
          <a:p>
            <a:pPr indent="-171450" algn="just">
              <a:buFont typeface="Arial" pitchFamily="34" charset="0"/>
              <a:buChar char="•"/>
            </a:pPr>
            <a:r>
              <a:rPr lang="es-UY" sz="1700" dirty="0">
                <a:solidFill>
                  <a:schemeClr val="dk1"/>
                </a:solidFill>
                <a:latin typeface="Quattrocento Sans"/>
                <a:ea typeface="Quattrocento Sans"/>
                <a:cs typeface="Quattrocento Sans"/>
                <a:sym typeface="Quattrocento Sans"/>
              </a:rPr>
              <a:t>El TCR es una medida frecuentemente utilizada para medir la competitividad de la producción nacional frente a la extranjera. Un TCR alto implica que la producción es barata respecto a la extranjera.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2000232" y="70841"/>
            <a:ext cx="5500726" cy="57287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sz="2000" b="1" i="1" dirty="0">
                <a:latin typeface="Quattrocento Sans"/>
                <a:ea typeface="Quattrocento Sans"/>
                <a:cs typeface="Quattrocento Sans"/>
                <a:sym typeface="Quattrocento Sans"/>
              </a:rPr>
              <a:t>Oferta y Demanda en el Mercado de Divisas </a:t>
            </a:r>
            <a:endParaRPr sz="2000" b="1" i="1" dirty="0">
              <a:latin typeface="Quattrocento Sans"/>
              <a:ea typeface="Quattrocento Sans"/>
              <a:cs typeface="Quattrocento Sans"/>
              <a:sym typeface="Quattrocento Sans"/>
            </a:endParaRPr>
          </a:p>
        </p:txBody>
      </p:sp>
      <p:sp>
        <p:nvSpPr>
          <p:cNvPr id="73" name="Google Shape;73;p16"/>
          <p:cNvSpPr txBox="1">
            <a:spLocks noGrp="1"/>
          </p:cNvSpPr>
          <p:nvPr>
            <p:ph type="body" idx="1"/>
          </p:nvPr>
        </p:nvSpPr>
        <p:spPr>
          <a:xfrm>
            <a:off x="1857356" y="572280"/>
            <a:ext cx="5715040" cy="2857520"/>
          </a:xfrm>
          <a:prstGeom prst="rect">
            <a:avLst/>
          </a:prstGeom>
        </p:spPr>
        <p:txBody>
          <a:bodyPr spcFirstLastPara="1" wrap="square" lIns="91425" tIns="91425" rIns="91425" bIns="91425" anchor="t" anchorCtr="0">
            <a:noAutofit/>
          </a:bodyPr>
          <a:lstStyle/>
          <a:p>
            <a:pPr marL="0" indent="0" algn="just">
              <a:lnSpc>
                <a:spcPct val="100000"/>
              </a:lnSpc>
              <a:spcAft>
                <a:spcPts val="600"/>
              </a:spcAft>
              <a:buFont typeface="Arial" pitchFamily="34" charset="0"/>
              <a:buChar char="•"/>
            </a:pPr>
            <a:r>
              <a:rPr lang="es" sz="1600" dirty="0">
                <a:solidFill>
                  <a:schemeClr val="dk1"/>
                </a:solidFill>
                <a:latin typeface="Quattrocento Sans"/>
                <a:ea typeface="Quattrocento Sans"/>
                <a:cs typeface="Quattrocento Sans"/>
                <a:sym typeface="Quattrocento Sans"/>
              </a:rPr>
              <a:t>La oferta (demanda) de divisas en la economía está compuesta por todas aquellas partidas que originan créditos (débitos) en la BP.</a:t>
            </a:r>
          </a:p>
          <a:p>
            <a:pPr marL="0" indent="0" algn="just">
              <a:lnSpc>
                <a:spcPct val="100000"/>
              </a:lnSpc>
              <a:spcAft>
                <a:spcPts val="600"/>
              </a:spcAft>
              <a:buFont typeface="Arial" pitchFamily="34" charset="0"/>
              <a:buChar char="•"/>
            </a:pPr>
            <a:r>
              <a:rPr lang="es" sz="1600" dirty="0">
                <a:solidFill>
                  <a:schemeClr val="dk1"/>
                </a:solidFill>
                <a:latin typeface="Quattrocento Sans"/>
                <a:ea typeface="Quattrocento Sans"/>
                <a:cs typeface="Quattrocento Sans"/>
                <a:sym typeface="Quattrocento Sans"/>
              </a:rPr>
              <a:t>Una exportación (importación) representa una salida (entrada) de bienes del país a cambio de una entrada (salida) de divisas.</a:t>
            </a:r>
          </a:p>
          <a:p>
            <a:pPr marL="0" indent="0" algn="just">
              <a:lnSpc>
                <a:spcPct val="100000"/>
              </a:lnSpc>
              <a:spcAft>
                <a:spcPts val="600"/>
              </a:spcAft>
              <a:buFont typeface="Arial" pitchFamily="34" charset="0"/>
              <a:buChar char="•"/>
            </a:pPr>
            <a:r>
              <a:rPr lang="es" sz="1600" dirty="0">
                <a:solidFill>
                  <a:schemeClr val="dk1"/>
                </a:solidFill>
                <a:latin typeface="Quattrocento Sans"/>
                <a:ea typeface="Quattrocento Sans"/>
                <a:cs typeface="Quattrocento Sans"/>
                <a:sym typeface="Quattrocento Sans"/>
              </a:rPr>
              <a:t>Una transacción estrictamente financiera implica un ingreso (salida) de divisas  a la economía a cambio de moneda nacional (divisas).</a:t>
            </a:r>
          </a:p>
          <a:p>
            <a:pPr marL="0" indent="0" algn="just">
              <a:lnSpc>
                <a:spcPct val="100000"/>
              </a:lnSpc>
              <a:spcAft>
                <a:spcPts val="600"/>
              </a:spcAft>
              <a:buFont typeface="Arial" pitchFamily="34" charset="0"/>
              <a:buChar char="•"/>
            </a:pPr>
            <a:endParaRPr lang="es" sz="1600" dirty="0">
              <a:solidFill>
                <a:schemeClr val="dk1"/>
              </a:solidFill>
              <a:latin typeface="Quattrocento Sans"/>
              <a:ea typeface="Quattrocento Sans"/>
              <a:cs typeface="Quattrocento Sans"/>
              <a:sym typeface="Quattrocento Sans"/>
            </a:endParaRPr>
          </a:p>
          <a:p>
            <a:pPr marL="0" indent="0" algn="just">
              <a:lnSpc>
                <a:spcPct val="100000"/>
              </a:lnSpc>
              <a:spcAft>
                <a:spcPts val="600"/>
              </a:spcAft>
              <a:buFont typeface="Arial" pitchFamily="34" charset="0"/>
              <a:buChar char="•"/>
            </a:pPr>
            <a:endParaRPr lang="es" sz="1600" dirty="0">
              <a:solidFill>
                <a:schemeClr val="dk1"/>
              </a:solidFill>
              <a:latin typeface="Quattrocento Sans"/>
              <a:ea typeface="Quattrocento Sans"/>
              <a:cs typeface="Quattrocento Sans"/>
              <a:sym typeface="Quattrocento Sans"/>
            </a:endParaRPr>
          </a:p>
          <a:p>
            <a:pPr marL="0" indent="0" algn="just">
              <a:lnSpc>
                <a:spcPct val="100000"/>
              </a:lnSpc>
              <a:spcAft>
                <a:spcPts val="600"/>
              </a:spcAft>
              <a:buFont typeface="Arial" pitchFamily="34" charset="0"/>
              <a:buChar char="•"/>
            </a:pPr>
            <a:endParaRPr lang="es" sz="1600" dirty="0">
              <a:solidFill>
                <a:schemeClr val="dk1"/>
              </a:solidFill>
              <a:latin typeface="Quattrocento Sans"/>
              <a:ea typeface="Quattrocento Sans"/>
              <a:cs typeface="Quattrocento Sans"/>
              <a:sym typeface="Quattrocento Sans"/>
            </a:endParaRPr>
          </a:p>
          <a:p>
            <a:pPr marL="0" indent="0" algn="just">
              <a:lnSpc>
                <a:spcPct val="100000"/>
              </a:lnSpc>
              <a:spcAft>
                <a:spcPts val="600"/>
              </a:spcAft>
              <a:buFont typeface="Arial" pitchFamily="34" charset="0"/>
              <a:buChar char="•"/>
            </a:pPr>
            <a:endParaRPr lang="es" sz="1600" dirty="0">
              <a:solidFill>
                <a:schemeClr val="dk1"/>
              </a:solidFill>
              <a:latin typeface="Quattrocento Sans"/>
              <a:ea typeface="Quattrocento Sans"/>
              <a:cs typeface="Quattrocento Sans"/>
              <a:sym typeface="Quattrocento Sans"/>
            </a:endParaRPr>
          </a:p>
          <a:p>
            <a:pPr marL="0" indent="0" algn="just">
              <a:lnSpc>
                <a:spcPct val="100000"/>
              </a:lnSpc>
              <a:spcAft>
                <a:spcPts val="600"/>
              </a:spcAft>
              <a:buFont typeface="Arial" pitchFamily="34" charset="0"/>
              <a:buChar char="•"/>
            </a:pPr>
            <a:endParaRPr lang="es" sz="1600" dirty="0">
              <a:solidFill>
                <a:schemeClr val="dk1"/>
              </a:solidFill>
              <a:latin typeface="Quattrocento Sans"/>
              <a:ea typeface="Quattrocento Sans"/>
              <a:cs typeface="Quattrocento Sans"/>
              <a:sym typeface="Quattrocento Sans"/>
            </a:endParaRPr>
          </a:p>
          <a:p>
            <a:pPr marL="0" indent="0" algn="just">
              <a:lnSpc>
                <a:spcPct val="100000"/>
              </a:lnSpc>
              <a:spcAft>
                <a:spcPts val="600"/>
              </a:spcAft>
              <a:buFont typeface="Arial" pitchFamily="34" charset="0"/>
              <a:buChar char="•"/>
            </a:pPr>
            <a:endParaRPr lang="es" sz="1600" dirty="0">
              <a:solidFill>
                <a:schemeClr val="dk1"/>
              </a:solidFill>
              <a:latin typeface="Quattrocento Sans"/>
              <a:ea typeface="Quattrocento Sans"/>
              <a:cs typeface="Quattrocento Sans"/>
              <a:sym typeface="Quattrocento Sans"/>
            </a:endParaRPr>
          </a:p>
          <a:p>
            <a:pPr marL="0" indent="0" algn="just">
              <a:lnSpc>
                <a:spcPct val="100000"/>
              </a:lnSpc>
              <a:spcAft>
                <a:spcPts val="600"/>
              </a:spcAft>
              <a:buFont typeface="Arial" pitchFamily="34" charset="0"/>
              <a:buChar char="•"/>
            </a:pPr>
            <a:endParaRPr sz="1600" dirty="0">
              <a:solidFill>
                <a:schemeClr val="dk1"/>
              </a:solidFill>
              <a:latin typeface="Quattrocento Sans"/>
              <a:ea typeface="Quattrocento Sans"/>
              <a:cs typeface="Quattrocento Sans"/>
              <a:sym typeface="Quattrocento Sans"/>
            </a:endParaRPr>
          </a:p>
        </p:txBody>
      </p:sp>
      <p:pic>
        <p:nvPicPr>
          <p:cNvPr id="1026" name="Picture 2" descr="C:\Users\Augusto\Desktop\CINVE - Gra╠üficos, figuras, cuadros - 2 de 2\Cap. 06\Untitl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63878"/>
            <a:ext cx="4752528" cy="1880434"/>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4572000" y="3075823"/>
            <a:ext cx="4572000" cy="830997"/>
          </a:xfrm>
          <a:prstGeom prst="rect">
            <a:avLst/>
          </a:prstGeom>
        </p:spPr>
        <p:txBody>
          <a:bodyPr>
            <a:spAutoFit/>
          </a:bodyPr>
          <a:lstStyle/>
          <a:p>
            <a:pPr marL="171450" indent="-171450" algn="just">
              <a:lnSpc>
                <a:spcPct val="100000"/>
              </a:lnSpc>
              <a:spcAft>
                <a:spcPts val="600"/>
              </a:spcAft>
              <a:buFont typeface="Arial" pitchFamily="34" charset="0"/>
              <a:buChar char="•"/>
            </a:pPr>
            <a:r>
              <a:rPr lang="es" sz="1600" dirty="0">
                <a:solidFill>
                  <a:schemeClr val="dk1"/>
                </a:solidFill>
                <a:latin typeface="Quattrocento Sans"/>
                <a:ea typeface="Quattrocento Sans"/>
                <a:cs typeface="Quattrocento Sans"/>
                <a:sym typeface="Quattrocento Sans"/>
              </a:rPr>
              <a:t>En general, la oferta (demanda) de divisas es una función creciente (decreciente) del tipo de cambio.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2000232" y="0"/>
            <a:ext cx="4392488" cy="519682"/>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sz="2000" b="1" i="1" dirty="0">
                <a:latin typeface="Quattrocento Sans"/>
                <a:ea typeface="Quattrocento Sans"/>
                <a:cs typeface="Quattrocento Sans"/>
                <a:sym typeface="Quattrocento Sans"/>
              </a:rPr>
              <a:t>Fluctuaciones del Tipo de Cambio </a:t>
            </a:r>
            <a:endParaRPr sz="2000" b="1" i="1" dirty="0">
              <a:latin typeface="Quattrocento Sans"/>
              <a:ea typeface="Quattrocento Sans"/>
              <a:cs typeface="Quattrocento Sans"/>
              <a:sym typeface="Quattrocento Sans"/>
            </a:endParaRPr>
          </a:p>
        </p:txBody>
      </p:sp>
      <p:sp>
        <p:nvSpPr>
          <p:cNvPr id="73" name="Google Shape;73;p16"/>
          <p:cNvSpPr txBox="1">
            <a:spLocks noGrp="1"/>
          </p:cNvSpPr>
          <p:nvPr>
            <p:ph type="body" idx="1"/>
          </p:nvPr>
        </p:nvSpPr>
        <p:spPr>
          <a:xfrm>
            <a:off x="1857356" y="500842"/>
            <a:ext cx="5393383" cy="2071702"/>
          </a:xfrm>
          <a:prstGeom prst="rect">
            <a:avLst/>
          </a:prstGeom>
        </p:spPr>
        <p:txBody>
          <a:bodyPr spcFirstLastPara="1" wrap="square" lIns="91425" tIns="91425" rIns="91425" bIns="91425" anchor="t" anchorCtr="0">
            <a:noAutofit/>
          </a:bodyPr>
          <a:lstStyle/>
          <a:p>
            <a:pPr marL="0" indent="-171450" algn="just">
              <a:lnSpc>
                <a:spcPct val="100000"/>
              </a:lnSpc>
              <a:spcAft>
                <a:spcPts val="600"/>
              </a:spcAft>
              <a:buFont typeface="Arial" pitchFamily="34" charset="0"/>
              <a:buChar char="•"/>
            </a:pPr>
            <a:r>
              <a:rPr lang="es-UY" sz="1600" dirty="0">
                <a:solidFill>
                  <a:schemeClr val="dk1"/>
                </a:solidFill>
                <a:latin typeface="Quattrocento Sans"/>
                <a:ea typeface="Quattrocento Sans"/>
                <a:cs typeface="Quattrocento Sans"/>
                <a:sym typeface="Quattrocento Sans"/>
              </a:rPr>
              <a:t>Existen múltiples eventos que pueden afectar el valor del tipo de cambio. Un ejemplo es la caída en la demanda de exportaciones. Como se puede observar en el grafico, cuando baja la cantidad de importaciones se reduce la oferta de divisas en la economía, desplazando la curva de oferta de divisas hacia la izquierda. Esto genera un nuevo tipo de cambio de equilibrio, con un precio mayor al inicial.</a:t>
            </a:r>
          </a:p>
          <a:p>
            <a:pPr marL="0" indent="-171450" algn="just">
              <a:lnSpc>
                <a:spcPct val="100000"/>
              </a:lnSpc>
              <a:spcAft>
                <a:spcPts val="600"/>
              </a:spcAft>
              <a:buFont typeface="Arial" pitchFamily="34" charset="0"/>
              <a:buChar char="•"/>
            </a:pPr>
            <a:endParaRPr lang="es-UY" sz="1600" dirty="0">
              <a:solidFill>
                <a:schemeClr val="dk1"/>
              </a:solidFill>
              <a:latin typeface="Quattrocento Sans"/>
              <a:ea typeface="Quattrocento Sans"/>
              <a:cs typeface="Quattrocento Sans"/>
              <a:sym typeface="Quattrocento Sans"/>
            </a:endParaRPr>
          </a:p>
          <a:p>
            <a:pPr marL="0" indent="0" algn="just">
              <a:lnSpc>
                <a:spcPct val="100000"/>
              </a:lnSpc>
              <a:spcAft>
                <a:spcPts val="600"/>
              </a:spcAft>
              <a:buFont typeface="Arial" pitchFamily="34" charset="0"/>
              <a:buChar char="•"/>
            </a:pPr>
            <a:endParaRPr lang="es-UY" sz="1600" dirty="0">
              <a:solidFill>
                <a:schemeClr val="dk1"/>
              </a:solidFill>
              <a:latin typeface="Quattrocento Sans"/>
              <a:ea typeface="Quattrocento Sans"/>
              <a:cs typeface="Quattrocento Sans"/>
              <a:sym typeface="Quattrocento Sans"/>
            </a:endParaRPr>
          </a:p>
          <a:p>
            <a:pPr marL="0" indent="0" algn="just">
              <a:lnSpc>
                <a:spcPct val="100000"/>
              </a:lnSpc>
              <a:spcAft>
                <a:spcPts val="600"/>
              </a:spcAft>
              <a:buFont typeface="Arial" pitchFamily="34" charset="0"/>
              <a:buChar char="•"/>
            </a:pPr>
            <a:endParaRPr lang="es-UY" sz="1600" dirty="0">
              <a:solidFill>
                <a:schemeClr val="dk1"/>
              </a:solidFill>
              <a:latin typeface="Quattrocento Sans"/>
              <a:ea typeface="Quattrocento Sans"/>
              <a:cs typeface="Quattrocento Sans"/>
              <a:sym typeface="Quattrocento Sans"/>
            </a:endParaRPr>
          </a:p>
          <a:p>
            <a:pPr marL="0" indent="0" algn="just">
              <a:lnSpc>
                <a:spcPct val="100000"/>
              </a:lnSpc>
              <a:spcAft>
                <a:spcPts val="600"/>
              </a:spcAft>
              <a:buFont typeface="Arial" pitchFamily="34" charset="0"/>
              <a:buChar char="•"/>
            </a:pPr>
            <a:endParaRPr sz="1600" dirty="0">
              <a:solidFill>
                <a:schemeClr val="dk1"/>
              </a:solidFill>
              <a:latin typeface="Quattrocento Sans"/>
              <a:ea typeface="Quattrocento Sans"/>
              <a:cs typeface="Quattrocento Sans"/>
              <a:sym typeface="Quattrocento Sans"/>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06" y="3000396"/>
            <a:ext cx="5170410" cy="214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929190" y="2572544"/>
            <a:ext cx="4214810" cy="1569660"/>
          </a:xfrm>
          <a:prstGeom prst="rect">
            <a:avLst/>
          </a:prstGeom>
        </p:spPr>
        <p:txBody>
          <a:bodyPr wrap="square">
            <a:spAutoFit/>
          </a:bodyPr>
          <a:lstStyle/>
          <a:p>
            <a:pPr indent="-171450" algn="just">
              <a:lnSpc>
                <a:spcPct val="100000"/>
              </a:lnSpc>
              <a:spcAft>
                <a:spcPts val="600"/>
              </a:spcAft>
              <a:buFont typeface="Arial" pitchFamily="34" charset="0"/>
              <a:buChar char="•"/>
            </a:pPr>
            <a:r>
              <a:rPr lang="es-UY" sz="1600" dirty="0">
                <a:solidFill>
                  <a:schemeClr val="dk1"/>
                </a:solidFill>
                <a:latin typeface="Quattrocento Sans"/>
                <a:ea typeface="Quattrocento Sans"/>
                <a:cs typeface="Quattrocento Sans"/>
                <a:sym typeface="Quattrocento Sans"/>
              </a:rPr>
              <a:t>Por otra parte, un aumento en el precio de los bienes importados tiene como  consecuencia un desplazamiento  hacia la derecha de la curva de demanda de divisas, generando un nuevo tipo de cambio de equilibrio mas alto que el inicial.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428860" y="215091"/>
            <a:ext cx="4239242" cy="50006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b="1" dirty="0">
                <a:latin typeface="Quattrocento Sans"/>
                <a:ea typeface="Quattrocento Sans"/>
                <a:cs typeface="Quattrocento Sans"/>
                <a:sym typeface="Quattrocento Sans"/>
              </a:rPr>
              <a:t>Regímenes Cambiarios</a:t>
            </a:r>
            <a:endParaRPr b="1" dirty="0">
              <a:latin typeface="Quattrocento Sans"/>
              <a:ea typeface="Quattrocento Sans"/>
              <a:cs typeface="Quattrocento Sans"/>
              <a:sym typeface="Quattrocento Sans"/>
            </a:endParaRPr>
          </a:p>
        </p:txBody>
      </p:sp>
      <p:sp>
        <p:nvSpPr>
          <p:cNvPr id="61" name="Google Shape;61;p14"/>
          <p:cNvSpPr txBox="1">
            <a:spLocks noGrp="1"/>
          </p:cNvSpPr>
          <p:nvPr>
            <p:ph type="body" idx="1"/>
          </p:nvPr>
        </p:nvSpPr>
        <p:spPr>
          <a:xfrm>
            <a:off x="0" y="2194311"/>
            <a:ext cx="7308304" cy="2664249"/>
          </a:xfrm>
          <a:prstGeom prst="rect">
            <a:avLst/>
          </a:prstGeom>
        </p:spPr>
        <p:txBody>
          <a:bodyPr spcFirstLastPara="1" wrap="square" lIns="91425" tIns="91425" rIns="91425" bIns="91425" anchor="t" anchorCtr="0">
            <a:noAutofit/>
          </a:bodyPr>
          <a:lstStyle/>
          <a:p>
            <a:pPr marL="0" indent="-285750" algn="just">
              <a:lnSpc>
                <a:spcPct val="100000"/>
              </a:lnSpc>
              <a:spcAft>
                <a:spcPts val="600"/>
              </a:spcAft>
              <a:buFont typeface="Arial" pitchFamily="34" charset="0"/>
              <a:buChar char="•"/>
            </a:pPr>
            <a:r>
              <a:rPr lang="es" sz="1600" b="1" dirty="0">
                <a:solidFill>
                  <a:schemeClr val="dk1"/>
                </a:solidFill>
                <a:latin typeface="Quattrocento Sans"/>
                <a:ea typeface="Quattrocento Sans"/>
                <a:cs typeface="Quattrocento Sans"/>
                <a:sym typeface="Quattrocento Sans"/>
              </a:rPr>
              <a:t>Tipo de Cambio Fijo: </a:t>
            </a:r>
            <a:r>
              <a:rPr lang="es" sz="1600" dirty="0">
                <a:solidFill>
                  <a:schemeClr val="dk1"/>
                </a:solidFill>
                <a:latin typeface="Quattrocento Sans"/>
                <a:ea typeface="Quattrocento Sans"/>
                <a:cs typeface="Quattrocento Sans"/>
                <a:sym typeface="Quattrocento Sans"/>
              </a:rPr>
              <a:t>el tipo de cambio es fijado por el Banco Central, que se compromete a vender o comprar las divisas necesarias para que el tipo de cambio se mantenga en el valor fijado.</a:t>
            </a:r>
            <a:endParaRPr lang="es" sz="1600" u="sng" dirty="0">
              <a:solidFill>
                <a:schemeClr val="dk1"/>
              </a:solidFill>
              <a:latin typeface="Quattrocento Sans"/>
              <a:ea typeface="Quattrocento Sans"/>
              <a:cs typeface="Quattrocento Sans"/>
              <a:sym typeface="Quattrocento Sans"/>
            </a:endParaRPr>
          </a:p>
          <a:p>
            <a:pPr marL="0" indent="-285750" algn="just">
              <a:lnSpc>
                <a:spcPct val="100000"/>
              </a:lnSpc>
              <a:spcAft>
                <a:spcPts val="600"/>
              </a:spcAft>
              <a:buFont typeface="Arial" pitchFamily="34" charset="0"/>
              <a:buChar char="•"/>
            </a:pPr>
            <a:r>
              <a:rPr lang="es" sz="1600" b="1" dirty="0">
                <a:solidFill>
                  <a:schemeClr val="dk1"/>
                </a:solidFill>
                <a:latin typeface="Quattrocento Sans"/>
                <a:ea typeface="Quattrocento Sans"/>
                <a:cs typeface="Quattrocento Sans"/>
                <a:sym typeface="Quattrocento Sans"/>
              </a:rPr>
              <a:t>Tipo de Cambio Flexible: </a:t>
            </a:r>
            <a:r>
              <a:rPr lang="es" sz="1600" dirty="0">
                <a:solidFill>
                  <a:schemeClr val="dk1"/>
                </a:solidFill>
                <a:latin typeface="Quattrocento Sans"/>
                <a:ea typeface="Quattrocento Sans"/>
                <a:cs typeface="Quattrocento Sans"/>
                <a:sym typeface="Quattrocento Sans"/>
              </a:rPr>
              <a:t>el tipo de cambio se determina por la oferta y demanda de divisas de los agentes</a:t>
            </a:r>
            <a:r>
              <a:rPr lang="es-UY" sz="1600" dirty="0">
                <a:solidFill>
                  <a:schemeClr val="dk1"/>
                </a:solidFill>
                <a:latin typeface="Quattrocento Sans"/>
                <a:ea typeface="Quattrocento Sans"/>
                <a:cs typeface="Quattrocento Sans"/>
                <a:sym typeface="Quattrocento Sans"/>
              </a:rPr>
              <a:t> que participan en el mercado de divisas. </a:t>
            </a:r>
          </a:p>
          <a:p>
            <a:pPr marL="0" indent="0" algn="just">
              <a:lnSpc>
                <a:spcPct val="100000"/>
              </a:lnSpc>
              <a:spcAft>
                <a:spcPts val="600"/>
              </a:spcAft>
              <a:buNone/>
            </a:pPr>
            <a:r>
              <a:rPr lang="es" sz="1600" dirty="0">
                <a:solidFill>
                  <a:schemeClr val="dk1"/>
                </a:solidFill>
                <a:latin typeface="Quattrocento Sans"/>
                <a:ea typeface="Quattrocento Sans"/>
                <a:cs typeface="Quattrocento Sans"/>
                <a:sym typeface="Quattrocento Sans"/>
              </a:rPr>
              <a:t>En la práctica, es frecuente que se adopten sistemas híbridos: los Bancos Centrales intervienen en alguna medida en el mercado de divisas, dando lugar a lo que se conoce como “flotación sucia”.</a:t>
            </a:r>
            <a:endParaRPr lang="es-UY" sz="1600" dirty="0">
              <a:solidFill>
                <a:schemeClr val="dk1"/>
              </a:solidFill>
              <a:latin typeface="Quattrocento Sans"/>
              <a:ea typeface="Quattrocento Sans"/>
              <a:cs typeface="Quattrocento Sans"/>
              <a:sym typeface="Quattrocento Sans"/>
            </a:endParaRPr>
          </a:p>
        </p:txBody>
      </p:sp>
      <p:sp>
        <p:nvSpPr>
          <p:cNvPr id="4" name="3 Rectángulo"/>
          <p:cNvSpPr/>
          <p:nvPr/>
        </p:nvSpPr>
        <p:spPr>
          <a:xfrm>
            <a:off x="1857356" y="891915"/>
            <a:ext cx="5429288" cy="1323439"/>
          </a:xfrm>
          <a:prstGeom prst="rect">
            <a:avLst/>
          </a:prstGeom>
        </p:spPr>
        <p:txBody>
          <a:bodyPr wrap="square">
            <a:spAutoFit/>
          </a:bodyPr>
          <a:lstStyle/>
          <a:p>
            <a:pPr indent="-285750" algn="just"/>
            <a:r>
              <a:rPr lang="es" sz="1600" b="1" dirty="0">
                <a:solidFill>
                  <a:schemeClr val="dk1"/>
                </a:solidFill>
                <a:latin typeface="Quattrocento Sans"/>
                <a:ea typeface="Quattrocento Sans"/>
                <a:cs typeface="Quattrocento Sans"/>
                <a:sym typeface="Quattrocento Sans"/>
              </a:rPr>
              <a:t>Régimen Cambiario: </a:t>
            </a:r>
            <a:r>
              <a:rPr lang="es" sz="1600" dirty="0">
                <a:solidFill>
                  <a:schemeClr val="dk1"/>
                </a:solidFill>
                <a:latin typeface="Quattrocento Sans"/>
                <a:ea typeface="Quattrocento Sans"/>
                <a:cs typeface="Quattrocento Sans"/>
                <a:sym typeface="Quattrocento Sans"/>
              </a:rPr>
              <a:t>es el modo bajo el cual el Banco Central organiza la actividad del mercado de cambios, o sea, la manera en que se reglamenta el acceso y operativa en el mercado de divisas. Existen dos tipos de esquemas cambiarios: fijos y flexible.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928794" y="286528"/>
            <a:ext cx="5429288" cy="1008911"/>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b="1" dirty="0">
                <a:latin typeface="Quattrocento Sans"/>
                <a:ea typeface="Quattrocento Sans"/>
                <a:cs typeface="Quattrocento Sans"/>
                <a:sym typeface="Quattrocento Sans"/>
              </a:rPr>
              <a:t>Tasas de Interés y Riesgo País</a:t>
            </a:r>
            <a:endParaRPr b="1" dirty="0">
              <a:latin typeface="Quattrocento Sans"/>
              <a:ea typeface="Quattrocento Sans"/>
              <a:cs typeface="Quattrocento Sans"/>
              <a:sym typeface="Quattrocento Sans"/>
            </a:endParaRPr>
          </a:p>
        </p:txBody>
      </p:sp>
      <p:sp>
        <p:nvSpPr>
          <p:cNvPr id="4" name="3 Rectángulo"/>
          <p:cNvSpPr/>
          <p:nvPr/>
        </p:nvSpPr>
        <p:spPr>
          <a:xfrm>
            <a:off x="1857356" y="1089710"/>
            <a:ext cx="5214974" cy="1554272"/>
          </a:xfrm>
          <a:prstGeom prst="rect">
            <a:avLst/>
          </a:prstGeom>
        </p:spPr>
        <p:txBody>
          <a:bodyPr wrap="square">
            <a:spAutoFit/>
          </a:bodyPr>
          <a:lstStyle/>
          <a:p>
            <a:pPr indent="-285750" algn="just"/>
            <a:r>
              <a:rPr lang="es" sz="1700" b="1" dirty="0">
                <a:solidFill>
                  <a:schemeClr val="dk1"/>
                </a:solidFill>
                <a:latin typeface="Quattrocento Sans" charset="0"/>
                <a:ea typeface="Quattrocento Sans"/>
                <a:cs typeface="Quattrocento Sans"/>
                <a:sym typeface="Quattrocento Sans"/>
              </a:rPr>
              <a:t>Tasas de interés de un bono público: </a:t>
            </a:r>
            <a:r>
              <a:rPr lang="es" sz="1700" dirty="0">
                <a:solidFill>
                  <a:schemeClr val="dk1"/>
                </a:solidFill>
                <a:latin typeface="Quattrocento Sans" charset="0"/>
                <a:ea typeface="Quattrocento Sans"/>
                <a:cs typeface="Quattrocento Sans"/>
                <a:sym typeface="Quattrocento Sans"/>
              </a:rPr>
              <a:t>se descompone el interés (i*) en dos componentes, la tasa de interés internacional libre de riesgo (r*) y la prima de riesgo (</a:t>
            </a:r>
            <a:r>
              <a:rPr lang="el-GR" sz="1700" dirty="0">
                <a:latin typeface="Quattrocento Sans" charset="0"/>
              </a:rPr>
              <a:t>δ</a:t>
            </a:r>
            <a:r>
              <a:rPr lang="es-ES" sz="1700" dirty="0">
                <a:latin typeface="Quattrocento Sans" charset="0"/>
              </a:rPr>
              <a:t>)</a:t>
            </a:r>
          </a:p>
          <a:p>
            <a:pPr indent="-285750" algn="just"/>
            <a:endParaRPr lang="es-ES" sz="500" dirty="0">
              <a:latin typeface="Quattrocento Sans" charset="0"/>
            </a:endParaRPr>
          </a:p>
          <a:p>
            <a:pPr indent="-285750" algn="ctr"/>
            <a:r>
              <a:rPr lang="es-ES" sz="1700" b="1" dirty="0">
                <a:latin typeface="Quattrocento Sans" charset="0"/>
              </a:rPr>
              <a:t>i* = r* + </a:t>
            </a:r>
            <a:r>
              <a:rPr lang="el-GR" sz="1700" b="1" dirty="0">
                <a:latin typeface="Quattrocento Sans" charset="0"/>
              </a:rPr>
              <a:t>δ</a:t>
            </a:r>
            <a:endParaRPr lang="es-ES" sz="1700" b="1" dirty="0">
              <a:solidFill>
                <a:schemeClr val="dk1"/>
              </a:solidFill>
              <a:latin typeface="Quattrocento Sans" charset="0"/>
              <a:ea typeface="Quattrocento Sans"/>
              <a:cs typeface="Quattrocento Sans"/>
              <a:sym typeface="Quattrocento Sans"/>
            </a:endParaRPr>
          </a:p>
          <a:p>
            <a:pPr indent="-285750" algn="just"/>
            <a:endParaRPr lang="es-ES" sz="500" dirty="0">
              <a:solidFill>
                <a:schemeClr val="dk1"/>
              </a:solidFill>
              <a:latin typeface="Quattrocento Sans"/>
              <a:ea typeface="Quattrocento Sans"/>
              <a:cs typeface="Quattrocento Sans"/>
              <a:sym typeface="Quattrocento Sans"/>
            </a:endParaRPr>
          </a:p>
        </p:txBody>
      </p:sp>
      <p:sp>
        <p:nvSpPr>
          <p:cNvPr id="6" name="5 Rectángulo"/>
          <p:cNvSpPr/>
          <p:nvPr/>
        </p:nvSpPr>
        <p:spPr>
          <a:xfrm>
            <a:off x="357158" y="2583273"/>
            <a:ext cx="6786610" cy="1846659"/>
          </a:xfrm>
          <a:prstGeom prst="rect">
            <a:avLst/>
          </a:prstGeom>
        </p:spPr>
        <p:txBody>
          <a:bodyPr wrap="square">
            <a:spAutoFit/>
          </a:bodyPr>
          <a:lstStyle/>
          <a:p>
            <a:pPr indent="-285750" algn="just"/>
            <a:r>
              <a:rPr lang="es" dirty="0">
                <a:solidFill>
                  <a:schemeClr val="dk1"/>
                </a:solidFill>
                <a:latin typeface="Quattrocento Sans"/>
                <a:ea typeface="Quattrocento Sans"/>
                <a:cs typeface="Quattrocento Sans"/>
                <a:sym typeface="Quattrocento Sans"/>
              </a:rPr>
              <a:t>La tasa internacional libre de riesgo está relacionada al rendimiento de los bonos emitidos por los gobiernos de países desarrollados (generalmente EE.UU.)</a:t>
            </a:r>
          </a:p>
          <a:p>
            <a:pPr indent="-285750" algn="just"/>
            <a:endParaRPr lang="es" sz="600" dirty="0">
              <a:solidFill>
                <a:schemeClr val="dk1"/>
              </a:solidFill>
              <a:latin typeface="Quattrocento Sans"/>
              <a:ea typeface="Quattrocento Sans"/>
              <a:cs typeface="Quattrocento Sans"/>
              <a:sym typeface="Quattrocento Sans"/>
            </a:endParaRPr>
          </a:p>
          <a:p>
            <a:pPr indent="-285750" algn="just"/>
            <a:r>
              <a:rPr lang="es" dirty="0">
                <a:solidFill>
                  <a:schemeClr val="dk1"/>
                </a:solidFill>
                <a:latin typeface="Quattrocento Sans"/>
                <a:ea typeface="Quattrocento Sans"/>
                <a:cs typeface="Quattrocento Sans"/>
                <a:sym typeface="Quattrocento Sans"/>
              </a:rPr>
              <a:t>La prima de riesgo es el rendimiento adicional exigido por los inversores para cubrirse de eventuales complicaciones en el repago de la deuda.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928794" y="0"/>
            <a:ext cx="5357850" cy="10089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latin typeface="Quattrocento Sans"/>
                <a:ea typeface="Quattrocento Sans"/>
                <a:cs typeface="Quattrocento Sans"/>
                <a:sym typeface="Quattrocento Sans"/>
              </a:rPr>
              <a:t>L</a:t>
            </a:r>
            <a:r>
              <a:rPr lang="es-UY" b="1" dirty="0">
                <a:latin typeface="Quattrocento Sans"/>
                <a:ea typeface="Quattrocento Sans"/>
                <a:cs typeface="Quattrocento Sans"/>
                <a:sym typeface="Quattrocento Sans"/>
              </a:rPr>
              <a:t>a</a:t>
            </a:r>
            <a:r>
              <a:rPr lang="es" b="1" dirty="0">
                <a:latin typeface="Quattrocento Sans"/>
                <a:ea typeface="Quattrocento Sans"/>
                <a:cs typeface="Quattrocento Sans"/>
                <a:sym typeface="Quattrocento Sans"/>
              </a:rPr>
              <a:t>s Expectativas y la Paridad de las Tasas de Interés</a:t>
            </a:r>
            <a:endParaRPr b="1" dirty="0">
              <a:latin typeface="Quattrocento Sans"/>
              <a:ea typeface="Quattrocento Sans"/>
              <a:cs typeface="Quattrocento Sans"/>
              <a:sym typeface="Quattrocento Sans"/>
            </a:endParaRPr>
          </a:p>
        </p:txBody>
      </p:sp>
      <p:sp>
        <p:nvSpPr>
          <p:cNvPr id="4" name="3 Rectángulo"/>
          <p:cNvSpPr/>
          <p:nvPr/>
        </p:nvSpPr>
        <p:spPr>
          <a:xfrm>
            <a:off x="1857356" y="1000909"/>
            <a:ext cx="5214974" cy="1569660"/>
          </a:xfrm>
          <a:prstGeom prst="rect">
            <a:avLst/>
          </a:prstGeom>
        </p:spPr>
        <p:txBody>
          <a:bodyPr wrap="square">
            <a:spAutoFit/>
          </a:bodyPr>
          <a:lstStyle/>
          <a:p>
            <a:pPr indent="-285750" algn="just"/>
            <a:r>
              <a:rPr lang="es" sz="1600" b="1" dirty="0">
                <a:solidFill>
                  <a:schemeClr val="dk1"/>
                </a:solidFill>
                <a:latin typeface="Quattrocento Sans" charset="0"/>
                <a:ea typeface="Quattrocento Sans"/>
                <a:cs typeface="Quattrocento Sans"/>
                <a:sym typeface="Quattrocento Sans"/>
              </a:rPr>
              <a:t>Tasas de interés </a:t>
            </a:r>
            <a:r>
              <a:rPr lang="es-ES" sz="1600" b="1" dirty="0">
                <a:solidFill>
                  <a:schemeClr val="dk1"/>
                </a:solidFill>
                <a:latin typeface="Quattrocento Sans" charset="0"/>
                <a:ea typeface="Quattrocento Sans"/>
                <a:cs typeface="Quattrocento Sans"/>
                <a:sym typeface="Quattrocento Sans"/>
              </a:rPr>
              <a:t>y expectativas de inflación: </a:t>
            </a:r>
            <a:r>
              <a:rPr lang="es-ES" sz="1600" dirty="0">
                <a:solidFill>
                  <a:schemeClr val="dk1"/>
                </a:solidFill>
                <a:latin typeface="Quattrocento Sans" charset="0"/>
                <a:ea typeface="Quattrocento Sans"/>
                <a:cs typeface="Quattrocento Sans"/>
                <a:sym typeface="Quattrocento Sans"/>
              </a:rPr>
              <a:t>la tasa de interés en moneda local está dada por la tasa internacional libre de riesgo, la prima de riesgo y una prima para cubrir el riesgo de fluctuaciones al alza de la moneda (</a:t>
            </a:r>
            <a:r>
              <a:rPr lang="el-GR" sz="1600" dirty="0">
                <a:latin typeface="Quattrocento Sans" charset="0"/>
              </a:rPr>
              <a:t>μ</a:t>
            </a:r>
            <a:r>
              <a:rPr lang="es-ES" sz="1600" dirty="0">
                <a:latin typeface="Quattrocento Sans" charset="0"/>
              </a:rPr>
              <a:t>e)</a:t>
            </a:r>
            <a:endParaRPr lang="es-ES" sz="1600" b="1" dirty="0">
              <a:latin typeface="Quattrocento Sans" charset="0"/>
            </a:endParaRPr>
          </a:p>
          <a:p>
            <a:pPr indent="-285750" algn="ctr"/>
            <a:r>
              <a:rPr lang="es-ES" sz="1600" b="1" dirty="0">
                <a:latin typeface="Quattrocento Sans" charset="0"/>
              </a:rPr>
              <a:t>i = r* + </a:t>
            </a:r>
            <a:r>
              <a:rPr lang="el-GR" sz="1600" b="1" dirty="0">
                <a:latin typeface="Quattrocento Sans" charset="0"/>
              </a:rPr>
              <a:t>δ</a:t>
            </a:r>
            <a:r>
              <a:rPr lang="es-ES" sz="1600" b="1" dirty="0">
                <a:latin typeface="Quattrocento Sans" charset="0"/>
              </a:rPr>
              <a:t> + </a:t>
            </a:r>
            <a:r>
              <a:rPr lang="el-GR" sz="1600" b="1" dirty="0">
                <a:latin typeface="Quattrocento Sans" charset="0"/>
              </a:rPr>
              <a:t>μ</a:t>
            </a:r>
            <a:r>
              <a:rPr lang="es-ES" sz="1600" b="1" dirty="0">
                <a:latin typeface="Quattrocento Sans" charset="0"/>
              </a:rPr>
              <a:t>e</a:t>
            </a:r>
            <a:endParaRPr lang="es-ES" sz="500" b="1" dirty="0">
              <a:solidFill>
                <a:schemeClr val="dk1"/>
              </a:solidFill>
              <a:latin typeface="Quattrocento Sans"/>
              <a:ea typeface="Quattrocento Sans"/>
              <a:cs typeface="Quattrocento Sans"/>
              <a:sym typeface="Quattrocento Sans"/>
            </a:endParaRPr>
          </a:p>
        </p:txBody>
      </p:sp>
      <p:sp>
        <p:nvSpPr>
          <p:cNvPr id="6" name="5 Rectángulo"/>
          <p:cNvSpPr/>
          <p:nvPr/>
        </p:nvSpPr>
        <p:spPr>
          <a:xfrm>
            <a:off x="0" y="2685488"/>
            <a:ext cx="7286644" cy="1815882"/>
          </a:xfrm>
          <a:prstGeom prst="rect">
            <a:avLst/>
          </a:prstGeom>
        </p:spPr>
        <p:txBody>
          <a:bodyPr wrap="square">
            <a:spAutoFit/>
          </a:bodyPr>
          <a:lstStyle/>
          <a:p>
            <a:pPr indent="-285750" algn="just"/>
            <a:r>
              <a:rPr lang="es" sz="1600" b="1" dirty="0">
                <a:solidFill>
                  <a:schemeClr val="dk1"/>
                </a:solidFill>
                <a:latin typeface="Quattrocento Sans" charset="0"/>
                <a:ea typeface="Quattrocento Sans"/>
                <a:cs typeface="Quattrocento Sans"/>
                <a:sym typeface="Quattrocento Sans"/>
              </a:rPr>
              <a:t>Tasas de interés </a:t>
            </a:r>
            <a:r>
              <a:rPr lang="es-ES" sz="1600" b="1" dirty="0">
                <a:solidFill>
                  <a:schemeClr val="dk1"/>
                </a:solidFill>
                <a:latin typeface="Quattrocento Sans" charset="0"/>
                <a:ea typeface="Quattrocento Sans"/>
                <a:cs typeface="Quattrocento Sans"/>
                <a:sym typeface="Quattrocento Sans"/>
              </a:rPr>
              <a:t>real: </a:t>
            </a:r>
            <a:r>
              <a:rPr lang="es-ES" sz="1600" dirty="0">
                <a:solidFill>
                  <a:schemeClr val="dk1"/>
                </a:solidFill>
                <a:latin typeface="Quattrocento Sans" charset="0"/>
                <a:ea typeface="Quattrocento Sans"/>
                <a:cs typeface="Quattrocento Sans"/>
                <a:sym typeface="Quattrocento Sans"/>
              </a:rPr>
              <a:t>se obtiene descontando la inflación esperada (</a:t>
            </a:r>
            <a:r>
              <a:rPr lang="el-GR" sz="1600" dirty="0">
                <a:latin typeface="Quattrocento Sans" charset="0"/>
              </a:rPr>
              <a:t>π</a:t>
            </a:r>
            <a:r>
              <a:rPr lang="es-ES" sz="1600" dirty="0">
                <a:latin typeface="Quattrocento Sans" charset="0"/>
              </a:rPr>
              <a:t>e)</a:t>
            </a:r>
          </a:p>
          <a:p>
            <a:pPr indent="-285750" algn="ctr"/>
            <a:r>
              <a:rPr lang="es-ES" sz="1600" b="1" dirty="0">
                <a:latin typeface="Quattrocento Sans" charset="0"/>
              </a:rPr>
              <a:t>r = r* + </a:t>
            </a:r>
            <a:r>
              <a:rPr lang="el-GR" sz="1600" b="1" dirty="0">
                <a:latin typeface="Quattrocento Sans" charset="0"/>
              </a:rPr>
              <a:t>δ</a:t>
            </a:r>
            <a:r>
              <a:rPr lang="es-ES" sz="1600" b="1" dirty="0">
                <a:latin typeface="Quattrocento Sans" charset="0"/>
              </a:rPr>
              <a:t> + </a:t>
            </a:r>
            <a:r>
              <a:rPr lang="el-GR" sz="1600" b="1" dirty="0">
                <a:latin typeface="Quattrocento Sans" charset="0"/>
              </a:rPr>
              <a:t>μ</a:t>
            </a:r>
            <a:r>
              <a:rPr lang="es-ES" sz="1600" b="1" dirty="0">
                <a:latin typeface="Quattrocento Sans" charset="0"/>
              </a:rPr>
              <a:t>e – </a:t>
            </a:r>
            <a:r>
              <a:rPr lang="el-GR" sz="1600" b="1" dirty="0">
                <a:latin typeface="Quattrocento Sans" charset="0"/>
              </a:rPr>
              <a:t>π</a:t>
            </a:r>
            <a:r>
              <a:rPr lang="es-ES" sz="1600" b="1" dirty="0">
                <a:latin typeface="Quattrocento Sans" charset="0"/>
              </a:rPr>
              <a:t>e</a:t>
            </a:r>
          </a:p>
          <a:p>
            <a:pPr indent="-285750" algn="ctr"/>
            <a:endParaRPr lang="es-ES" sz="1600" dirty="0">
              <a:latin typeface="Quattrocento Sans" charset="0"/>
            </a:endParaRPr>
          </a:p>
          <a:p>
            <a:pPr indent="-285750" algn="just"/>
            <a:r>
              <a:rPr lang="es" sz="1600" b="1" dirty="0">
                <a:solidFill>
                  <a:schemeClr val="dk1"/>
                </a:solidFill>
                <a:latin typeface="Quattrocento Sans" charset="0"/>
                <a:ea typeface="Quattrocento Sans"/>
                <a:cs typeface="Quattrocento Sans"/>
                <a:sym typeface="Quattrocento Sans"/>
              </a:rPr>
              <a:t>Variación del tipo de cambio </a:t>
            </a:r>
            <a:r>
              <a:rPr lang="es-ES" sz="1600" b="1" dirty="0">
                <a:solidFill>
                  <a:schemeClr val="dk1"/>
                </a:solidFill>
                <a:latin typeface="Quattrocento Sans" charset="0"/>
                <a:ea typeface="Quattrocento Sans"/>
                <a:cs typeface="Quattrocento Sans"/>
                <a:sym typeface="Quattrocento Sans"/>
              </a:rPr>
              <a:t>real </a:t>
            </a:r>
            <a:r>
              <a:rPr lang="es-ES" sz="1600" dirty="0">
                <a:solidFill>
                  <a:schemeClr val="dk1"/>
                </a:solidFill>
                <a:latin typeface="Quattrocento Sans" charset="0"/>
                <a:ea typeface="Quattrocento Sans"/>
                <a:cs typeface="Quattrocento Sans"/>
                <a:sym typeface="Quattrocento Sans"/>
              </a:rPr>
              <a:t>(</a:t>
            </a:r>
            <a:r>
              <a:rPr lang="el-GR" sz="1600" dirty="0">
                <a:latin typeface="Quattrocento Sans" charset="0"/>
              </a:rPr>
              <a:t>ρ</a:t>
            </a:r>
            <a:r>
              <a:rPr lang="es-ES" sz="1600" dirty="0">
                <a:latin typeface="Quattrocento Sans" charset="0"/>
              </a:rPr>
              <a:t>e)</a:t>
            </a:r>
            <a:r>
              <a:rPr lang="es-ES" sz="1600" b="1" dirty="0">
                <a:solidFill>
                  <a:schemeClr val="dk1"/>
                </a:solidFill>
                <a:latin typeface="Quattrocento Sans" charset="0"/>
                <a:ea typeface="Quattrocento Sans"/>
                <a:cs typeface="Quattrocento Sans"/>
                <a:sym typeface="Quattrocento Sans"/>
              </a:rPr>
              <a:t>: </a:t>
            </a:r>
            <a:r>
              <a:rPr lang="es-ES" sz="1600" dirty="0">
                <a:solidFill>
                  <a:schemeClr val="dk1"/>
                </a:solidFill>
                <a:latin typeface="Quattrocento Sans" charset="0"/>
                <a:ea typeface="Quattrocento Sans"/>
                <a:cs typeface="Quattrocento Sans"/>
                <a:sym typeface="Quattrocento Sans"/>
              </a:rPr>
              <a:t>se espera que aumente con las variaciones al alza del tipo de cambio, y que disminuya cuando aumenta la inflación esperada</a:t>
            </a:r>
          </a:p>
          <a:p>
            <a:pPr indent="-285750" algn="ctr"/>
            <a:r>
              <a:rPr lang="el-GR" sz="1600" b="1" dirty="0">
                <a:latin typeface="Quattrocento Sans" charset="0"/>
              </a:rPr>
              <a:t>ρ</a:t>
            </a:r>
            <a:r>
              <a:rPr lang="es-ES" sz="1600" b="1" dirty="0">
                <a:latin typeface="Quattrocento Sans" charset="0"/>
              </a:rPr>
              <a:t>e  = </a:t>
            </a:r>
            <a:r>
              <a:rPr lang="el-GR" sz="1600" b="1" dirty="0">
                <a:latin typeface="Quattrocento Sans" charset="0"/>
              </a:rPr>
              <a:t>μ</a:t>
            </a:r>
            <a:r>
              <a:rPr lang="es-ES" sz="1600" b="1" dirty="0">
                <a:latin typeface="Quattrocento Sans" charset="0"/>
              </a:rPr>
              <a:t>e – </a:t>
            </a:r>
            <a:r>
              <a:rPr lang="el-GR" sz="1600" b="1" dirty="0">
                <a:latin typeface="Quattrocento Sans" charset="0"/>
              </a:rPr>
              <a:t>π</a:t>
            </a:r>
            <a:r>
              <a:rPr lang="es-ES" sz="1600" b="1" dirty="0">
                <a:latin typeface="Quattrocento Sans" charset="0"/>
              </a:rPr>
              <a:t>e</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8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9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3385</TotalTime>
  <Words>1949</Words>
  <Application>Microsoft Office PowerPoint</Application>
  <PresentationFormat>Personalizado</PresentationFormat>
  <Paragraphs>95</Paragraphs>
  <Slides>19</Slides>
  <Notes>19</Notes>
  <HiddenSlides>0</HiddenSlides>
  <MMClips>0</MMClips>
  <ScaleCrop>false</ScaleCrop>
  <HeadingPairs>
    <vt:vector size="6" baseType="variant">
      <vt:variant>
        <vt:lpstr>Fuentes usadas</vt:lpstr>
      </vt:variant>
      <vt:variant>
        <vt:i4>3</vt:i4>
      </vt:variant>
      <vt:variant>
        <vt:lpstr>Tema</vt:lpstr>
      </vt:variant>
      <vt:variant>
        <vt:i4>19</vt:i4>
      </vt:variant>
      <vt:variant>
        <vt:lpstr>Títulos de diapositiva</vt:lpstr>
      </vt:variant>
      <vt:variant>
        <vt:i4>19</vt:i4>
      </vt:variant>
    </vt:vector>
  </HeadingPairs>
  <TitlesOfParts>
    <vt:vector size="41" baseType="lpstr">
      <vt:lpstr>Arial</vt:lpstr>
      <vt:lpstr>Calibri</vt:lpstr>
      <vt:lpstr>Quattrocento Sans</vt:lpstr>
      <vt:lpstr>Simple Light</vt:lpstr>
      <vt:lpstr>1_Simple Light</vt:lpstr>
      <vt:lpstr>2_Simple Light</vt:lpstr>
      <vt:lpstr>3_Simple Light</vt:lpstr>
      <vt:lpstr>4_Simple Light</vt:lpstr>
      <vt:lpstr>5_Simple Light</vt:lpstr>
      <vt:lpstr>6_Simple Light</vt:lpstr>
      <vt:lpstr>7_Simple Light</vt:lpstr>
      <vt:lpstr>9_Simple Light</vt:lpstr>
      <vt:lpstr>10_Simple Light</vt:lpstr>
      <vt:lpstr>11_Simple Light</vt:lpstr>
      <vt:lpstr>12_Simple Light</vt:lpstr>
      <vt:lpstr>13_Simple Light</vt:lpstr>
      <vt:lpstr>15_Simple Light</vt:lpstr>
      <vt:lpstr>14_Simple Light</vt:lpstr>
      <vt:lpstr>16_Simple Light</vt:lpstr>
      <vt:lpstr>17_Simple Light</vt:lpstr>
      <vt:lpstr>18_Simple Light</vt:lpstr>
      <vt:lpstr>19_Simple Light</vt:lpstr>
      <vt:lpstr>Presentación de PowerPoint</vt:lpstr>
      <vt:lpstr>Tipo de Cambio y Mercado de Divisas</vt:lpstr>
      <vt:lpstr>Tipo de Cambio Real y Precios de Consumo</vt:lpstr>
      <vt:lpstr>Tipo de Cambio Real y Competitividad </vt:lpstr>
      <vt:lpstr>Oferta y Demanda en el Mercado de Divisas </vt:lpstr>
      <vt:lpstr>Fluctuaciones del Tipo de Cambio </vt:lpstr>
      <vt:lpstr>Regímenes Cambiarios</vt:lpstr>
      <vt:lpstr>Tasas de Interés y Riesgo País</vt:lpstr>
      <vt:lpstr>Las Expectativas y la Paridad de las Tasas de Interés</vt:lpstr>
      <vt:lpstr>Presentación de PowerPoint</vt:lpstr>
      <vt:lpstr>Determinantes y Consecuencias de los Flujos de Capitales</vt:lpstr>
      <vt:lpstr>Correlación de los Flujos de Capitales en Uruguay y América Latina. </vt:lpstr>
      <vt:lpstr>Flujos de Capitales, Actividad Económica y Tipo de Cambio Real</vt:lpstr>
      <vt:lpstr>Tipo de Cambio Real y Flujos de Capital en Uruguay </vt:lpstr>
      <vt:lpstr>Vulnerabilidad Financiera y Crisis de la Balanza de Pagos</vt:lpstr>
      <vt:lpstr>Presentación de PowerPoint</vt:lpstr>
      <vt:lpstr>Crisis de la Balanza de Pagos</vt:lpstr>
      <vt:lpstr>Opciones y Desafíos de Política</vt:lpstr>
      <vt:lpstr>Desarrollo de Mercados de Cobertura</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Federico</dc:creator>
  <cp:lastModifiedBy>Facundo Visconti</cp:lastModifiedBy>
  <cp:revision>44</cp:revision>
  <dcterms:created xsi:type="dcterms:W3CDTF">2019-05-14T18:52:31Z</dcterms:created>
  <dcterms:modified xsi:type="dcterms:W3CDTF">2025-11-19T21:43:22Z</dcterms:modified>
</cp:coreProperties>
</file>