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4" r:id="rId8"/>
    <p:sldId id="262" r:id="rId9"/>
    <p:sldId id="268" r:id="rId10"/>
    <p:sldId id="269" r:id="rId11"/>
    <p:sldId id="271" r:id="rId12"/>
    <p:sldId id="272" r:id="rId13"/>
    <p:sldId id="270" r:id="rId14"/>
    <p:sldId id="274" r:id="rId15"/>
    <p:sldId id="278" r:id="rId16"/>
    <p:sldId id="281" r:id="rId17"/>
    <p:sldId id="284" r:id="rId18"/>
    <p:sldId id="280" r:id="rId19"/>
    <p:sldId id="279" r:id="rId20"/>
  </p:sldIdLst>
  <p:sldSz cx="9144000" cy="5143500" type="screen16x9"/>
  <p:notesSz cx="6858000" cy="9144000"/>
  <p:embeddedFontLst>
    <p:embeddedFont>
      <p:font typeface="Quattrocento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0" autoAdjust="0"/>
    <p:restoredTop sz="94624" autoAdjust="0"/>
  </p:normalViewPr>
  <p:slideViewPr>
    <p:cSldViewPr>
      <p:cViewPr varScale="1">
        <p:scale>
          <a:sx n="82" d="100"/>
          <a:sy n="82" d="100"/>
        </p:scale>
        <p:origin x="784" y="52"/>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92.168.0.50\publico\para_entender_la_economia\Libro%20-%20Para%20entender%20la%20econom&#237;a\Gr&#225;ficos%20y%20cuadros%20Libr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'[Gráficos y cuadros Libro.xlsx]Gráfico 5.1'!$B$13</c:f>
              <c:strCache>
                <c:ptCount val="1"/>
                <c:pt idx="0">
                  <c:v>En millones de USD</c:v>
                </c:pt>
              </c:strCache>
            </c:strRef>
          </c:tx>
          <c:spPr>
            <a:ln w="28575" cap="rnd">
              <a:solidFill>
                <a:schemeClr val="accent1"/>
              </a:solidFill>
              <a:round/>
            </a:ln>
            <a:effectLst/>
          </c:spPr>
          <c:marker>
            <c:symbol val="none"/>
          </c:marker>
          <c:cat>
            <c:numRef>
              <c:f>'[Gráficos y cuadros Libro.xlsx]Gráfico 5.1'!$A$14:$A$118</c:f>
              <c:numCache>
                <c:formatCode>mmm\-yy</c:formatCode>
                <c:ptCount val="105"/>
                <c:pt idx="0">
                  <c:v>36130</c:v>
                </c:pt>
                <c:pt idx="1">
                  <c:v>36220</c:v>
                </c:pt>
                <c:pt idx="2">
                  <c:v>36312</c:v>
                </c:pt>
                <c:pt idx="3">
                  <c:v>36404</c:v>
                </c:pt>
                <c:pt idx="4">
                  <c:v>36495</c:v>
                </c:pt>
                <c:pt idx="5">
                  <c:v>36586</c:v>
                </c:pt>
                <c:pt idx="6">
                  <c:v>36678</c:v>
                </c:pt>
                <c:pt idx="7">
                  <c:v>36770</c:v>
                </c:pt>
                <c:pt idx="8">
                  <c:v>36861</c:v>
                </c:pt>
                <c:pt idx="9">
                  <c:v>36951</c:v>
                </c:pt>
                <c:pt idx="10">
                  <c:v>37043</c:v>
                </c:pt>
                <c:pt idx="11">
                  <c:v>37135</c:v>
                </c:pt>
                <c:pt idx="12">
                  <c:v>37226</c:v>
                </c:pt>
                <c:pt idx="13">
                  <c:v>37316</c:v>
                </c:pt>
                <c:pt idx="14">
                  <c:v>37408</c:v>
                </c:pt>
                <c:pt idx="15">
                  <c:v>37500</c:v>
                </c:pt>
                <c:pt idx="16">
                  <c:v>37591</c:v>
                </c:pt>
                <c:pt idx="17">
                  <c:v>37681</c:v>
                </c:pt>
                <c:pt idx="18">
                  <c:v>37773</c:v>
                </c:pt>
                <c:pt idx="19">
                  <c:v>37865</c:v>
                </c:pt>
                <c:pt idx="20">
                  <c:v>37956</c:v>
                </c:pt>
                <c:pt idx="21">
                  <c:v>38047</c:v>
                </c:pt>
                <c:pt idx="22">
                  <c:v>38139</c:v>
                </c:pt>
                <c:pt idx="23">
                  <c:v>38231</c:v>
                </c:pt>
                <c:pt idx="24">
                  <c:v>38322</c:v>
                </c:pt>
                <c:pt idx="25">
                  <c:v>38412</c:v>
                </c:pt>
                <c:pt idx="26">
                  <c:v>38504</c:v>
                </c:pt>
                <c:pt idx="27">
                  <c:v>38596</c:v>
                </c:pt>
                <c:pt idx="28">
                  <c:v>38687</c:v>
                </c:pt>
                <c:pt idx="29">
                  <c:v>38777</c:v>
                </c:pt>
                <c:pt idx="30">
                  <c:v>38869</c:v>
                </c:pt>
                <c:pt idx="31">
                  <c:v>38961</c:v>
                </c:pt>
                <c:pt idx="32">
                  <c:v>39052</c:v>
                </c:pt>
                <c:pt idx="33">
                  <c:v>39142</c:v>
                </c:pt>
                <c:pt idx="34">
                  <c:v>39234</c:v>
                </c:pt>
                <c:pt idx="35">
                  <c:v>39326</c:v>
                </c:pt>
                <c:pt idx="36">
                  <c:v>39417</c:v>
                </c:pt>
                <c:pt idx="37">
                  <c:v>39508</c:v>
                </c:pt>
                <c:pt idx="38">
                  <c:v>39600</c:v>
                </c:pt>
                <c:pt idx="39">
                  <c:v>39692</c:v>
                </c:pt>
                <c:pt idx="40">
                  <c:v>39783</c:v>
                </c:pt>
                <c:pt idx="41">
                  <c:v>39873</c:v>
                </c:pt>
                <c:pt idx="42">
                  <c:v>39965</c:v>
                </c:pt>
                <c:pt idx="43">
                  <c:v>40057</c:v>
                </c:pt>
                <c:pt idx="44">
                  <c:v>40148</c:v>
                </c:pt>
                <c:pt idx="45">
                  <c:v>40238</c:v>
                </c:pt>
                <c:pt idx="46">
                  <c:v>40330</c:v>
                </c:pt>
                <c:pt idx="47">
                  <c:v>40422</c:v>
                </c:pt>
                <c:pt idx="48">
                  <c:v>40513</c:v>
                </c:pt>
                <c:pt idx="49">
                  <c:v>40603</c:v>
                </c:pt>
                <c:pt idx="50">
                  <c:v>40695</c:v>
                </c:pt>
                <c:pt idx="51">
                  <c:v>40787</c:v>
                </c:pt>
                <c:pt idx="52">
                  <c:v>40878</c:v>
                </c:pt>
                <c:pt idx="53">
                  <c:v>40969</c:v>
                </c:pt>
                <c:pt idx="54">
                  <c:v>41061</c:v>
                </c:pt>
                <c:pt idx="55">
                  <c:v>41153</c:v>
                </c:pt>
                <c:pt idx="56">
                  <c:v>41244</c:v>
                </c:pt>
                <c:pt idx="57">
                  <c:v>41334</c:v>
                </c:pt>
                <c:pt idx="58">
                  <c:v>41426</c:v>
                </c:pt>
                <c:pt idx="59">
                  <c:v>41518</c:v>
                </c:pt>
                <c:pt idx="60">
                  <c:v>41609</c:v>
                </c:pt>
                <c:pt idx="61">
                  <c:v>41699</c:v>
                </c:pt>
                <c:pt idx="62">
                  <c:v>41791</c:v>
                </c:pt>
                <c:pt idx="63">
                  <c:v>41883</c:v>
                </c:pt>
                <c:pt idx="64">
                  <c:v>41974</c:v>
                </c:pt>
                <c:pt idx="65">
                  <c:v>42064</c:v>
                </c:pt>
                <c:pt idx="66">
                  <c:v>42156</c:v>
                </c:pt>
                <c:pt idx="67">
                  <c:v>42248</c:v>
                </c:pt>
                <c:pt idx="68">
                  <c:v>42339</c:v>
                </c:pt>
                <c:pt idx="69">
                  <c:v>42430</c:v>
                </c:pt>
                <c:pt idx="70">
                  <c:v>42522</c:v>
                </c:pt>
                <c:pt idx="71">
                  <c:v>42614</c:v>
                </c:pt>
                <c:pt idx="72">
                  <c:v>42705</c:v>
                </c:pt>
                <c:pt idx="73">
                  <c:v>42795</c:v>
                </c:pt>
                <c:pt idx="74">
                  <c:v>42887</c:v>
                </c:pt>
                <c:pt idx="75">
                  <c:v>42979</c:v>
                </c:pt>
                <c:pt idx="76">
                  <c:v>43070</c:v>
                </c:pt>
                <c:pt idx="77">
                  <c:v>43160</c:v>
                </c:pt>
                <c:pt idx="78">
                  <c:v>43252</c:v>
                </c:pt>
                <c:pt idx="79">
                  <c:v>43344</c:v>
                </c:pt>
                <c:pt idx="80">
                  <c:v>43435</c:v>
                </c:pt>
                <c:pt idx="81">
                  <c:v>43525</c:v>
                </c:pt>
                <c:pt idx="82">
                  <c:v>43617</c:v>
                </c:pt>
                <c:pt idx="83">
                  <c:v>43709</c:v>
                </c:pt>
                <c:pt idx="84">
                  <c:v>43800</c:v>
                </c:pt>
                <c:pt idx="85">
                  <c:v>43891</c:v>
                </c:pt>
                <c:pt idx="86">
                  <c:v>43983</c:v>
                </c:pt>
                <c:pt idx="87">
                  <c:v>44075</c:v>
                </c:pt>
                <c:pt idx="88">
                  <c:v>44166</c:v>
                </c:pt>
                <c:pt idx="89">
                  <c:v>44256</c:v>
                </c:pt>
                <c:pt idx="90">
                  <c:v>44348</c:v>
                </c:pt>
                <c:pt idx="91">
                  <c:v>44440</c:v>
                </c:pt>
                <c:pt idx="92">
                  <c:v>44531</c:v>
                </c:pt>
                <c:pt idx="93">
                  <c:v>44621</c:v>
                </c:pt>
                <c:pt idx="94">
                  <c:v>44713</c:v>
                </c:pt>
                <c:pt idx="95">
                  <c:v>44805</c:v>
                </c:pt>
                <c:pt idx="96">
                  <c:v>44896</c:v>
                </c:pt>
                <c:pt idx="97">
                  <c:v>44986</c:v>
                </c:pt>
                <c:pt idx="98">
                  <c:v>45078</c:v>
                </c:pt>
                <c:pt idx="99">
                  <c:v>45170</c:v>
                </c:pt>
                <c:pt idx="100">
                  <c:v>45261</c:v>
                </c:pt>
                <c:pt idx="101">
                  <c:v>45352</c:v>
                </c:pt>
                <c:pt idx="102">
                  <c:v>45444</c:v>
                </c:pt>
                <c:pt idx="103">
                  <c:v>45536</c:v>
                </c:pt>
                <c:pt idx="104">
                  <c:v>45627</c:v>
                </c:pt>
              </c:numCache>
            </c:numRef>
          </c:cat>
          <c:val>
            <c:numRef>
              <c:f>'[Gráficos y cuadros Libro.xlsx]Gráfico 5.1'!$B$14:$B$118</c:f>
              <c:numCache>
                <c:formatCode>General</c:formatCode>
                <c:ptCount val="105"/>
                <c:pt idx="0">
                  <c:v>3026</c:v>
                </c:pt>
                <c:pt idx="1">
                  <c:v>2940</c:v>
                </c:pt>
                <c:pt idx="2">
                  <c:v>2778</c:v>
                </c:pt>
                <c:pt idx="3">
                  <c:v>3001</c:v>
                </c:pt>
                <c:pt idx="4">
                  <c:v>3227</c:v>
                </c:pt>
                <c:pt idx="5">
                  <c:v>3136</c:v>
                </c:pt>
                <c:pt idx="6">
                  <c:v>3142</c:v>
                </c:pt>
                <c:pt idx="7">
                  <c:v>3332</c:v>
                </c:pt>
                <c:pt idx="8">
                  <c:v>3347</c:v>
                </c:pt>
                <c:pt idx="9">
                  <c:v>3822</c:v>
                </c:pt>
                <c:pt idx="10">
                  <c:v>3428</c:v>
                </c:pt>
                <c:pt idx="11">
                  <c:v>3573</c:v>
                </c:pt>
                <c:pt idx="12">
                  <c:v>3497</c:v>
                </c:pt>
                <c:pt idx="13">
                  <c:v>3662</c:v>
                </c:pt>
                <c:pt idx="14">
                  <c:v>4528</c:v>
                </c:pt>
                <c:pt idx="15">
                  <c:v>4062</c:v>
                </c:pt>
                <c:pt idx="16">
                  <c:v>4008</c:v>
                </c:pt>
                <c:pt idx="17">
                  <c:v>4132</c:v>
                </c:pt>
                <c:pt idx="18">
                  <c:v>4269</c:v>
                </c:pt>
                <c:pt idx="19">
                  <c:v>4584</c:v>
                </c:pt>
                <c:pt idx="20">
                  <c:v>4463</c:v>
                </c:pt>
                <c:pt idx="21">
                  <c:v>4688</c:v>
                </c:pt>
                <c:pt idx="22">
                  <c:v>4679</c:v>
                </c:pt>
                <c:pt idx="23">
                  <c:v>4742</c:v>
                </c:pt>
                <c:pt idx="24">
                  <c:v>4879</c:v>
                </c:pt>
                <c:pt idx="25">
                  <c:v>5092</c:v>
                </c:pt>
                <c:pt idx="26">
                  <c:v>5442</c:v>
                </c:pt>
                <c:pt idx="27">
                  <c:v>5582</c:v>
                </c:pt>
                <c:pt idx="28">
                  <c:v>5358</c:v>
                </c:pt>
                <c:pt idx="29">
                  <c:v>5721</c:v>
                </c:pt>
                <c:pt idx="30">
                  <c:v>6177</c:v>
                </c:pt>
                <c:pt idx="31">
                  <c:v>5725</c:v>
                </c:pt>
                <c:pt idx="32">
                  <c:v>6243</c:v>
                </c:pt>
                <c:pt idx="33">
                  <c:v>6837</c:v>
                </c:pt>
                <c:pt idx="34">
                  <c:v>6719</c:v>
                </c:pt>
                <c:pt idx="35">
                  <c:v>6840</c:v>
                </c:pt>
                <c:pt idx="36">
                  <c:v>6941</c:v>
                </c:pt>
                <c:pt idx="37">
                  <c:v>7927</c:v>
                </c:pt>
                <c:pt idx="38">
                  <c:v>7358</c:v>
                </c:pt>
                <c:pt idx="39">
                  <c:v>7752</c:v>
                </c:pt>
                <c:pt idx="40">
                  <c:v>7853</c:v>
                </c:pt>
                <c:pt idx="41">
                  <c:v>8129.5</c:v>
                </c:pt>
                <c:pt idx="42">
                  <c:v>8546</c:v>
                </c:pt>
                <c:pt idx="43">
                  <c:v>8031.5</c:v>
                </c:pt>
                <c:pt idx="44">
                  <c:v>8635</c:v>
                </c:pt>
                <c:pt idx="45">
                  <c:v>8904</c:v>
                </c:pt>
                <c:pt idx="46">
                  <c:v>8803</c:v>
                </c:pt>
                <c:pt idx="47">
                  <c:v>8486</c:v>
                </c:pt>
                <c:pt idx="48">
                  <c:v>7176</c:v>
                </c:pt>
                <c:pt idx="49">
                  <c:v>7113</c:v>
                </c:pt>
                <c:pt idx="50">
                  <c:v>7008</c:v>
                </c:pt>
                <c:pt idx="51">
                  <c:v>7030</c:v>
                </c:pt>
                <c:pt idx="52">
                  <c:v>6696</c:v>
                </c:pt>
                <c:pt idx="53">
                  <c:v>7975</c:v>
                </c:pt>
                <c:pt idx="54">
                  <c:v>8660.7919999999995</c:v>
                </c:pt>
                <c:pt idx="55">
                  <c:v>7371.0640000000003</c:v>
                </c:pt>
                <c:pt idx="56">
                  <c:v>7190.0140000000001</c:v>
                </c:pt>
                <c:pt idx="57">
                  <c:v>7542.6989999999996</c:v>
                </c:pt>
                <c:pt idx="58">
                  <c:v>7993.9080000000004</c:v>
                </c:pt>
                <c:pt idx="59">
                  <c:v>7849.4449999999997</c:v>
                </c:pt>
                <c:pt idx="60">
                  <c:v>8266.3009999999995</c:v>
                </c:pt>
                <c:pt idx="61">
                  <c:v>8685.4879999999994</c:v>
                </c:pt>
                <c:pt idx="62">
                  <c:v>8839.3469999999998</c:v>
                </c:pt>
                <c:pt idx="63">
                  <c:v>9204.973</c:v>
                </c:pt>
                <c:pt idx="64">
                  <c:v>8423.8629999999994</c:v>
                </c:pt>
                <c:pt idx="65">
                  <c:v>9074.2240000000002</c:v>
                </c:pt>
                <c:pt idx="66">
                  <c:v>9374.1479999999992</c:v>
                </c:pt>
                <c:pt idx="67">
                  <c:v>8746.5949999999993</c:v>
                </c:pt>
                <c:pt idx="68">
                  <c:v>8733.1010000000006</c:v>
                </c:pt>
                <c:pt idx="69">
                  <c:v>8353.1170000000002</c:v>
                </c:pt>
                <c:pt idx="70">
                  <c:v>8723.9930000000004</c:v>
                </c:pt>
                <c:pt idx="71">
                  <c:v>7725.7460000000001</c:v>
                </c:pt>
                <c:pt idx="72">
                  <c:v>8101.6959999999999</c:v>
                </c:pt>
                <c:pt idx="73">
                  <c:v>7606.7240000000002</c:v>
                </c:pt>
                <c:pt idx="74">
                  <c:v>7670.8710000000001</c:v>
                </c:pt>
                <c:pt idx="75">
                  <c:v>6734.5320000000002</c:v>
                </c:pt>
                <c:pt idx="76">
                  <c:v>6890.9930000000004</c:v>
                </c:pt>
                <c:pt idx="77">
                  <c:v>6811.9960000000001</c:v>
                </c:pt>
                <c:pt idx="78">
                  <c:v>7003.97</c:v>
                </c:pt>
                <c:pt idx="79">
                  <c:v>6870.7169999999996</c:v>
                </c:pt>
                <c:pt idx="80">
                  <c:v>6284.1260000000002</c:v>
                </c:pt>
                <c:pt idx="81">
                  <c:v>6249.88</c:v>
                </c:pt>
                <c:pt idx="82">
                  <c:v>6505.7529999999997</c:v>
                </c:pt>
                <c:pt idx="83">
                  <c:v>6648.2820000000002</c:v>
                </c:pt>
                <c:pt idx="84">
                  <c:v>6195.875</c:v>
                </c:pt>
                <c:pt idx="85">
                  <c:v>7279.4290000000001</c:v>
                </c:pt>
                <c:pt idx="86">
                  <c:v>8332.3690000000006</c:v>
                </c:pt>
                <c:pt idx="87">
                  <c:v>7915.777</c:v>
                </c:pt>
                <c:pt idx="88">
                  <c:v>10271.378000000001</c:v>
                </c:pt>
                <c:pt idx="89">
                  <c:v>9000.9359999999997</c:v>
                </c:pt>
                <c:pt idx="90">
                  <c:v>9461.2369999999992</c:v>
                </c:pt>
                <c:pt idx="91">
                  <c:v>10063.573</c:v>
                </c:pt>
                <c:pt idx="92">
                  <c:v>10422.537</c:v>
                </c:pt>
                <c:pt idx="93">
                  <c:v>9986.3819999999996</c:v>
                </c:pt>
                <c:pt idx="94">
                  <c:v>9320.902</c:v>
                </c:pt>
                <c:pt idx="95">
                  <c:v>9849.4989999999998</c:v>
                </c:pt>
                <c:pt idx="96">
                  <c:v>9941.2049999999999</c:v>
                </c:pt>
                <c:pt idx="97">
                  <c:v>7687.3490000000002</c:v>
                </c:pt>
                <c:pt idx="98">
                  <c:v>7021.4669999999996</c:v>
                </c:pt>
                <c:pt idx="99">
                  <c:v>7143.1790000000001</c:v>
                </c:pt>
                <c:pt idx="100">
                  <c:v>7389.4780000000001</c:v>
                </c:pt>
                <c:pt idx="101">
                  <c:v>7085.0029999999997</c:v>
                </c:pt>
                <c:pt idx="102">
                  <c:v>7069.4459999999999</c:v>
                </c:pt>
                <c:pt idx="103">
                  <c:v>6965.6629999999996</c:v>
                </c:pt>
                <c:pt idx="104">
                  <c:v>6232.0529999999999</c:v>
                </c:pt>
              </c:numCache>
            </c:numRef>
          </c:val>
          <c:smooth val="0"/>
          <c:extLst>
            <c:ext xmlns:c16="http://schemas.microsoft.com/office/drawing/2014/chart" uri="{C3380CC4-5D6E-409C-BE32-E72D297353CC}">
              <c16:uniqueId val="{00000000-7C72-4498-9C13-4A971DD2E804}"/>
            </c:ext>
          </c:extLst>
        </c:ser>
        <c:dLbls>
          <c:showLegendKey val="0"/>
          <c:showVal val="0"/>
          <c:showCatName val="0"/>
          <c:showSerName val="0"/>
          <c:showPercent val="0"/>
          <c:showBubbleSize val="0"/>
        </c:dLbls>
        <c:marker val="1"/>
        <c:smooth val="0"/>
        <c:axId val="843469232"/>
        <c:axId val="1015084352"/>
      </c:lineChart>
      <c:lineChart>
        <c:grouping val="standard"/>
        <c:varyColors val="0"/>
        <c:ser>
          <c:idx val="1"/>
          <c:order val="1"/>
          <c:tx>
            <c:strRef>
              <c:f>'[Gráficos y cuadros Libro.xlsx]Gráfico 5.1'!$C$13</c:f>
              <c:strCache>
                <c:ptCount val="1"/>
                <c:pt idx="0">
                  <c:v>En % del total de depósitos (eje derecho)</c:v>
                </c:pt>
              </c:strCache>
            </c:strRef>
          </c:tx>
          <c:spPr>
            <a:ln w="28575" cap="rnd">
              <a:solidFill>
                <a:schemeClr val="accent2"/>
              </a:solidFill>
              <a:round/>
            </a:ln>
            <a:effectLst/>
          </c:spPr>
          <c:marker>
            <c:symbol val="none"/>
          </c:marker>
          <c:cat>
            <c:numRef>
              <c:f>'[Gráficos y cuadros Libro.xlsx]Gráfico 5.1'!$A$14:$A$118</c:f>
              <c:numCache>
                <c:formatCode>mmm\-yy</c:formatCode>
                <c:ptCount val="105"/>
                <c:pt idx="0">
                  <c:v>36130</c:v>
                </c:pt>
                <c:pt idx="1">
                  <c:v>36220</c:v>
                </c:pt>
                <c:pt idx="2">
                  <c:v>36312</c:v>
                </c:pt>
                <c:pt idx="3">
                  <c:v>36404</c:v>
                </c:pt>
                <c:pt idx="4">
                  <c:v>36495</c:v>
                </c:pt>
                <c:pt idx="5">
                  <c:v>36586</c:v>
                </c:pt>
                <c:pt idx="6">
                  <c:v>36678</c:v>
                </c:pt>
                <c:pt idx="7">
                  <c:v>36770</c:v>
                </c:pt>
                <c:pt idx="8">
                  <c:v>36861</c:v>
                </c:pt>
                <c:pt idx="9">
                  <c:v>36951</c:v>
                </c:pt>
                <c:pt idx="10">
                  <c:v>37043</c:v>
                </c:pt>
                <c:pt idx="11">
                  <c:v>37135</c:v>
                </c:pt>
                <c:pt idx="12">
                  <c:v>37226</c:v>
                </c:pt>
                <c:pt idx="13">
                  <c:v>37316</c:v>
                </c:pt>
                <c:pt idx="14">
                  <c:v>37408</c:v>
                </c:pt>
                <c:pt idx="15">
                  <c:v>37500</c:v>
                </c:pt>
                <c:pt idx="16">
                  <c:v>37591</c:v>
                </c:pt>
                <c:pt idx="17">
                  <c:v>37681</c:v>
                </c:pt>
                <c:pt idx="18">
                  <c:v>37773</c:v>
                </c:pt>
                <c:pt idx="19">
                  <c:v>37865</c:v>
                </c:pt>
                <c:pt idx="20">
                  <c:v>37956</c:v>
                </c:pt>
                <c:pt idx="21">
                  <c:v>38047</c:v>
                </c:pt>
                <c:pt idx="22">
                  <c:v>38139</c:v>
                </c:pt>
                <c:pt idx="23">
                  <c:v>38231</c:v>
                </c:pt>
                <c:pt idx="24">
                  <c:v>38322</c:v>
                </c:pt>
                <c:pt idx="25">
                  <c:v>38412</c:v>
                </c:pt>
                <c:pt idx="26">
                  <c:v>38504</c:v>
                </c:pt>
                <c:pt idx="27">
                  <c:v>38596</c:v>
                </c:pt>
                <c:pt idx="28">
                  <c:v>38687</c:v>
                </c:pt>
                <c:pt idx="29">
                  <c:v>38777</c:v>
                </c:pt>
                <c:pt idx="30">
                  <c:v>38869</c:v>
                </c:pt>
                <c:pt idx="31">
                  <c:v>38961</c:v>
                </c:pt>
                <c:pt idx="32">
                  <c:v>39052</c:v>
                </c:pt>
                <c:pt idx="33">
                  <c:v>39142</c:v>
                </c:pt>
                <c:pt idx="34">
                  <c:v>39234</c:v>
                </c:pt>
                <c:pt idx="35">
                  <c:v>39326</c:v>
                </c:pt>
                <c:pt idx="36">
                  <c:v>39417</c:v>
                </c:pt>
                <c:pt idx="37">
                  <c:v>39508</c:v>
                </c:pt>
                <c:pt idx="38">
                  <c:v>39600</c:v>
                </c:pt>
                <c:pt idx="39">
                  <c:v>39692</c:v>
                </c:pt>
                <c:pt idx="40">
                  <c:v>39783</c:v>
                </c:pt>
                <c:pt idx="41">
                  <c:v>39873</c:v>
                </c:pt>
                <c:pt idx="42">
                  <c:v>39965</c:v>
                </c:pt>
                <c:pt idx="43">
                  <c:v>40057</c:v>
                </c:pt>
                <c:pt idx="44">
                  <c:v>40148</c:v>
                </c:pt>
                <c:pt idx="45">
                  <c:v>40238</c:v>
                </c:pt>
                <c:pt idx="46">
                  <c:v>40330</c:v>
                </c:pt>
                <c:pt idx="47">
                  <c:v>40422</c:v>
                </c:pt>
                <c:pt idx="48">
                  <c:v>40513</c:v>
                </c:pt>
                <c:pt idx="49">
                  <c:v>40603</c:v>
                </c:pt>
                <c:pt idx="50">
                  <c:v>40695</c:v>
                </c:pt>
                <c:pt idx="51">
                  <c:v>40787</c:v>
                </c:pt>
                <c:pt idx="52">
                  <c:v>40878</c:v>
                </c:pt>
                <c:pt idx="53">
                  <c:v>40969</c:v>
                </c:pt>
                <c:pt idx="54">
                  <c:v>41061</c:v>
                </c:pt>
                <c:pt idx="55">
                  <c:v>41153</c:v>
                </c:pt>
                <c:pt idx="56">
                  <c:v>41244</c:v>
                </c:pt>
                <c:pt idx="57">
                  <c:v>41334</c:v>
                </c:pt>
                <c:pt idx="58">
                  <c:v>41426</c:v>
                </c:pt>
                <c:pt idx="59">
                  <c:v>41518</c:v>
                </c:pt>
                <c:pt idx="60">
                  <c:v>41609</c:v>
                </c:pt>
                <c:pt idx="61">
                  <c:v>41699</c:v>
                </c:pt>
                <c:pt idx="62">
                  <c:v>41791</c:v>
                </c:pt>
                <c:pt idx="63">
                  <c:v>41883</c:v>
                </c:pt>
                <c:pt idx="64">
                  <c:v>41974</c:v>
                </c:pt>
                <c:pt idx="65">
                  <c:v>42064</c:v>
                </c:pt>
                <c:pt idx="66">
                  <c:v>42156</c:v>
                </c:pt>
                <c:pt idx="67">
                  <c:v>42248</c:v>
                </c:pt>
                <c:pt idx="68">
                  <c:v>42339</c:v>
                </c:pt>
                <c:pt idx="69">
                  <c:v>42430</c:v>
                </c:pt>
                <c:pt idx="70">
                  <c:v>42522</c:v>
                </c:pt>
                <c:pt idx="71">
                  <c:v>42614</c:v>
                </c:pt>
                <c:pt idx="72">
                  <c:v>42705</c:v>
                </c:pt>
                <c:pt idx="73">
                  <c:v>42795</c:v>
                </c:pt>
                <c:pt idx="74">
                  <c:v>42887</c:v>
                </c:pt>
                <c:pt idx="75">
                  <c:v>42979</c:v>
                </c:pt>
                <c:pt idx="76">
                  <c:v>43070</c:v>
                </c:pt>
                <c:pt idx="77">
                  <c:v>43160</c:v>
                </c:pt>
                <c:pt idx="78">
                  <c:v>43252</c:v>
                </c:pt>
                <c:pt idx="79">
                  <c:v>43344</c:v>
                </c:pt>
                <c:pt idx="80">
                  <c:v>43435</c:v>
                </c:pt>
                <c:pt idx="81">
                  <c:v>43525</c:v>
                </c:pt>
                <c:pt idx="82">
                  <c:v>43617</c:v>
                </c:pt>
                <c:pt idx="83">
                  <c:v>43709</c:v>
                </c:pt>
                <c:pt idx="84">
                  <c:v>43800</c:v>
                </c:pt>
                <c:pt idx="85">
                  <c:v>43891</c:v>
                </c:pt>
                <c:pt idx="86">
                  <c:v>43983</c:v>
                </c:pt>
                <c:pt idx="87">
                  <c:v>44075</c:v>
                </c:pt>
                <c:pt idx="88">
                  <c:v>44166</c:v>
                </c:pt>
                <c:pt idx="89">
                  <c:v>44256</c:v>
                </c:pt>
                <c:pt idx="90">
                  <c:v>44348</c:v>
                </c:pt>
                <c:pt idx="91">
                  <c:v>44440</c:v>
                </c:pt>
                <c:pt idx="92">
                  <c:v>44531</c:v>
                </c:pt>
                <c:pt idx="93">
                  <c:v>44621</c:v>
                </c:pt>
                <c:pt idx="94">
                  <c:v>44713</c:v>
                </c:pt>
                <c:pt idx="95">
                  <c:v>44805</c:v>
                </c:pt>
                <c:pt idx="96">
                  <c:v>44896</c:v>
                </c:pt>
                <c:pt idx="97">
                  <c:v>44986</c:v>
                </c:pt>
                <c:pt idx="98">
                  <c:v>45078</c:v>
                </c:pt>
                <c:pt idx="99">
                  <c:v>45170</c:v>
                </c:pt>
                <c:pt idx="100">
                  <c:v>45261</c:v>
                </c:pt>
                <c:pt idx="101">
                  <c:v>45352</c:v>
                </c:pt>
                <c:pt idx="102">
                  <c:v>45444</c:v>
                </c:pt>
                <c:pt idx="103">
                  <c:v>45536</c:v>
                </c:pt>
                <c:pt idx="104">
                  <c:v>45627</c:v>
                </c:pt>
              </c:numCache>
            </c:numRef>
          </c:cat>
          <c:val>
            <c:numRef>
              <c:f>'[Gráficos y cuadros Libro.xlsx]Gráfico 5.1'!$C$14:$C$118</c:f>
              <c:numCache>
                <c:formatCode>General</c:formatCode>
                <c:ptCount val="105"/>
                <c:pt idx="0">
                  <c:v>21.426185725470781</c:v>
                </c:pt>
                <c:pt idx="1">
                  <c:v>20.597619038127544</c:v>
                </c:pt>
                <c:pt idx="2">
                  <c:v>19.408541326006667</c:v>
                </c:pt>
                <c:pt idx="3">
                  <c:v>20.523657691588248</c:v>
                </c:pt>
                <c:pt idx="4">
                  <c:v>20.428602881169841</c:v>
                </c:pt>
                <c:pt idx="5">
                  <c:v>19.846267015356606</c:v>
                </c:pt>
                <c:pt idx="6">
                  <c:v>19.598915093315636</c:v>
                </c:pt>
                <c:pt idx="7">
                  <c:v>20.590503706333514</c:v>
                </c:pt>
                <c:pt idx="8">
                  <c:v>19.827187009388741</c:v>
                </c:pt>
                <c:pt idx="9">
                  <c:v>21.467450399802992</c:v>
                </c:pt>
                <c:pt idx="10">
                  <c:v>19.172542690600011</c:v>
                </c:pt>
                <c:pt idx="11">
                  <c:v>19.481104618787441</c:v>
                </c:pt>
                <c:pt idx="12">
                  <c:v>18.152348175649053</c:v>
                </c:pt>
                <c:pt idx="13">
                  <c:v>23.021128268660018</c:v>
                </c:pt>
                <c:pt idx="14">
                  <c:v>32.777389466293663</c:v>
                </c:pt>
                <c:pt idx="15">
                  <c:v>38.099403910434148</c:v>
                </c:pt>
                <c:pt idx="16">
                  <c:v>35.08655667070574</c:v>
                </c:pt>
                <c:pt idx="17">
                  <c:v>37.941590650120517</c:v>
                </c:pt>
                <c:pt idx="18">
                  <c:v>36.916122524115188</c:v>
                </c:pt>
                <c:pt idx="19">
                  <c:v>37.617383486800868</c:v>
                </c:pt>
                <c:pt idx="20">
                  <c:v>36.217634122841929</c:v>
                </c:pt>
                <c:pt idx="21">
                  <c:v>35.831503815534482</c:v>
                </c:pt>
                <c:pt idx="22">
                  <c:v>35.836013390932564</c:v>
                </c:pt>
                <c:pt idx="23">
                  <c:v>36.511803190271117</c:v>
                </c:pt>
                <c:pt idx="24">
                  <c:v>36.883974110866376</c:v>
                </c:pt>
                <c:pt idx="25">
                  <c:v>37.334927589713182</c:v>
                </c:pt>
                <c:pt idx="26">
                  <c:v>38.680810269110658</c:v>
                </c:pt>
                <c:pt idx="27">
                  <c:v>39.027009143267158</c:v>
                </c:pt>
                <c:pt idx="28">
                  <c:v>36.950972840516613</c:v>
                </c:pt>
                <c:pt idx="29">
                  <c:v>37.96057593674292</c:v>
                </c:pt>
                <c:pt idx="30">
                  <c:v>39.609526619912877</c:v>
                </c:pt>
                <c:pt idx="31">
                  <c:v>37.522260353041048</c:v>
                </c:pt>
                <c:pt idx="32">
                  <c:v>39.032412204139547</c:v>
                </c:pt>
                <c:pt idx="33">
                  <c:v>40.585858913420907</c:v>
                </c:pt>
                <c:pt idx="34">
                  <c:v>39.448128740156655</c:v>
                </c:pt>
                <c:pt idx="35">
                  <c:v>39.787267977947373</c:v>
                </c:pt>
                <c:pt idx="36">
                  <c:v>38.452801335282501</c:v>
                </c:pt>
                <c:pt idx="37">
                  <c:v>39.945250601754204</c:v>
                </c:pt>
                <c:pt idx="38">
                  <c:v>36.686087495224236</c:v>
                </c:pt>
                <c:pt idx="39">
                  <c:v>36.483682412331611</c:v>
                </c:pt>
                <c:pt idx="40">
                  <c:v>37.066573914916852</c:v>
                </c:pt>
                <c:pt idx="41">
                  <c:v>36.712740006742031</c:v>
                </c:pt>
                <c:pt idx="42">
                  <c:v>37.077310258147186</c:v>
                </c:pt>
                <c:pt idx="43">
                  <c:v>35.162782799940565</c:v>
                </c:pt>
                <c:pt idx="44">
                  <c:v>35.28068354301184</c:v>
                </c:pt>
                <c:pt idx="45">
                  <c:v>34.593586052440386</c:v>
                </c:pt>
                <c:pt idx="46">
                  <c:v>33.248450072464124</c:v>
                </c:pt>
                <c:pt idx="47">
                  <c:v>32.38816197682663</c:v>
                </c:pt>
                <c:pt idx="48">
                  <c:v>27.838562020127462</c:v>
                </c:pt>
                <c:pt idx="49">
                  <c:v>26.708882405453497</c:v>
                </c:pt>
                <c:pt idx="50">
                  <c:v>25.517588356907684</c:v>
                </c:pt>
                <c:pt idx="51">
                  <c:v>24.844740727380259</c:v>
                </c:pt>
                <c:pt idx="52">
                  <c:v>23.684004694756915</c:v>
                </c:pt>
                <c:pt idx="53">
                  <c:v>25.887944734419921</c:v>
                </c:pt>
                <c:pt idx="54">
                  <c:v>27.653601842270287</c:v>
                </c:pt>
                <c:pt idx="55">
                  <c:v>24.170628217242722</c:v>
                </c:pt>
                <c:pt idx="56">
                  <c:v>22.751209034836922</c:v>
                </c:pt>
                <c:pt idx="57">
                  <c:v>22.979003620507381</c:v>
                </c:pt>
                <c:pt idx="58">
                  <c:v>23.624552882497735</c:v>
                </c:pt>
                <c:pt idx="59">
                  <c:v>23.356872430102388</c:v>
                </c:pt>
                <c:pt idx="60">
                  <c:v>23.783599532915922</c:v>
                </c:pt>
                <c:pt idx="61">
                  <c:v>24.460895168890328</c:v>
                </c:pt>
                <c:pt idx="62">
                  <c:v>24.153549323385445</c:v>
                </c:pt>
                <c:pt idx="63">
                  <c:v>24.57654228862204</c:v>
                </c:pt>
                <c:pt idx="64">
                  <c:v>22.890750564826543</c:v>
                </c:pt>
                <c:pt idx="65">
                  <c:v>23.831581772979245</c:v>
                </c:pt>
                <c:pt idx="66">
                  <c:v>24.570431634773733</c:v>
                </c:pt>
                <c:pt idx="67">
                  <c:v>23.176751248293172</c:v>
                </c:pt>
                <c:pt idx="68">
                  <c:v>23.124344313434054</c:v>
                </c:pt>
                <c:pt idx="69">
                  <c:v>22.279838424750736</c:v>
                </c:pt>
                <c:pt idx="70">
                  <c:v>22.395547527674662</c:v>
                </c:pt>
                <c:pt idx="71">
                  <c:v>20.227620979981925</c:v>
                </c:pt>
                <c:pt idx="72">
                  <c:v>21.337524540019125</c:v>
                </c:pt>
                <c:pt idx="73">
                  <c:v>20.141741086141309</c:v>
                </c:pt>
                <c:pt idx="74">
                  <c:v>20.319170656017771</c:v>
                </c:pt>
                <c:pt idx="75">
                  <c:v>18.285724908359445</c:v>
                </c:pt>
                <c:pt idx="76">
                  <c:v>18.9831824914415</c:v>
                </c:pt>
                <c:pt idx="77">
                  <c:v>18.253464671850413</c:v>
                </c:pt>
                <c:pt idx="78">
                  <c:v>19.089635462126058</c:v>
                </c:pt>
                <c:pt idx="79">
                  <c:v>18.848422569189623</c:v>
                </c:pt>
                <c:pt idx="80">
                  <c:v>17.507981120255486</c:v>
                </c:pt>
                <c:pt idx="81">
                  <c:v>17.027893864690828</c:v>
                </c:pt>
                <c:pt idx="82">
                  <c:v>17.602566273336581</c:v>
                </c:pt>
                <c:pt idx="83">
                  <c:v>17.720288714045871</c:v>
                </c:pt>
                <c:pt idx="84">
                  <c:v>16.89953807047813</c:v>
                </c:pt>
                <c:pt idx="85">
                  <c:v>19.136911103980569</c:v>
                </c:pt>
                <c:pt idx="86">
                  <c:v>20.532972244161492</c:v>
                </c:pt>
                <c:pt idx="87">
                  <c:v>19.11358724755291</c:v>
                </c:pt>
                <c:pt idx="88">
                  <c:v>23.409163075033653</c:v>
                </c:pt>
                <c:pt idx="89">
                  <c:v>20.249094408855637</c:v>
                </c:pt>
                <c:pt idx="90">
                  <c:v>20.658622069576698</c:v>
                </c:pt>
                <c:pt idx="91">
                  <c:v>21.098870615103667</c:v>
                </c:pt>
                <c:pt idx="92">
                  <c:v>21.832689966800139</c:v>
                </c:pt>
                <c:pt idx="93">
                  <c:v>20.555435973493154</c:v>
                </c:pt>
                <c:pt idx="94">
                  <c:v>18.381557214717773</c:v>
                </c:pt>
                <c:pt idx="95">
                  <c:v>19.170373305324119</c:v>
                </c:pt>
                <c:pt idx="96">
                  <c:v>19.380501596692106</c:v>
                </c:pt>
                <c:pt idx="97">
                  <c:v>15.443184232351864</c:v>
                </c:pt>
                <c:pt idx="98">
                  <c:v>14.423252824800143</c:v>
                </c:pt>
                <c:pt idx="99">
                  <c:v>14.32911333495421</c:v>
                </c:pt>
                <c:pt idx="100">
                  <c:v>15.183178229168117</c:v>
                </c:pt>
                <c:pt idx="101">
                  <c:v>14.222650085941572</c:v>
                </c:pt>
                <c:pt idx="102">
                  <c:v>13.654435061971428</c:v>
                </c:pt>
                <c:pt idx="103">
                  <c:v>13.597320977186611</c:v>
                </c:pt>
                <c:pt idx="104">
                  <c:v>12.745113360741446</c:v>
                </c:pt>
              </c:numCache>
            </c:numRef>
          </c:val>
          <c:smooth val="0"/>
          <c:extLst>
            <c:ext xmlns:c16="http://schemas.microsoft.com/office/drawing/2014/chart" uri="{C3380CC4-5D6E-409C-BE32-E72D297353CC}">
              <c16:uniqueId val="{00000001-7C72-4498-9C13-4A971DD2E804}"/>
            </c:ext>
          </c:extLst>
        </c:ser>
        <c:dLbls>
          <c:showLegendKey val="0"/>
          <c:showVal val="0"/>
          <c:showCatName val="0"/>
          <c:showSerName val="0"/>
          <c:showPercent val="0"/>
          <c:showBubbleSize val="0"/>
        </c:dLbls>
        <c:marker val="1"/>
        <c:smooth val="0"/>
        <c:axId val="1015082688"/>
        <c:axId val="1015086016"/>
      </c:lineChart>
      <c:dateAx>
        <c:axId val="84346923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015084352"/>
        <c:crosses val="autoZero"/>
        <c:auto val="1"/>
        <c:lblOffset val="100"/>
        <c:baseTimeUnit val="months"/>
        <c:majorUnit val="24"/>
        <c:majorTimeUnit val="months"/>
      </c:dateAx>
      <c:valAx>
        <c:axId val="101508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843469232"/>
        <c:crosses val="autoZero"/>
        <c:crossBetween val="between"/>
      </c:valAx>
      <c:valAx>
        <c:axId val="1015086016"/>
        <c:scaling>
          <c:orientation val="minMax"/>
          <c:min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1015082688"/>
        <c:crosses val="max"/>
        <c:crossBetween val="between"/>
      </c:valAx>
      <c:dateAx>
        <c:axId val="1015082688"/>
        <c:scaling>
          <c:orientation val="minMax"/>
        </c:scaling>
        <c:delete val="1"/>
        <c:axPos val="b"/>
        <c:numFmt formatCode="mmm\-yy" sourceLinked="1"/>
        <c:majorTickMark val="out"/>
        <c:minorTickMark val="none"/>
        <c:tickLblPos val="nextTo"/>
        <c:crossAx val="1015086016"/>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Y"/>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'[Gráficos y cuadros Libro.xlsx]Gráfico 5.4¿'!$F$1</c:f>
              <c:strCache>
                <c:ptCount val="1"/>
                <c:pt idx="0">
                  <c:v>En billones de USD</c:v>
                </c:pt>
              </c:strCache>
            </c:strRef>
          </c:tx>
          <c:spPr>
            <a:solidFill>
              <a:srgbClr val="31B550"/>
            </a:solidFill>
            <a:ln>
              <a:noFill/>
            </a:ln>
            <a:effectLst/>
          </c:spPr>
          <c:invertIfNegative val="0"/>
          <c:cat>
            <c:numRef>
              <c:f>'[Gráficos y cuadros Libro.xlsx]Gráfico 5.4¿'!$A$2:$A$16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'[Gráficos y cuadros Libro.xlsx]Gráfico 5.4¿'!$F$2:$F$16</c:f>
              <c:numCache>
                <c:formatCode>0.00</c:formatCode>
                <c:ptCount val="15"/>
                <c:pt idx="0">
                  <c:v>7.8966320699999999</c:v>
                </c:pt>
                <c:pt idx="1">
                  <c:v>9.2777201320000007</c:v>
                </c:pt>
                <c:pt idx="2">
                  <c:v>12.0937027</c:v>
                </c:pt>
                <c:pt idx="3">
                  <c:v>14.886105069999999</c:v>
                </c:pt>
                <c:pt idx="4">
                  <c:v>17.408609100000003</c:v>
                </c:pt>
                <c:pt idx="5">
                  <c:v>17.35490626</c:v>
                </c:pt>
                <c:pt idx="6">
                  <c:v>13.895130440000001</c:v>
                </c:pt>
                <c:pt idx="7">
                  <c:v>13.81385964</c:v>
                </c:pt>
                <c:pt idx="8">
                  <c:v>16.464433440000001</c:v>
                </c:pt>
                <c:pt idx="9">
                  <c:v>15.148320700000001</c:v>
                </c:pt>
                <c:pt idx="10">
                  <c:v>15.68333735</c:v>
                </c:pt>
                <c:pt idx="11">
                  <c:v>16.565585889999998</c:v>
                </c:pt>
                <c:pt idx="12">
                  <c:v>16.42402951</c:v>
                </c:pt>
                <c:pt idx="13">
                  <c:v>16.178965510000001</c:v>
                </c:pt>
                <c:pt idx="14">
                  <c:v>17.982193719999998</c:v>
                </c:pt>
              </c:numCache>
            </c:numRef>
          </c:val>
          <c:extLst>
            <c:ext xmlns:c16="http://schemas.microsoft.com/office/drawing/2014/chart" uri="{C3380CC4-5D6E-409C-BE32-E72D297353CC}">
              <c16:uniqueId val="{00000000-AE21-4F53-84A9-4326266BA04E}"/>
            </c:ext>
          </c:extLst>
        </c:ser>
        <c:dLbls>
          <c:showLegendKey val="0"/>
          <c:showVal val="0"/>
          <c:showCatName val="0"/>
          <c:showSerName val="0"/>
          <c:showPercent val="0"/>
          <c:showBubbleSize val="0"/>
        </c:dLbls>
        <c:gapWidth val="219"/>
        <c:overlap val="100"/>
        <c:axId val="892192832"/>
        <c:axId val="892194912"/>
      </c:barChart>
      <c:lineChart>
        <c:grouping val="standard"/>
        <c:varyColors val="0"/>
        <c:ser>
          <c:idx val="1"/>
          <c:order val="1"/>
          <c:tx>
            <c:strRef>
              <c:f>'[Gráficos y cuadros Libro.xlsx]Gráfico 5.4¿'!$G$1</c:f>
              <c:strCache>
                <c:ptCount val="1"/>
                <c:pt idx="0">
                  <c:v>En % del PIB (eje derecho)</c:v>
                </c:pt>
              </c:strCache>
            </c:strRef>
          </c:tx>
          <c:spPr>
            <a:ln w="28575" cap="rnd">
              <a:solidFill>
                <a:srgbClr val="CB6363"/>
              </a:solidFill>
              <a:round/>
            </a:ln>
            <a:effectLst/>
          </c:spPr>
          <c:marker>
            <c:symbol val="none"/>
          </c:marker>
          <c:cat>
            <c:numRef>
              <c:f>'[Gráficos y cuadros Libro.xlsx]Gráfico 5.4¿'!$A$2:$A$16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'[Gráficos y cuadros Libro.xlsx]Gráfico 5.4¿'!$G$2:$G$16</c:f>
              <c:numCache>
                <c:formatCode>General</c:formatCode>
                <c:ptCount val="15"/>
                <c:pt idx="0">
                  <c:v>18.591030929285289</c:v>
                </c:pt>
                <c:pt idx="1">
                  <c:v>18.225256612223987</c:v>
                </c:pt>
                <c:pt idx="2">
                  <c:v>22.134821693183603</c:v>
                </c:pt>
                <c:pt idx="3">
                  <c:v>24.281696807265753</c:v>
                </c:pt>
                <c:pt idx="4">
                  <c:v>28.1891642639239</c:v>
                </c:pt>
                <c:pt idx="5">
                  <c:v>30.490981988853331</c:v>
                </c:pt>
                <c:pt idx="6">
                  <c:v>24.501761455103999</c:v>
                </c:pt>
                <c:pt idx="7">
                  <c:v>21.622294279141393</c:v>
                </c:pt>
                <c:pt idx="8">
                  <c:v>25.732748270697758</c:v>
                </c:pt>
                <c:pt idx="9">
                  <c:v>24.878440320190972</c:v>
                </c:pt>
                <c:pt idx="10">
                  <c:v>30.063198915754825</c:v>
                </c:pt>
                <c:pt idx="11">
                  <c:v>28.027475436776299</c:v>
                </c:pt>
                <c:pt idx="12">
                  <c:v>23.934294934120899</c:v>
                </c:pt>
                <c:pt idx="13">
                  <c:v>21.398513290352838</c:v>
                </c:pt>
                <c:pt idx="14">
                  <c:v>22.909672960161028</c:v>
                </c:pt>
              </c:numCache>
            </c:numRef>
          </c:val>
          <c:smooth val="0"/>
          <c:extLst>
            <c:ext xmlns:c16="http://schemas.microsoft.com/office/drawing/2014/chart" uri="{C3380CC4-5D6E-409C-BE32-E72D297353CC}">
              <c16:uniqueId val="{00000001-AE21-4F53-84A9-4326266BA04E}"/>
            </c:ext>
          </c:extLst>
        </c:ser>
        <c:dLbls>
          <c:showLegendKey val="0"/>
          <c:showVal val="0"/>
          <c:showCatName val="0"/>
          <c:showSerName val="0"/>
          <c:showPercent val="0"/>
          <c:showBubbleSize val="0"/>
        </c:dLbls>
        <c:marker val="1"/>
        <c:smooth val="0"/>
        <c:axId val="883958256"/>
        <c:axId val="883962832"/>
      </c:lineChart>
      <c:catAx>
        <c:axId val="89219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892194912"/>
        <c:crosses val="autoZero"/>
        <c:auto val="1"/>
        <c:lblAlgn val="ctr"/>
        <c:lblOffset val="100"/>
        <c:noMultiLvlLbl val="0"/>
      </c:catAx>
      <c:valAx>
        <c:axId val="892194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892192832"/>
        <c:crosses val="autoZero"/>
        <c:crossBetween val="between"/>
        <c:majorUnit val="5"/>
      </c:valAx>
      <c:valAx>
        <c:axId val="883962832"/>
        <c:scaling>
          <c:orientation val="minMax"/>
          <c:min val="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crossAx val="883958256"/>
        <c:crosses val="max"/>
        <c:crossBetween val="between"/>
      </c:valAx>
      <c:catAx>
        <c:axId val="883958256"/>
        <c:scaling>
          <c:orientation val="minMax"/>
        </c:scaling>
        <c:delete val="1"/>
        <c:axPos val="b"/>
        <c:numFmt formatCode="General" sourceLinked="1"/>
        <c:majorTickMark val="out"/>
        <c:minorTickMark val="none"/>
        <c:tickLblPos val="nextTo"/>
        <c:crossAx val="883962832"/>
        <c:crosses val="autoZero"/>
        <c:auto val="1"/>
        <c:lblAlgn val="ctr"/>
        <c:lblOffset val="100"/>
        <c:noMultiLvlLbl val="0"/>
      </c:catAx>
      <c:spPr>
        <a:noFill/>
        <a:ln>
          <a:noFill/>
        </a:ln>
        <a:effectLst/>
      </c:spPr>
    </c:plotArea>
    <c:legend>
      <c:legendPos val="b"/>
      <c:layout>
        <c:manualLayout>
          <c:xMode val="edge"/>
          <c:yMode val="edge"/>
          <c:x val="0.14184127781007239"/>
          <c:y val="4.1534534210620908E-2"/>
          <c:w val="0.75546711233243491"/>
          <c:h val="9.791049564536781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Y"/>
        </a:p>
      </c:txPr>
    </c:legend>
    <c:plotVisOnly val="1"/>
    <c:dispBlanksAs val="gap"/>
    <c:showDLblsOverMax val="0"/>
  </c:chart>
  <c:spPr>
    <a:solidFill>
      <a:schemeClr val="bg1"/>
    </a:solidFill>
    <a:ln w="9525" cap="flat" cmpd="sng" algn="ctr">
      <a:noFill/>
      <a:round/>
    </a:ln>
    <a:effectLst/>
  </c:spPr>
  <c:txPr>
    <a:bodyPr/>
    <a:lstStyle/>
    <a:p>
      <a:pPr>
        <a:defRPr/>
      </a:pPr>
      <a:endParaRPr lang="es-UY"/>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92135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22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latin typeface="Quattrocento Sans"/>
                <a:ea typeface="Quattrocento Sans"/>
                <a:cs typeface="Quattrocento Sans"/>
                <a:sym typeface="Quattrocento Sans"/>
              </a:rPr>
              <a:t>PARA ENTENDER LA ECONOMÍA DEL URUGUAY</a:t>
            </a:r>
            <a:endParaRPr sz="3200" b="1" dirty="0">
              <a:latin typeface="Quattrocento Sans"/>
              <a:ea typeface="Quattrocento Sans"/>
              <a:cs typeface="Quattrocento Sans"/>
              <a:sym typeface="Quattrocento Sans"/>
            </a:endParaRPr>
          </a:p>
        </p:txBody>
      </p:sp>
      <p:sp>
        <p:nvSpPr>
          <p:cNvPr id="55" name="Google Shape;55;p13"/>
          <p:cNvSpPr txBox="1"/>
          <p:nvPr/>
        </p:nvSpPr>
        <p:spPr>
          <a:xfrm>
            <a:off x="1071538" y="2060225"/>
            <a:ext cx="7358114"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Quattrocento Sans"/>
                <a:ea typeface="Quattrocento Sans"/>
                <a:cs typeface="Quattrocento Sans"/>
                <a:sym typeface="Quattrocento Sans"/>
              </a:rPr>
              <a:t>Capítulo 5: Economía abierta y Movimiento internacional de capitales</a:t>
            </a:r>
            <a:endParaRPr sz="18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27774082-A216-460F-9F26-FC305D04F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5DC15A87-1640-4D36-BDBD-06FD50207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571486"/>
            <a:ext cx="4939942"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Saldo de balanza de pagos y variación de las reservas internacionales</a:t>
            </a:r>
            <a:endParaRPr sz="2000" b="1" i="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285720" y="1714494"/>
            <a:ext cx="6715172" cy="2334600"/>
          </a:xfrm>
          <a:prstGeom prst="rect">
            <a:avLst/>
          </a:prstGeom>
        </p:spPr>
        <p:txBody>
          <a:bodyPr spcFirstLastPara="1" wrap="square" lIns="91425" tIns="91425" rIns="91425" bIns="91425" anchor="t" anchorCtr="0">
            <a:noAutofit/>
          </a:bodyPr>
          <a:lstStyle/>
          <a:p>
            <a:pPr marL="0" lvl="0" indent="0" algn="just">
              <a:spcAft>
                <a:spcPts val="1600"/>
              </a:spcAft>
              <a:buNone/>
            </a:pPr>
            <a:r>
              <a:rPr lang="es-UY" sz="1700" dirty="0">
                <a:solidFill>
                  <a:schemeClr val="dk1"/>
                </a:solidFill>
                <a:latin typeface="Quattrocento Sans"/>
                <a:ea typeface="Quattrocento Sans"/>
                <a:cs typeface="Quattrocento Sans"/>
                <a:sym typeface="Quattrocento Sans"/>
              </a:rPr>
              <a:t>El resultado global de la balanza de pagos (SBP) está dado por la suma del saldo en la Cuenta Corriente (SCC), la Cuenta Capital (SCK), y la partida Errores y Omisiones (EO): </a:t>
            </a:r>
          </a:p>
          <a:p>
            <a:pPr marL="0" lvl="0" indent="0" algn="just">
              <a:spcAft>
                <a:spcPts val="1600"/>
              </a:spcAft>
              <a:buNone/>
            </a:pPr>
            <a:r>
              <a:rPr lang="es-UY" sz="1700" b="1" dirty="0">
                <a:solidFill>
                  <a:schemeClr val="dk1"/>
                </a:solidFill>
                <a:latin typeface="Quattrocento Sans"/>
                <a:ea typeface="Quattrocento Sans"/>
                <a:cs typeface="Quattrocento Sans"/>
                <a:sym typeface="Quattrocento Sans"/>
              </a:rPr>
              <a:t>SBP = SCC + SCK + EO</a:t>
            </a:r>
          </a:p>
          <a:p>
            <a:pPr marL="0" indent="0" algn="just">
              <a:spcAft>
                <a:spcPts val="1600"/>
              </a:spcAft>
              <a:buNone/>
            </a:pPr>
            <a:r>
              <a:rPr lang="es-UY" sz="1700" dirty="0">
                <a:solidFill>
                  <a:schemeClr val="dk1"/>
                </a:solidFill>
                <a:latin typeface="Quattrocento Sans"/>
                <a:ea typeface="Quattrocento Sans"/>
                <a:cs typeface="Quattrocento Sans"/>
                <a:sym typeface="Quattrocento Sans"/>
              </a:rPr>
              <a:t>La partida EO intenta capturar las transacciones que escapan al control y registración por las autoridades y que afectan la BP.</a:t>
            </a:r>
            <a:endParaRPr lang="es" sz="1700"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 sz="1700" b="1"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8" name="Google Shape;98;p20"/>
          <p:cNvSpPr txBox="1">
            <a:spLocks noGrp="1"/>
          </p:cNvSpPr>
          <p:nvPr>
            <p:ph type="body" idx="1"/>
          </p:nvPr>
        </p:nvSpPr>
        <p:spPr>
          <a:xfrm>
            <a:off x="642910" y="2932514"/>
            <a:ext cx="6572296" cy="1639500"/>
          </a:xfrm>
          <a:prstGeom prst="rect">
            <a:avLst/>
          </a:prstGeom>
        </p:spPr>
        <p:txBody>
          <a:bodyPr spcFirstLastPara="1" wrap="square" lIns="91425" tIns="91425" rIns="91425" bIns="91425" anchor="t" anchorCtr="0">
            <a:noAutofit/>
          </a:bodyPr>
          <a:lstStyle/>
          <a:p>
            <a:pPr>
              <a:buNone/>
            </a:pPr>
            <a:endParaRPr lang="es-UY" sz="1700" dirty="0"/>
          </a:p>
          <a:p>
            <a:pPr marL="0" indent="0" algn="just">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El SBP impacta en la solvencia financiera y patrimonial del Banco Central. Las transacciones contabilizadas en la BP establecen un vínculo con el BC, afectando la base monetaria.</a:t>
            </a:r>
          </a:p>
        </p:txBody>
      </p:sp>
      <p:sp>
        <p:nvSpPr>
          <p:cNvPr id="99" name="Google Shape;99;p20"/>
          <p:cNvSpPr txBox="1"/>
          <p:nvPr/>
        </p:nvSpPr>
        <p:spPr>
          <a:xfrm>
            <a:off x="2928926" y="2143140"/>
            <a:ext cx="4425000" cy="1201811"/>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pPr>
            <a:endParaRPr lang="es" dirty="0">
              <a:solidFill>
                <a:schemeClr val="dk1"/>
              </a:solidFill>
              <a:latin typeface="Quattrocento Sans"/>
              <a:ea typeface="Quattrocento Sans"/>
              <a:cs typeface="Quattrocento Sans"/>
              <a:sym typeface="Quattrocento Sans"/>
            </a:endParaRPr>
          </a:p>
        </p:txBody>
      </p:sp>
      <p:sp>
        <p:nvSpPr>
          <p:cNvPr id="5" name="Google Shape;99;p20"/>
          <p:cNvSpPr txBox="1"/>
          <p:nvPr/>
        </p:nvSpPr>
        <p:spPr>
          <a:xfrm>
            <a:off x="2857488" y="357172"/>
            <a:ext cx="4786346" cy="1285884"/>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r>
              <a:rPr lang="es" sz="1700" dirty="0">
                <a:solidFill>
                  <a:schemeClr val="tx1"/>
                </a:solidFill>
                <a:latin typeface="Quattrocento Sans"/>
                <a:ea typeface="Quattrocento Sans"/>
                <a:cs typeface="Quattrocento Sans"/>
                <a:sym typeface="Quattrocento Sans"/>
              </a:rPr>
              <a:t>Sólo puede haber un superávit (déficit) en la BP en la medida que el Banco Central esté acumulando (perdiendo) reservas (R), ya que es una acumulación de activos externos que no se cuenta como salida en la cuenta capital.</a:t>
            </a:r>
          </a:p>
          <a:p>
            <a:pPr lvl="0" algn="ctr">
              <a:lnSpc>
                <a:spcPct val="115000"/>
              </a:lnSpc>
              <a:spcBef>
                <a:spcPts val="600"/>
              </a:spcBef>
              <a:spcAft>
                <a:spcPts val="1600"/>
              </a:spcAft>
              <a:buClr>
                <a:schemeClr val="dk1"/>
              </a:buClr>
              <a:buSzPts val="1100"/>
            </a:pPr>
            <a:r>
              <a:rPr lang="es" sz="1700" b="1" dirty="0">
                <a:solidFill>
                  <a:schemeClr val="dk1"/>
                </a:solidFill>
                <a:latin typeface="Quattrocento Sans"/>
                <a:ea typeface="Quattrocento Sans"/>
                <a:cs typeface="Quattrocento Sans"/>
                <a:sym typeface="Quattrocento Sans"/>
              </a:rPr>
              <a:t>SBP = ∆R         </a:t>
            </a:r>
            <a:r>
              <a:rPr lang="es" sz="1700" dirty="0">
                <a:solidFill>
                  <a:schemeClr val="dk1"/>
                </a:solidFill>
                <a:latin typeface="Quattrocento Sans"/>
                <a:ea typeface="Quattrocento Sans"/>
                <a:cs typeface="Quattrocento Sans"/>
                <a:sym typeface="Quattrocento Sans"/>
              </a:rPr>
              <a:t>con ∆R = variación de reservas del BC</a:t>
            </a:r>
            <a:endParaRPr sz="1700" dirty="0">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25000" y="571486"/>
            <a:ext cx="6561776" cy="572700"/>
          </a:xfrm>
          <a:prstGeom prst="rect">
            <a:avLst/>
          </a:prstGeom>
        </p:spPr>
        <p:txBody>
          <a:bodyPr spcFirstLastPara="1" wrap="square" lIns="91425" tIns="91425" rIns="91425" bIns="91425" anchor="t" anchorCtr="0">
            <a:noAutofit/>
          </a:bodyPr>
          <a:lstStyle/>
          <a:p>
            <a:pPr lvl="0"/>
            <a:r>
              <a:rPr lang="es" sz="1800" b="1" i="1" dirty="0">
                <a:latin typeface="Quattrocento Sans"/>
                <a:ea typeface="Quattrocento Sans"/>
                <a:cs typeface="Quattrocento Sans"/>
                <a:sym typeface="Quattrocento Sans"/>
              </a:rPr>
              <a:t>¿Cuánto dinero tienen los uruguayos depositado en bancos del exterior?</a:t>
            </a:r>
            <a:br>
              <a:rPr lang="es" sz="1800" b="1" i="1" dirty="0">
                <a:latin typeface="Quattrocento Sans"/>
                <a:ea typeface="Quattrocento Sans"/>
                <a:cs typeface="Quattrocento Sans"/>
                <a:sym typeface="Quattrocento Sans"/>
              </a:rPr>
            </a:br>
            <a:endParaRPr sz="1800" b="1" i="1" dirty="0">
              <a:latin typeface="Quattrocento Sans"/>
              <a:ea typeface="Quattrocento Sans"/>
              <a:cs typeface="Quattrocento Sans"/>
              <a:sym typeface="Quattrocento Sans"/>
            </a:endParaRPr>
          </a:p>
        </p:txBody>
      </p:sp>
      <p:sp>
        <p:nvSpPr>
          <p:cNvPr id="5" name="Google Shape;91;p19"/>
          <p:cNvSpPr txBox="1">
            <a:spLocks/>
          </p:cNvSpPr>
          <p:nvPr/>
        </p:nvSpPr>
        <p:spPr>
          <a:xfrm>
            <a:off x="500034" y="2000246"/>
            <a:ext cx="2928958" cy="2409600"/>
          </a:xfrm>
          <a:prstGeom prst="rect">
            <a:avLst/>
          </a:prstGeom>
          <a:noFill/>
          <a:ln>
            <a:noFill/>
          </a:ln>
        </p:spPr>
        <p:txBody>
          <a:bodyPr spcFirstLastPara="1" wrap="square" lIns="91425" tIns="91425" rIns="91425" bIns="91425" anchor="t" anchorCtr="0">
            <a:noAutofit/>
          </a:bodyPr>
          <a:lstStyle/>
          <a:p>
            <a:pPr marL="0" lvl="0" indent="0" algn="just">
              <a:lnSpc>
                <a:spcPct val="115000"/>
              </a:lnSpc>
              <a:spcAft>
                <a:spcPts val="1600"/>
              </a:spcAft>
              <a:buClr>
                <a:schemeClr val="dk1"/>
              </a:buClr>
              <a:buSzPts val="1100"/>
              <a:buFont typeface="Arial"/>
              <a:buNone/>
            </a:pPr>
            <a:r>
              <a:rPr lang="es-UY" sz="1700" dirty="0">
                <a:solidFill>
                  <a:schemeClr val="dk1"/>
                </a:solidFill>
                <a:latin typeface="Quattrocento Sans"/>
                <a:ea typeface="Quattrocento Sans"/>
                <a:cs typeface="Quattrocento Sans"/>
                <a:sym typeface="Quattrocento Sans"/>
              </a:rPr>
              <a:t>A fines de 2024, el sector privado tenía colocados en el sistema bancario formal del exterior 6.232 millones de dólares (12,75% del total de los depósitos de residentes).</a:t>
            </a:r>
          </a:p>
        </p:txBody>
      </p:sp>
      <p:sp>
        <p:nvSpPr>
          <p:cNvPr id="6" name="Google Shape;91;p19"/>
          <p:cNvSpPr txBox="1">
            <a:spLocks/>
          </p:cNvSpPr>
          <p:nvPr/>
        </p:nvSpPr>
        <p:spPr>
          <a:xfrm>
            <a:off x="4283968" y="1144186"/>
            <a:ext cx="3859932" cy="2837032"/>
          </a:xfrm>
          <a:prstGeom prst="rect">
            <a:avLst/>
          </a:prstGeom>
          <a:noFill/>
          <a:ln>
            <a:noFill/>
          </a:ln>
        </p:spPr>
        <p:txBody>
          <a:bodyPr spcFirstLastPara="1" wrap="square" lIns="91425" tIns="91425" rIns="91425" bIns="91425" anchor="t" anchorCtr="0">
            <a:noAutofit/>
          </a:bodyPr>
          <a:lstStyle/>
          <a:p>
            <a:pPr marL="0" lvl="0" indent="0" algn="just">
              <a:lnSpc>
                <a:spcPct val="115000"/>
              </a:lnSpc>
              <a:spcAft>
                <a:spcPts val="1600"/>
              </a:spcAft>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Depósitos del sector privado uruguayo en el exterior</a:t>
            </a:r>
          </a:p>
        </p:txBody>
      </p:sp>
      <p:graphicFrame>
        <p:nvGraphicFramePr>
          <p:cNvPr id="7" name="Gráfico 6">
            <a:extLst>
              <a:ext uri="{FF2B5EF4-FFF2-40B4-BE49-F238E27FC236}">
                <a16:creationId xmlns:a16="http://schemas.microsoft.com/office/drawing/2014/main" id="{C5742C71-7365-40E7-8461-2E5483436F0E}"/>
              </a:ext>
            </a:extLst>
          </p:cNvPr>
          <p:cNvGraphicFramePr/>
          <p:nvPr>
            <p:extLst>
              <p:ext uri="{D42A27DB-BD31-4B8C-83A1-F6EECF244321}">
                <p14:modId xmlns:p14="http://schemas.microsoft.com/office/powerpoint/2010/main" val="1433148491"/>
              </p:ext>
            </p:extLst>
          </p:nvPr>
        </p:nvGraphicFramePr>
        <p:xfrm>
          <a:off x="4716016" y="1923678"/>
          <a:ext cx="3739924" cy="292760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475656" y="265844"/>
            <a:ext cx="581041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dirty="0">
                <a:latin typeface="Quattrocento Sans"/>
                <a:ea typeface="Quattrocento Sans"/>
                <a:cs typeface="Quattrocento Sans"/>
                <a:sym typeface="Quattrocento Sans"/>
              </a:rPr>
              <a:t>Inversión extranjera en Uruguay</a:t>
            </a:r>
            <a:endParaRPr sz="2000" b="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214282" y="3429006"/>
            <a:ext cx="6929486" cy="2322900"/>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Los flujos de IED en Uruguay aumentaron significativamente a partir de 2005. Existe una alta importancia de países de la región y de economías desarrolladas como origen de la IED.</a:t>
            </a:r>
          </a:p>
          <a:p>
            <a:pPr marL="0" lv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p:txBody>
      </p:sp>
      <p:pic>
        <p:nvPicPr>
          <p:cNvPr id="1026" name="Picture 2" descr="C:\Users\Paola\Desktop\Matilde\Diapositivas\Imagen-2.jpg"/>
          <p:cNvPicPr>
            <a:picLocks noChangeAspect="1" noChangeArrowheads="1"/>
          </p:cNvPicPr>
          <p:nvPr/>
        </p:nvPicPr>
        <p:blipFill>
          <a:blip r:embed="rId4"/>
          <a:srcRect/>
          <a:stretch>
            <a:fillRect/>
          </a:stretch>
        </p:blipFill>
        <p:spPr bwMode="auto">
          <a:xfrm>
            <a:off x="2071670" y="1396358"/>
            <a:ext cx="4128809" cy="2175524"/>
          </a:xfrm>
          <a:prstGeom prst="rect">
            <a:avLst/>
          </a:prstGeom>
          <a:noFill/>
        </p:spPr>
      </p:pic>
      <p:sp>
        <p:nvSpPr>
          <p:cNvPr id="5" name="Google Shape;91;p19"/>
          <p:cNvSpPr txBox="1">
            <a:spLocks/>
          </p:cNvSpPr>
          <p:nvPr/>
        </p:nvSpPr>
        <p:spPr>
          <a:xfrm>
            <a:off x="2000232" y="785800"/>
            <a:ext cx="4500594" cy="2409600"/>
          </a:xfrm>
          <a:prstGeom prst="rect">
            <a:avLst/>
          </a:prstGeom>
          <a:noFill/>
          <a:ln>
            <a:noFill/>
          </a:ln>
        </p:spPr>
        <p:txBody>
          <a:bodyPr spcFirstLastPara="1" wrap="square" lIns="91425" tIns="91425" rIns="91425" bIns="91425" anchor="t" anchorCtr="0">
            <a:noAutofit/>
          </a:bodyPr>
          <a:lstStyle/>
          <a:p>
            <a:pPr marL="0" lvl="0" indent="0" algn="just">
              <a:lnSpc>
                <a:spcPct val="115000"/>
              </a:lnSpc>
              <a:buClr>
                <a:schemeClr val="dk1"/>
              </a:buClr>
              <a:buSzPts val="1100"/>
              <a:buFont typeface="Arial"/>
              <a:buNone/>
            </a:pPr>
            <a:r>
              <a:rPr lang="es-UY" sz="1600" dirty="0">
                <a:solidFill>
                  <a:schemeClr val="dk1"/>
                </a:solidFill>
                <a:latin typeface="Quattrocento Sans"/>
                <a:ea typeface="Quattrocento Sans"/>
                <a:cs typeface="Quattrocento Sans"/>
                <a:sym typeface="Quattrocento Sans"/>
              </a:rPr>
              <a:t>Flujos de inversión extranjera directa en Uruguay</a:t>
            </a:r>
          </a:p>
          <a:p>
            <a:pPr marL="0" lvl="0" indent="0" algn="just">
              <a:lnSpc>
                <a:spcPct val="115000"/>
              </a:lnSpc>
              <a:spcAft>
                <a:spcPts val="1600"/>
              </a:spcAft>
              <a:buClr>
                <a:schemeClr val="dk1"/>
              </a:buClr>
              <a:buSzPts val="1100"/>
              <a:buFont typeface="Arial"/>
              <a:buNone/>
            </a:pPr>
            <a:r>
              <a:rPr lang="es-UY" sz="1600" dirty="0">
                <a:solidFill>
                  <a:schemeClr val="dk1"/>
                </a:solidFill>
                <a:latin typeface="Quattrocento Sans"/>
                <a:ea typeface="Quattrocento Sans"/>
                <a:cs typeface="Quattrocento Sans"/>
                <a:sym typeface="Quattrocento Sans"/>
              </a:rPr>
              <a:t>(Porcentajes del PIB)</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2071670" y="357172"/>
            <a:ext cx="5735547"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UY" b="1" dirty="0">
                <a:latin typeface="Quattrocento Sans"/>
                <a:ea typeface="Quattrocento Sans"/>
                <a:cs typeface="Quattrocento Sans"/>
                <a:sym typeface="Quattrocento Sans"/>
              </a:rPr>
              <a:t>F</a:t>
            </a:r>
            <a:r>
              <a:rPr lang="es" b="1" dirty="0">
                <a:latin typeface="Quattrocento Sans"/>
                <a:ea typeface="Quattrocento Sans"/>
                <a:cs typeface="Quattrocento Sans"/>
                <a:sym typeface="Quattrocento Sans"/>
              </a:rPr>
              <a:t>inanciamiento de los desequilibrios del sector externo</a:t>
            </a:r>
            <a:endParaRPr b="1" dirty="0">
              <a:latin typeface="Quattrocento Sans"/>
              <a:ea typeface="Quattrocento Sans"/>
              <a:cs typeface="Quattrocento Sans"/>
              <a:sym typeface="Quattrocento Sans"/>
            </a:endParaRPr>
          </a:p>
        </p:txBody>
      </p:sp>
      <p:sp>
        <p:nvSpPr>
          <p:cNvPr id="105" name="Google Shape;105;p21"/>
          <p:cNvSpPr txBox="1">
            <a:spLocks noGrp="1"/>
          </p:cNvSpPr>
          <p:nvPr>
            <p:ph type="body" idx="1"/>
          </p:nvPr>
        </p:nvSpPr>
        <p:spPr>
          <a:xfrm>
            <a:off x="2071670" y="1500180"/>
            <a:ext cx="5429288" cy="2322900"/>
          </a:xfrm>
          <a:prstGeom prst="rect">
            <a:avLst/>
          </a:prstGeom>
        </p:spPr>
        <p:txBody>
          <a:bodyPr spcFirstLastPara="1" wrap="square" lIns="91425" tIns="91425" rIns="91425" bIns="91425" anchor="t" anchorCtr="0">
            <a:noAutofit/>
          </a:bodyPr>
          <a:lstStyle/>
          <a:p>
            <a:pPr marL="0" indent="0" algn="just">
              <a:spcAft>
                <a:spcPts val="1200"/>
              </a:spcAft>
              <a:buClr>
                <a:schemeClr val="dk1"/>
              </a:buClr>
              <a:buSzPts val="1100"/>
              <a:buNone/>
            </a:pPr>
            <a:r>
              <a:rPr lang="es-UY" sz="1700" dirty="0">
                <a:solidFill>
                  <a:schemeClr val="dk1"/>
                </a:solidFill>
                <a:latin typeface="Quattrocento Sans"/>
                <a:ea typeface="Quattrocento Sans"/>
                <a:cs typeface="Quattrocento Sans"/>
                <a:sym typeface="Quattrocento Sans"/>
              </a:rPr>
              <a:t>Si se considera la identidad que establece que la oferta agregada es igual a la demanda agregada y al ingreso neto, se tiene que:</a:t>
            </a:r>
          </a:p>
          <a:p>
            <a:pPr marL="0" indent="0" algn="just">
              <a:spcAft>
                <a:spcPts val="1200"/>
              </a:spcAft>
              <a:buClr>
                <a:schemeClr val="dk1"/>
              </a:buClr>
              <a:buSzPts val="1100"/>
              <a:buNone/>
            </a:pPr>
            <a:r>
              <a:rPr lang="es-UY" sz="1700" b="1" dirty="0">
                <a:solidFill>
                  <a:schemeClr val="dk1"/>
                </a:solidFill>
                <a:latin typeface="Quattrocento Sans"/>
                <a:ea typeface="Quattrocento Sans"/>
                <a:cs typeface="Quattrocento Sans"/>
                <a:sym typeface="Quattrocento Sans"/>
              </a:rPr>
              <a:t>SCC = YN – (C + I + G)</a:t>
            </a: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SCC indica cuánto está gastando el país en relación a su ingreso nacional. Para un año determinado en una economía abierta, el gasto nacional no tiene por qué ser igual a la producción de bienes y servicios.</a:t>
            </a:r>
          </a:p>
          <a:p>
            <a:pPr marL="0" indent="0" algn="just">
              <a:spcAft>
                <a:spcPts val="800"/>
              </a:spcAf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spcAft>
                <a:spcPts val="800"/>
              </a:spcAft>
              <a:buClr>
                <a:schemeClr val="dk1"/>
              </a:buClr>
              <a:buSzPts val="1100"/>
              <a:buNone/>
            </a:pPr>
            <a:endParaRPr lang="es-UY"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1928794" y="642924"/>
            <a:ext cx="5429288" cy="2334600"/>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El déficit en la CC implica que el país sólo pudo cubrir una parte de los pagos de divisas al exterior con ingresos provenientes del exterior.</a:t>
            </a:r>
          </a:p>
          <a:p>
            <a:pPr marL="0" indent="0" algn="just">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Se puede re-expresar el SCC de la BP como:</a:t>
            </a:r>
          </a:p>
          <a:p>
            <a:pPr marL="0" indent="0" algn="just">
              <a:spcAft>
                <a:spcPts val="1600"/>
              </a:spcAft>
              <a:buClr>
                <a:schemeClr val="dk1"/>
              </a:buClr>
              <a:buSzPts val="1100"/>
              <a:buNone/>
            </a:pPr>
            <a:r>
              <a:rPr lang="es-UY" sz="1700" b="1" dirty="0">
                <a:solidFill>
                  <a:schemeClr val="dk1"/>
                </a:solidFill>
                <a:latin typeface="Quattrocento Sans"/>
                <a:ea typeface="Quattrocento Sans"/>
                <a:cs typeface="Quattrocento Sans"/>
                <a:sym typeface="Quattrocento Sans"/>
              </a:rPr>
              <a:t>SCC = ∆RI - ∆PN*   </a:t>
            </a:r>
            <a:r>
              <a:rPr lang="es-UY" sz="1700" dirty="0">
                <a:solidFill>
                  <a:schemeClr val="dk1"/>
                </a:solidFill>
                <a:latin typeface="Quattrocento Sans"/>
                <a:ea typeface="Quattrocento Sans"/>
                <a:cs typeface="Quattrocento Sans"/>
                <a:sym typeface="Quattrocento Sans"/>
              </a:rPr>
              <a:t>o</a:t>
            </a:r>
            <a:r>
              <a:rPr lang="es-UY" sz="1700" b="1" dirty="0">
                <a:solidFill>
                  <a:schemeClr val="dk1"/>
                </a:solidFill>
                <a:latin typeface="Quattrocento Sans"/>
                <a:ea typeface="Quattrocento Sans"/>
                <a:cs typeface="Quattrocento Sans"/>
                <a:sym typeface="Quattrocento Sans"/>
              </a:rPr>
              <a:t>   SCC = [∆RI + ∆A*] - ∆P*</a:t>
            </a:r>
          </a:p>
          <a:p>
            <a:pPr marL="0" indent="0" algn="just">
              <a:spcAft>
                <a:spcPts val="1600"/>
              </a:spcAft>
              <a:buClr>
                <a:schemeClr val="dk1"/>
              </a:buClr>
              <a:buSzPts val="1100"/>
              <a:buNone/>
            </a:pPr>
            <a:r>
              <a:rPr lang="es-UY" sz="1700" dirty="0">
                <a:solidFill>
                  <a:schemeClr val="dk1"/>
                </a:solidFill>
                <a:latin typeface="Quattrocento Sans"/>
                <a:sym typeface="Quattrocento Sans"/>
              </a:rPr>
              <a:t>Es posible que un país tenga un saldo deficitario en CC y estar acumulando reservas internacionales al mismo tiempo.</a:t>
            </a: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UY" sz="1700" b="1" dirty="0">
              <a:solidFill>
                <a:schemeClr val="dk1"/>
              </a:solidFill>
              <a:latin typeface="Quattrocento Sans"/>
              <a:ea typeface="Quattrocento Sans"/>
              <a:cs typeface="Quattrocento Sans"/>
              <a:sym typeface="Quattrocento Sans"/>
            </a:endParaRPr>
          </a:p>
          <a:p>
            <a:pPr marL="0" lvl="0" indent="0" algn="just">
              <a:spcAft>
                <a:spcPts val="1600"/>
              </a:spcAft>
              <a:buNone/>
            </a:pPr>
            <a:endParaRPr lang="es" sz="1700" b="1"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9" name="Google Shape;73;p16"/>
          <p:cNvSpPr txBox="1">
            <a:spLocks noGrp="1"/>
          </p:cNvSpPr>
          <p:nvPr>
            <p:ph type="body" idx="1"/>
          </p:nvPr>
        </p:nvSpPr>
        <p:spPr>
          <a:xfrm>
            <a:off x="5857884" y="2160300"/>
            <a:ext cx="2786050" cy="2983200"/>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UY" sz="1700" dirty="0">
                <a:solidFill>
                  <a:schemeClr val="dk1"/>
                </a:solidFill>
                <a:latin typeface="Quattrocento Sans"/>
                <a:sym typeface="Quattrocento Sans"/>
              </a:rPr>
              <a:t>Las reservas del Banco Central pasaron de 7.9 billones en 2010 a 18,98  billones de dólares en 2024.</a:t>
            </a:r>
          </a:p>
        </p:txBody>
      </p:sp>
      <p:sp>
        <p:nvSpPr>
          <p:cNvPr id="11" name="Google Shape;91;p19"/>
          <p:cNvSpPr txBox="1">
            <a:spLocks/>
          </p:cNvSpPr>
          <p:nvPr/>
        </p:nvSpPr>
        <p:spPr>
          <a:xfrm>
            <a:off x="1928794" y="642924"/>
            <a:ext cx="3143272" cy="2409600"/>
          </a:xfrm>
          <a:prstGeom prst="rect">
            <a:avLst/>
          </a:prstGeom>
          <a:noFill/>
          <a:ln>
            <a:noFill/>
          </a:ln>
        </p:spPr>
        <p:txBody>
          <a:bodyPr spcFirstLastPara="1" wrap="square" lIns="91425" tIns="91425" rIns="91425" bIns="91425" anchor="t" anchorCtr="0">
            <a:noAutofit/>
          </a:bodyPr>
          <a:lstStyle/>
          <a:p>
            <a:pPr marL="0" lvl="0" indent="0" algn="just">
              <a:lnSpc>
                <a:spcPct val="115000"/>
              </a:lnSpc>
              <a:spcAft>
                <a:spcPts val="1600"/>
              </a:spcAft>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Reservas internacionales del BCU</a:t>
            </a:r>
          </a:p>
        </p:txBody>
      </p:sp>
      <p:graphicFrame>
        <p:nvGraphicFramePr>
          <p:cNvPr id="5" name="Gráfico 4">
            <a:extLst>
              <a:ext uri="{FF2B5EF4-FFF2-40B4-BE49-F238E27FC236}">
                <a16:creationId xmlns:a16="http://schemas.microsoft.com/office/drawing/2014/main" id="{00000000-0008-0000-2200-000005000000}"/>
              </a:ext>
            </a:extLst>
          </p:cNvPr>
          <p:cNvGraphicFramePr/>
          <p:nvPr>
            <p:extLst>
              <p:ext uri="{D42A27DB-BD31-4B8C-83A1-F6EECF244321}">
                <p14:modId xmlns:p14="http://schemas.microsoft.com/office/powerpoint/2010/main" val="3821391756"/>
              </p:ext>
            </p:extLst>
          </p:nvPr>
        </p:nvGraphicFramePr>
        <p:xfrm>
          <a:off x="1835696" y="1203598"/>
          <a:ext cx="4022188" cy="316835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25000" y="571486"/>
            <a:ext cx="6561776" cy="572700"/>
          </a:xfrm>
          <a:prstGeom prst="rect">
            <a:avLst/>
          </a:prstGeom>
        </p:spPr>
        <p:txBody>
          <a:bodyPr spcFirstLastPara="1" wrap="square" lIns="91425" tIns="91425" rIns="91425" bIns="91425" anchor="t" anchorCtr="0">
            <a:noAutofit/>
          </a:bodyPr>
          <a:lstStyle/>
          <a:p>
            <a:pPr lvl="0"/>
            <a:r>
              <a:rPr lang="es" sz="2000" b="1" i="1" dirty="0">
                <a:latin typeface="Quattrocento Sans"/>
                <a:ea typeface="Quattrocento Sans"/>
                <a:cs typeface="Quattrocento Sans"/>
                <a:sym typeface="Quattrocento Sans"/>
              </a:rPr>
              <a:t>Evolución de las cuentas </a:t>
            </a:r>
            <a:endParaRPr sz="2000" b="1" i="1" dirty="0">
              <a:latin typeface="Quattrocento Sans"/>
              <a:ea typeface="Quattrocento Sans"/>
              <a:cs typeface="Quattrocento Sans"/>
              <a:sym typeface="Quattrocento Sans"/>
            </a:endParaRPr>
          </a:p>
        </p:txBody>
      </p:sp>
      <p:sp>
        <p:nvSpPr>
          <p:cNvPr id="6" name="Google Shape;91;p19"/>
          <p:cNvSpPr txBox="1">
            <a:spLocks/>
          </p:cNvSpPr>
          <p:nvPr/>
        </p:nvSpPr>
        <p:spPr>
          <a:xfrm>
            <a:off x="5143504" y="986259"/>
            <a:ext cx="3143272" cy="2409600"/>
          </a:xfrm>
          <a:prstGeom prst="rect">
            <a:avLst/>
          </a:prstGeom>
          <a:noFill/>
          <a:ln>
            <a:noFill/>
          </a:ln>
        </p:spPr>
        <p:txBody>
          <a:bodyPr spcFirstLastPara="1" wrap="square" lIns="91425" tIns="91425" rIns="91425" bIns="91425" anchor="t" anchorCtr="0">
            <a:noAutofit/>
          </a:bodyPr>
          <a:lstStyle/>
          <a:p>
            <a:pPr marL="0" lvl="0" indent="0" algn="r">
              <a:lnSpc>
                <a:spcPct val="115000"/>
              </a:lnSpc>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Cuenta Financiera</a:t>
            </a:r>
          </a:p>
          <a:p>
            <a:pPr marL="0" lvl="0" indent="0" algn="r">
              <a:lnSpc>
                <a:spcPct val="115000"/>
              </a:lnSpc>
              <a:spcAft>
                <a:spcPts val="1600"/>
              </a:spcAft>
              <a:buClr>
                <a:schemeClr val="dk1"/>
              </a:buClr>
              <a:buSzPts val="1100"/>
              <a:buFont typeface="Arial"/>
              <a:buNone/>
            </a:pPr>
            <a:r>
              <a:rPr lang="es-UY" sz="900" dirty="0">
                <a:solidFill>
                  <a:schemeClr val="dk1"/>
                </a:solidFill>
                <a:latin typeface="Quattrocento Sans"/>
                <a:ea typeface="Quattrocento Sans"/>
                <a:cs typeface="Quattrocento Sans"/>
                <a:sym typeface="Quattrocento Sans"/>
              </a:rPr>
              <a:t>Millones de dólares</a:t>
            </a:r>
          </a:p>
        </p:txBody>
      </p:sp>
      <p:sp>
        <p:nvSpPr>
          <p:cNvPr id="2" name="Rectángulo 1"/>
          <p:cNvSpPr/>
          <p:nvPr/>
        </p:nvSpPr>
        <p:spPr>
          <a:xfrm flipH="1">
            <a:off x="179512" y="1923678"/>
            <a:ext cx="2376264" cy="534762"/>
          </a:xfrm>
          <a:prstGeom prst="rect">
            <a:avLst/>
          </a:prstGeom>
        </p:spPr>
        <p:txBody>
          <a:bodyPr wrap="square">
            <a:spAutoFit/>
          </a:bodyPr>
          <a:lstStyle/>
          <a:p>
            <a:pPr lvl="0" algn="r">
              <a:lnSpc>
                <a:spcPct val="115000"/>
              </a:lnSpc>
              <a:buSzPts val="1100"/>
            </a:pPr>
            <a:r>
              <a:rPr lang="es-UY" sz="1600" b="1" dirty="0">
                <a:latin typeface="Quattrocento Sans"/>
                <a:ea typeface="Quattrocento Sans"/>
                <a:cs typeface="Quattrocento Sans"/>
                <a:sym typeface="Quattrocento Sans"/>
              </a:rPr>
              <a:t>Cuenta Corriente</a:t>
            </a:r>
          </a:p>
          <a:p>
            <a:pPr lvl="0" algn="r">
              <a:lnSpc>
                <a:spcPct val="115000"/>
              </a:lnSpc>
              <a:spcAft>
                <a:spcPts val="1600"/>
              </a:spcAft>
              <a:buSzPts val="1100"/>
            </a:pPr>
            <a:r>
              <a:rPr lang="es-UY" sz="900" dirty="0">
                <a:latin typeface="Quattrocento Sans"/>
                <a:ea typeface="Quattrocento Sans"/>
                <a:cs typeface="Quattrocento Sans"/>
                <a:sym typeface="Quattrocento Sans"/>
              </a:rPr>
              <a:t>Por componentes, en porcentaje del PIB</a:t>
            </a:r>
          </a:p>
        </p:txBody>
      </p:sp>
      <p:pic>
        <p:nvPicPr>
          <p:cNvPr id="3" name="Imagen 2"/>
          <p:cNvPicPr>
            <a:picLocks noChangeAspect="1"/>
          </p:cNvPicPr>
          <p:nvPr/>
        </p:nvPicPr>
        <p:blipFill>
          <a:blip r:embed="rId4"/>
          <a:stretch>
            <a:fillRect/>
          </a:stretch>
        </p:blipFill>
        <p:spPr>
          <a:xfrm>
            <a:off x="4716016" y="1558959"/>
            <a:ext cx="3791572" cy="2016224"/>
          </a:xfrm>
          <a:prstGeom prst="rect">
            <a:avLst/>
          </a:prstGeom>
        </p:spPr>
      </p:pic>
      <p:pic>
        <p:nvPicPr>
          <p:cNvPr id="4" name="Imagen 3"/>
          <p:cNvPicPr>
            <a:picLocks noChangeAspect="1"/>
          </p:cNvPicPr>
          <p:nvPr/>
        </p:nvPicPr>
        <p:blipFill>
          <a:blip r:embed="rId5"/>
          <a:stretch>
            <a:fillRect/>
          </a:stretch>
        </p:blipFill>
        <p:spPr>
          <a:xfrm>
            <a:off x="179512" y="2458440"/>
            <a:ext cx="3384376" cy="2354696"/>
          </a:xfrm>
          <a:prstGeom prst="rect">
            <a:avLst/>
          </a:prstGeom>
        </p:spPr>
      </p:pic>
    </p:spTree>
    <p:extLst>
      <p:ext uri="{BB962C8B-B14F-4D97-AF65-F5344CB8AC3E}">
        <p14:creationId xmlns:p14="http://schemas.microsoft.com/office/powerpoint/2010/main" val="1908012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595524" y="142858"/>
            <a:ext cx="5548244" cy="1357322"/>
          </a:xfrm>
          <a:prstGeom prst="rect">
            <a:avLst/>
          </a:prstGeom>
        </p:spPr>
        <p:txBody>
          <a:bodyPr spcFirstLastPara="1" wrap="square" lIns="91425" tIns="91425" rIns="91425" bIns="91425" anchor="t" anchorCtr="0">
            <a:noAutofit/>
          </a:bodyPr>
          <a:lstStyle/>
          <a:p>
            <a:pPr lvl="0"/>
            <a:r>
              <a:rPr lang="es" b="1" dirty="0">
                <a:latin typeface="Quattrocento Sans"/>
                <a:ea typeface="Quattrocento Sans"/>
                <a:cs typeface="Quattrocento Sans"/>
                <a:sym typeface="Quattrocento Sans"/>
              </a:rPr>
              <a:t>Posición de inversión internacional de la economía e integración financiera</a:t>
            </a:r>
            <a:endParaRPr b="1" dirty="0">
              <a:latin typeface="Quattrocento Sans"/>
              <a:ea typeface="Quattrocento Sans"/>
              <a:cs typeface="Quattrocento Sans"/>
              <a:sym typeface="Quattrocento Sans"/>
            </a:endParaRPr>
          </a:p>
        </p:txBody>
      </p:sp>
      <p:sp>
        <p:nvSpPr>
          <p:cNvPr id="12" name="Google Shape;85;p18"/>
          <p:cNvSpPr txBox="1">
            <a:spLocks noGrp="1"/>
          </p:cNvSpPr>
          <p:nvPr>
            <p:ph type="body" idx="1"/>
          </p:nvPr>
        </p:nvSpPr>
        <p:spPr>
          <a:xfrm>
            <a:off x="214282" y="1606172"/>
            <a:ext cx="3143272" cy="2322900"/>
          </a:xfrm>
          <a:prstGeom prst="rect">
            <a:avLst/>
          </a:prstGeom>
        </p:spPr>
        <p:txBody>
          <a:bodyPr spcFirstLastPara="1" wrap="square" lIns="91425" tIns="91425" rIns="91425" bIns="91425" anchor="t" anchorCtr="0">
            <a:noAutofit/>
          </a:bodyPr>
          <a:lstStyle/>
          <a:p>
            <a:pPr marL="0" lv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El saldo de la BP se denomina Posición de Inversión Internacional Neta (PIIN) y puede interpretarse como el patrimonio o estado financiero de un país.</a:t>
            </a:r>
          </a:p>
          <a:p>
            <a:pPr marL="0" lv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La PIIN ha sido negativa para Uruguay en los últimos años.</a:t>
            </a:r>
          </a:p>
        </p:txBody>
      </p:sp>
      <p:sp>
        <p:nvSpPr>
          <p:cNvPr id="14" name="Google Shape;91;p19"/>
          <p:cNvSpPr txBox="1">
            <a:spLocks/>
          </p:cNvSpPr>
          <p:nvPr/>
        </p:nvSpPr>
        <p:spPr>
          <a:xfrm>
            <a:off x="3714744" y="1347614"/>
            <a:ext cx="3319217" cy="2633604"/>
          </a:xfrm>
          <a:prstGeom prst="rect">
            <a:avLst/>
          </a:prstGeom>
          <a:noFill/>
          <a:ln>
            <a:noFill/>
          </a:ln>
        </p:spPr>
        <p:txBody>
          <a:bodyPr spcFirstLastPara="1" wrap="square" lIns="91425" tIns="91425" rIns="91425" bIns="91425" anchor="t" anchorCtr="0">
            <a:noAutofit/>
          </a:bodyPr>
          <a:lstStyle/>
          <a:p>
            <a:pPr marL="0" lvl="0" indent="0" algn="r">
              <a:lnSpc>
                <a:spcPct val="115000"/>
              </a:lnSpc>
              <a:buClr>
                <a:schemeClr val="dk1"/>
              </a:buClr>
              <a:buSzPts val="1100"/>
              <a:buFont typeface="Arial"/>
              <a:buNone/>
            </a:pPr>
            <a:r>
              <a:rPr lang="es-UY" sz="1600" b="1" dirty="0">
                <a:solidFill>
                  <a:schemeClr val="dk1"/>
                </a:solidFill>
                <a:latin typeface="Quattrocento Sans"/>
                <a:ea typeface="Quattrocento Sans"/>
                <a:cs typeface="Quattrocento Sans"/>
                <a:sym typeface="Quattrocento Sans"/>
              </a:rPr>
              <a:t>Posición de Inversión Internacional</a:t>
            </a:r>
          </a:p>
        </p:txBody>
      </p:sp>
      <p:pic>
        <p:nvPicPr>
          <p:cNvPr id="3" name="Imagen 2"/>
          <p:cNvPicPr>
            <a:picLocks noChangeAspect="1"/>
          </p:cNvPicPr>
          <p:nvPr/>
        </p:nvPicPr>
        <p:blipFill>
          <a:blip r:embed="rId4"/>
          <a:stretch>
            <a:fillRect/>
          </a:stretch>
        </p:blipFill>
        <p:spPr>
          <a:xfrm>
            <a:off x="3572448" y="1831176"/>
            <a:ext cx="3577060" cy="21500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9" name="Google Shape;99;p20"/>
          <p:cNvSpPr txBox="1"/>
          <p:nvPr/>
        </p:nvSpPr>
        <p:spPr>
          <a:xfrm>
            <a:off x="2928926" y="2214560"/>
            <a:ext cx="4425000" cy="1201811"/>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pPr>
            <a:endParaRPr lang="es" dirty="0">
              <a:solidFill>
                <a:schemeClr val="dk1"/>
              </a:solidFill>
              <a:latin typeface="Quattrocento Sans"/>
              <a:ea typeface="Quattrocento Sans"/>
              <a:cs typeface="Quattrocento Sans"/>
              <a:sym typeface="Quattrocento Sans"/>
            </a:endParaRPr>
          </a:p>
        </p:txBody>
      </p:sp>
      <p:sp>
        <p:nvSpPr>
          <p:cNvPr id="8" name="Google Shape;99;p20"/>
          <p:cNvSpPr txBox="1"/>
          <p:nvPr/>
        </p:nvSpPr>
        <p:spPr>
          <a:xfrm>
            <a:off x="3000364" y="428610"/>
            <a:ext cx="4357718" cy="1990500"/>
          </a:xfrm>
          <a:prstGeom prst="rect">
            <a:avLst/>
          </a:prstGeom>
          <a:noFill/>
          <a:ln>
            <a:noFill/>
          </a:ln>
        </p:spPr>
        <p:txBody>
          <a:bodyPr spcFirstLastPara="1" wrap="square" lIns="91425" tIns="91425" rIns="91425" bIns="91425" anchor="t" anchorCtr="0">
            <a:noAutofit/>
          </a:bodyPr>
          <a:lstStyle/>
          <a:p>
            <a:pPr algn="just">
              <a:lnSpc>
                <a:spcPct val="115000"/>
              </a:lnSpc>
              <a:spcAft>
                <a:spcPts val="1600"/>
              </a:spcAft>
              <a:buClr>
                <a:schemeClr val="dk1"/>
              </a:buClr>
              <a:buSzPts val="1100"/>
            </a:pPr>
            <a:r>
              <a:rPr lang="es-UY" sz="1700" dirty="0">
                <a:latin typeface="Quattrocento Sans"/>
                <a:ea typeface="Quattrocento Sans"/>
                <a:cs typeface="Quattrocento Sans"/>
                <a:sym typeface="Quattrocento Sans"/>
              </a:rPr>
              <a:t>No es igual una posición neta negativa en base a un ingreso de inversión productiva que en base a deudas de corto plazo o a capitales especulativos, ya que estos presentan alta volatilidad ante movimientos en los mercados financieros  internacionales.</a:t>
            </a:r>
            <a:endParaRPr lang="es-UY" sz="1700" dirty="0"/>
          </a:p>
        </p:txBody>
      </p:sp>
      <p:sp>
        <p:nvSpPr>
          <p:cNvPr id="9" name="Google Shape;99;p20"/>
          <p:cNvSpPr txBox="1"/>
          <p:nvPr/>
        </p:nvSpPr>
        <p:spPr>
          <a:xfrm>
            <a:off x="611560" y="2714626"/>
            <a:ext cx="7128792" cy="701745"/>
          </a:xfrm>
          <a:prstGeom prst="rect">
            <a:avLst/>
          </a:prstGeom>
          <a:noFill/>
          <a:ln>
            <a:noFill/>
          </a:ln>
        </p:spPr>
        <p:txBody>
          <a:bodyPr spcFirstLastPara="1" wrap="square" lIns="91425" tIns="91425" rIns="91425" bIns="91425" anchor="t" anchorCtr="0">
            <a:noAutofit/>
          </a:bodyPr>
          <a:lstStyle/>
          <a:p>
            <a:pPr algn="just">
              <a:lnSpc>
                <a:spcPct val="150000"/>
              </a:lnSpc>
              <a:spcAft>
                <a:spcPts val="1600"/>
              </a:spcAft>
              <a:buClr>
                <a:schemeClr val="dk1"/>
              </a:buClr>
              <a:buSzPts val="1100"/>
            </a:pPr>
            <a:r>
              <a:rPr lang="es-UY" dirty="0">
                <a:solidFill>
                  <a:schemeClr val="tx1"/>
                </a:solidFill>
                <a:latin typeface="Quattrocento Sans" panose="020B0604020202020204" charset="0"/>
                <a:ea typeface="Quattrocento Sans"/>
                <a:cs typeface="Quattrocento Sans"/>
                <a:sym typeface="Quattrocento Sans"/>
              </a:rPr>
              <a:t>La profundización deudora de la PIIN de Uruguay se explica en gran parte por la incorporación de IED en la economía.</a:t>
            </a:r>
          </a:p>
          <a:p>
            <a:pPr fontAlgn="ctr">
              <a:lnSpc>
                <a:spcPct val="150000"/>
              </a:lnSpc>
            </a:pPr>
            <a:r>
              <a:rPr lang="es-ES_tradnl" dirty="0">
                <a:solidFill>
                  <a:schemeClr val="tx1"/>
                </a:solidFill>
                <a:latin typeface="Quattrocento Sans" panose="020B0604020202020204" charset="0"/>
              </a:rPr>
              <a:t>Por el lado de los activos externos, puede apreciarse que en 2024 el 44% correspondía a los activos de inversión directa. La inversión de portafolio de los uruguayos en el exterior (en bonos y acciones de empresas) se ha mantenido en alrededor del 20% y 30% del total de los activos externos. </a:t>
            </a:r>
            <a:endParaRPr lang="es-UY" dirty="0">
              <a:solidFill>
                <a:schemeClr val="tx1"/>
              </a:solidFill>
              <a:latin typeface="Quattrocento Sans" panose="020B060402020202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325"/>
            <a:ext cx="4511314"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Introducción</a:t>
            </a:r>
            <a:endParaRPr b="1" dirty="0">
              <a:latin typeface="Quattrocento Sans"/>
              <a:ea typeface="Quattrocento Sans"/>
              <a:cs typeface="Quattrocento Sans"/>
              <a:sym typeface="Quattrocento Sans"/>
            </a:endParaRPr>
          </a:p>
        </p:txBody>
      </p:sp>
      <p:sp>
        <p:nvSpPr>
          <p:cNvPr id="61" name="Google Shape;61;p14"/>
          <p:cNvSpPr txBox="1">
            <a:spLocks noGrp="1"/>
          </p:cNvSpPr>
          <p:nvPr>
            <p:ph type="body" idx="1"/>
          </p:nvPr>
        </p:nvSpPr>
        <p:spPr>
          <a:xfrm>
            <a:off x="785786" y="2071684"/>
            <a:ext cx="5643602" cy="2334600"/>
          </a:xfrm>
          <a:prstGeom prst="rect">
            <a:avLst/>
          </a:prstGeom>
        </p:spPr>
        <p:txBody>
          <a:bodyPr spcFirstLastPara="1" wrap="square" lIns="91425" tIns="91425" rIns="91425" bIns="91425" anchor="t" anchorCtr="0">
            <a:noAutofit/>
          </a:bodyPr>
          <a:lstStyle/>
          <a:p>
            <a:pPr indent="0" algn="just">
              <a:spcAft>
                <a:spcPts val="1600"/>
              </a:spcAft>
              <a:buClr>
                <a:schemeClr val="dk1"/>
              </a:buClr>
              <a:buSzPts val="1100"/>
              <a:buNone/>
            </a:pPr>
            <a:r>
              <a:rPr lang="es-UY" sz="1700" dirty="0">
                <a:solidFill>
                  <a:schemeClr val="tx1"/>
                </a:solidFill>
                <a:latin typeface="Quattrocento Sans"/>
                <a:ea typeface="Quattrocento Sans"/>
                <a:cs typeface="Quattrocento Sans"/>
                <a:sym typeface="Quattrocento Sans"/>
              </a:rPr>
              <a:t>Las interacciones financieras de un país con el exterior tienen importancia para evaluar la salud de la economía, sus perspectivas, su posición internacional y su fortaleza ante acontecimientos del contexto internacional.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946975" y="642924"/>
            <a:ext cx="2955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Comercio internacional</a:t>
            </a:r>
          </a:p>
        </p:txBody>
      </p:sp>
      <p:sp>
        <p:nvSpPr>
          <p:cNvPr id="67" name="Google Shape;67;p15"/>
          <p:cNvSpPr txBox="1">
            <a:spLocks noGrp="1"/>
          </p:cNvSpPr>
          <p:nvPr>
            <p:ph type="body" idx="1"/>
          </p:nvPr>
        </p:nvSpPr>
        <p:spPr>
          <a:xfrm>
            <a:off x="142876" y="1857370"/>
            <a:ext cx="4643438" cy="2814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 sz="1700" dirty="0">
                <a:solidFill>
                  <a:schemeClr val="dk1"/>
                </a:solidFill>
                <a:latin typeface="Quattrocento Sans"/>
                <a:ea typeface="Quattrocento Sans"/>
                <a:cs typeface="Quattrocento Sans"/>
                <a:sym typeface="Quattrocento Sans"/>
              </a:rPr>
              <a:t>Una economía abierta se relaciona con otras de dos formas: </a:t>
            </a:r>
          </a:p>
          <a:p>
            <a:pPr marL="0" indent="0" algn="just">
              <a:spcAft>
                <a:spcPts val="1600"/>
              </a:spcAft>
              <a:buClr>
                <a:schemeClr val="dk1"/>
              </a:buClr>
              <a:buSzPts val="1100"/>
            </a:pPr>
            <a:r>
              <a:rPr lang="es" sz="1700" dirty="0">
                <a:solidFill>
                  <a:schemeClr val="dk1"/>
                </a:solidFill>
                <a:latin typeface="Quattrocento Sans"/>
                <a:ea typeface="Quattrocento Sans"/>
                <a:cs typeface="Quattrocento Sans"/>
                <a:sym typeface="Quattrocento Sans"/>
              </a:rPr>
              <a:t> Compra y vende bienes y servicios (“comercio visible” y “comercio invisible” respectivamente).</a:t>
            </a:r>
          </a:p>
          <a:p>
            <a:pPr marL="0" indent="0" algn="just">
              <a:spcAft>
                <a:spcPts val="1600"/>
              </a:spcAft>
              <a:buClr>
                <a:schemeClr val="dk1"/>
              </a:buClr>
              <a:buSzPts val="1100"/>
            </a:pPr>
            <a:r>
              <a:rPr lang="es" sz="1700" dirty="0">
                <a:solidFill>
                  <a:schemeClr val="dk1"/>
                </a:solidFill>
                <a:latin typeface="Quattrocento Sans"/>
                <a:ea typeface="Quattrocento Sans"/>
                <a:cs typeface="Quattrocento Sans"/>
                <a:sym typeface="Quattrocento Sans"/>
              </a:rPr>
              <a:t> Compra y vende activos financieros e inmobiliarios (movimientos internacionales de capitales).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2000232" y="160054"/>
            <a:ext cx="5429288" cy="2983200"/>
          </a:xfrm>
          <a:prstGeom prst="rect">
            <a:avLst/>
          </a:prstGeom>
        </p:spPr>
        <p:txBody>
          <a:bodyPr spcFirstLastPara="1" wrap="square" lIns="91425" tIns="91425" rIns="91425" bIns="91425" anchor="t" anchorCtr="0">
            <a:noAutofit/>
          </a:bodyPr>
          <a:lstStyle/>
          <a:p>
            <a:pPr marL="0" indent="0" algn="just">
              <a:spcBef>
                <a:spcPts val="1600"/>
              </a:spcBef>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Un rasgo fundamental que diferencia las economías abiertas de las cerradas al comercio es que en las primeras, el gasto del país en un año determinado no tiene por qué ser igual a su producción de bienes y servicios domésticos.</a:t>
            </a:r>
            <a:endParaRPr lang="es" sz="1700" dirty="0">
              <a:solidFill>
                <a:schemeClr val="dk1"/>
              </a:solidFill>
              <a:latin typeface="Quattrocento Sans"/>
              <a:ea typeface="Quattrocento Sans"/>
              <a:cs typeface="Quattrocento Sans"/>
              <a:sym typeface="Quattrocento Sans"/>
            </a:endParaRPr>
          </a:p>
          <a:p>
            <a:pPr marL="0" indent="0" algn="just">
              <a:spcBef>
                <a:spcPts val="1600"/>
              </a:spcBef>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Mientras que el comercio de bienes y servicios habilita el intercambio en un momento del tiempo dado, las operaciones financieras habilitan el intercambio en diferentes momentos a los que se lleva a cabo el consumo. Así, al comercio de activos o financiero se suele denominar comercio </a:t>
            </a:r>
            <a:r>
              <a:rPr lang="es-UY" sz="1700" dirty="0" err="1">
                <a:solidFill>
                  <a:schemeClr val="dk1"/>
                </a:solidFill>
                <a:latin typeface="Quattrocento Sans"/>
                <a:ea typeface="Quattrocento Sans"/>
                <a:cs typeface="Quattrocento Sans"/>
                <a:sym typeface="Quattrocento Sans"/>
              </a:rPr>
              <a:t>intertemporal</a:t>
            </a:r>
            <a:r>
              <a:rPr lang="es-UY" sz="1700" dirty="0">
                <a:solidFill>
                  <a:schemeClr val="dk1"/>
                </a:solidFill>
                <a:latin typeface="Quattrocento Sans"/>
                <a:ea typeface="Quattrocento Sans"/>
                <a:cs typeface="Quattrocento Sans"/>
                <a:sym typeface="Quattrocento Sans"/>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79512" y="51470"/>
            <a:ext cx="453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Balanza de pagos</a:t>
            </a:r>
            <a:endParaRPr b="1" dirty="0">
              <a:latin typeface="Quattrocento Sans"/>
              <a:ea typeface="Quattrocento Sans"/>
              <a:cs typeface="Quattrocento Sans"/>
              <a:sym typeface="Quattrocento Sans"/>
            </a:endParaRPr>
          </a:p>
        </p:txBody>
      </p:sp>
      <p:sp>
        <p:nvSpPr>
          <p:cNvPr id="79" name="Google Shape;79;p17"/>
          <p:cNvSpPr txBox="1">
            <a:spLocks noGrp="1"/>
          </p:cNvSpPr>
          <p:nvPr>
            <p:ph type="body" idx="1"/>
          </p:nvPr>
        </p:nvSpPr>
        <p:spPr>
          <a:xfrm>
            <a:off x="107504" y="915566"/>
            <a:ext cx="7429552" cy="2291932"/>
          </a:xfrm>
          <a:prstGeom prst="rect">
            <a:avLst/>
          </a:prstGeom>
        </p:spPr>
        <p:txBody>
          <a:bodyPr spcFirstLastPara="1" wrap="square" lIns="91425" tIns="91425" rIns="91425" bIns="91425" anchor="t" anchorCtr="0">
            <a:noAutofit/>
          </a:bodyPr>
          <a:lstStyle/>
          <a:p>
            <a:pPr marL="0" indent="0" algn="just">
              <a:spcAft>
                <a:spcPts val="600"/>
              </a:spcAft>
              <a:buClr>
                <a:schemeClr val="dk1"/>
              </a:buClr>
              <a:buSzPts val="1100"/>
              <a:buNone/>
            </a:pPr>
            <a:r>
              <a:rPr lang="es-UY" sz="1700" dirty="0">
                <a:solidFill>
                  <a:schemeClr val="dk1"/>
                </a:solidFill>
                <a:latin typeface="Quattrocento Sans"/>
                <a:ea typeface="Quattrocento Sans"/>
                <a:cs typeface="Quattrocento Sans"/>
                <a:sym typeface="Quattrocento Sans"/>
              </a:rPr>
              <a:t>La balanza de pagos (BP) es el registro de todas las transacciones comerciales y financieras realizadas en una economía abierta entre los agentes residentes y no residentes.</a:t>
            </a:r>
          </a:p>
          <a:p>
            <a:pPr marL="0" indent="0" algn="just">
              <a:spcAft>
                <a:spcPts val="600"/>
              </a:spcAft>
              <a:buClr>
                <a:schemeClr val="dk1"/>
              </a:buClr>
              <a:buSzPts val="1100"/>
              <a:buNone/>
            </a:pPr>
            <a:r>
              <a:rPr lang="es-UY" sz="1700" dirty="0">
                <a:solidFill>
                  <a:schemeClr val="dk1"/>
                </a:solidFill>
                <a:latin typeface="Quattrocento Sans"/>
                <a:ea typeface="Quattrocento Sans"/>
                <a:cs typeface="Quattrocento Sans"/>
                <a:sym typeface="Quattrocento Sans"/>
              </a:rPr>
              <a:t>Consta de dos partes: la cuenta corriente (registra las transacciones de bienes y servicios) y la cuenta capital y financiera (registra lo que el país presta o recibe prestado). El saldo de BP equivale a la variación de reservas internacionales del Banco Central.</a:t>
            </a:r>
          </a:p>
          <a:p>
            <a:pPr marL="0" lvl="0" indent="0" algn="just" rtl="0">
              <a:spcBef>
                <a:spcPts val="1600"/>
              </a:spcBef>
              <a:spcAft>
                <a:spcPts val="0"/>
              </a:spcAft>
              <a:buNone/>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Clr>
                <a:schemeClr val="dk1"/>
              </a:buClr>
              <a:buSzPts val="1100"/>
              <a:buFont typeface="Arial"/>
              <a:buNone/>
            </a:pPr>
            <a:endParaRPr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1600"/>
              </a:spcAft>
              <a:buNone/>
            </a:pPr>
            <a:endParaRPr sz="1700" dirty="0">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1779168" y="500048"/>
            <a:ext cx="5364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Cuenta corriente  </a:t>
            </a:r>
            <a:endParaRPr sz="2000" b="1" i="1" dirty="0">
              <a:latin typeface="Quattrocento Sans"/>
              <a:ea typeface="Quattrocento Sans"/>
              <a:cs typeface="Quattrocento Sans"/>
              <a:sym typeface="Quattrocento Sans"/>
            </a:endParaRPr>
          </a:p>
        </p:txBody>
      </p:sp>
      <p:sp>
        <p:nvSpPr>
          <p:cNvPr id="85" name="Google Shape;85;p18"/>
          <p:cNvSpPr txBox="1">
            <a:spLocks noGrp="1"/>
          </p:cNvSpPr>
          <p:nvPr>
            <p:ph type="body" idx="1"/>
          </p:nvPr>
        </p:nvSpPr>
        <p:spPr>
          <a:xfrm>
            <a:off x="214282" y="2506489"/>
            <a:ext cx="7000924" cy="1822834"/>
          </a:xfrm>
          <a:prstGeom prst="rect">
            <a:avLst/>
          </a:prstGeom>
        </p:spPr>
        <p:txBody>
          <a:bodyPr spcFirstLastPara="1" wrap="square" lIns="91425" tIns="91425" rIns="91425" bIns="91425" anchor="t" anchorCtr="0">
            <a:noAutofit/>
          </a:bodyPr>
          <a:lstStyle/>
          <a:p>
            <a:pPr marL="0" lvl="0" indent="0" algn="just">
              <a:lnSpc>
                <a:spcPct val="100000"/>
              </a:lnSpc>
              <a:spcAft>
                <a:spcPts val="600"/>
              </a:spcAft>
              <a:buClr>
                <a:schemeClr val="dk1"/>
              </a:buClr>
              <a:buSzPts val="1100"/>
              <a:buNone/>
            </a:pPr>
            <a:r>
              <a:rPr lang="es-UY" sz="1700" dirty="0">
                <a:solidFill>
                  <a:schemeClr val="dk1"/>
                </a:solidFill>
                <a:latin typeface="Quattrocento Sans"/>
                <a:ea typeface="Quattrocento Sans"/>
                <a:cs typeface="Quattrocento Sans"/>
                <a:sym typeface="Quattrocento Sans"/>
              </a:rPr>
              <a:t>Además, se registran las transacciones de servicios y el gasto de los turistas. La diferencia entre ingresos y egresos es el saldo de la balanza comercial de servicios (</a:t>
            </a:r>
            <a:r>
              <a:rPr lang="es-UY" sz="1700" dirty="0" err="1">
                <a:solidFill>
                  <a:schemeClr val="dk1"/>
                </a:solidFill>
                <a:latin typeface="Quattrocento Sans"/>
                <a:ea typeface="Quattrocento Sans"/>
                <a:cs typeface="Quattrocento Sans"/>
                <a:sym typeface="Quattrocento Sans"/>
              </a:rPr>
              <a:t>SBCs</a:t>
            </a:r>
            <a:r>
              <a:rPr lang="es-UY" sz="1700" dirty="0">
                <a:solidFill>
                  <a:schemeClr val="dk1"/>
                </a:solidFill>
                <a:latin typeface="Quattrocento Sans"/>
                <a:ea typeface="Quattrocento Sans"/>
                <a:cs typeface="Quattrocento Sans"/>
                <a:sym typeface="Quattrocento Sans"/>
              </a:rPr>
              <a:t>).</a:t>
            </a:r>
          </a:p>
          <a:p>
            <a:pPr marL="0" indent="0" algn="just">
              <a:lnSpc>
                <a:spcPct val="100000"/>
              </a:lnSpc>
              <a:spcAft>
                <a:spcPts val="600"/>
              </a:spcAft>
              <a:buClr>
                <a:schemeClr val="dk1"/>
              </a:buClr>
              <a:buSzPts val="1100"/>
              <a:buNone/>
            </a:pPr>
            <a:r>
              <a:rPr lang="es-UY" sz="1700" dirty="0">
                <a:solidFill>
                  <a:schemeClr val="dk1"/>
                </a:solidFill>
                <a:latin typeface="Quattrocento Sans"/>
                <a:ea typeface="Quattrocento Sans"/>
                <a:cs typeface="Quattrocento Sans"/>
                <a:sym typeface="Quattrocento Sans"/>
              </a:rPr>
              <a:t>Otro rubro que integra la cuenta corriente son las transferencias (TRX), que constituyen transacciones sin contrapartida y las remesas de familias emigrantes o inmigrantes. </a:t>
            </a:r>
          </a:p>
          <a:p>
            <a:pPr marL="0" lv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lv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p:txBody>
      </p:sp>
      <p:sp>
        <p:nvSpPr>
          <p:cNvPr id="4" name="3 Rectángulo"/>
          <p:cNvSpPr/>
          <p:nvPr/>
        </p:nvSpPr>
        <p:spPr>
          <a:xfrm>
            <a:off x="1643042" y="1142990"/>
            <a:ext cx="5500726" cy="1400383"/>
          </a:xfrm>
          <a:prstGeom prst="rect">
            <a:avLst/>
          </a:prstGeom>
        </p:spPr>
        <p:txBody>
          <a:bodyPr wrap="square">
            <a:spAutoFit/>
          </a:bodyPr>
          <a:lstStyle/>
          <a:p>
            <a:pPr lvl="0" algn="just">
              <a:spcAft>
                <a:spcPts val="600"/>
              </a:spcAft>
              <a:buClr>
                <a:schemeClr val="dk1"/>
              </a:buClr>
              <a:buSzPts val="1100"/>
            </a:pPr>
            <a:r>
              <a:rPr lang="es-UY" sz="1700" dirty="0">
                <a:solidFill>
                  <a:schemeClr val="dk1"/>
                </a:solidFill>
                <a:latin typeface="Quattrocento Sans"/>
                <a:ea typeface="Quattrocento Sans"/>
                <a:cs typeface="Quattrocento Sans"/>
                <a:sym typeface="Quattrocento Sans"/>
              </a:rPr>
              <a:t>En una primera partida se registran las transacciones de bienes y mercaderías, donde las exportaciones representan la venta de productos al exterior y las importaciones la compra. La diferencia entre ambas es el saldo en la balanza comercial de bienes (</a:t>
            </a:r>
            <a:r>
              <a:rPr lang="es-UY" sz="1700" dirty="0" err="1">
                <a:solidFill>
                  <a:schemeClr val="dk1"/>
                </a:solidFill>
                <a:latin typeface="Quattrocento Sans"/>
                <a:ea typeface="Quattrocento Sans"/>
                <a:cs typeface="Quattrocento Sans"/>
                <a:sym typeface="Quattrocento Sans"/>
              </a:rPr>
              <a:t>SBCb</a:t>
            </a:r>
            <a:r>
              <a:rPr lang="es-UY" sz="1700" dirty="0">
                <a:solidFill>
                  <a:schemeClr val="dk1"/>
                </a:solidFill>
                <a:latin typeface="Quattrocento Sans"/>
                <a:ea typeface="Quattrocento Sans"/>
                <a:cs typeface="Quattrocento Sans"/>
                <a:sym typeface="Quattrocento Sans"/>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5" name="Google Shape;105;p21"/>
          <p:cNvSpPr txBox="1">
            <a:spLocks noGrp="1"/>
          </p:cNvSpPr>
          <p:nvPr>
            <p:ph type="body" idx="1"/>
          </p:nvPr>
        </p:nvSpPr>
        <p:spPr>
          <a:xfrm>
            <a:off x="2071670" y="677478"/>
            <a:ext cx="5357850" cy="23229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700" dirty="0">
                <a:solidFill>
                  <a:schemeClr val="dk1"/>
                </a:solidFill>
                <a:latin typeface="Quattrocento Sans"/>
                <a:ea typeface="Quattrocento Sans"/>
                <a:cs typeface="Quattrocento Sans"/>
                <a:sym typeface="Quattrocento Sans"/>
              </a:rPr>
              <a:t>Una última categoría está dada por: los pagos por la tenencia de activos financieros en el extranjero que generan intereses y ganancias y por los dividendos generados cuando los nacionales tienen activos de otro país. El saldo de esta cuenta se denomina ingresos netos de factores en el exterior (INRF).</a:t>
            </a: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lvl="0" indent="0" algn="just">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El Saldo en Cuenta Corriente (SCC) será igual a: </a:t>
            </a:r>
          </a:p>
          <a:p>
            <a:pPr marL="0" lvl="0" indent="0" algn="just">
              <a:spcAft>
                <a:spcPts val="1600"/>
              </a:spcAft>
              <a:buClr>
                <a:schemeClr val="dk1"/>
              </a:buClr>
              <a:buSzPts val="1100"/>
              <a:buNone/>
            </a:pPr>
            <a:r>
              <a:rPr lang="es-UY" sz="1700" b="1" dirty="0">
                <a:solidFill>
                  <a:schemeClr val="dk1"/>
                </a:solidFill>
                <a:latin typeface="Quattrocento Sans"/>
                <a:ea typeface="Quattrocento Sans"/>
                <a:cs typeface="Quattrocento Sans"/>
                <a:sym typeface="Quattrocento Sans"/>
              </a:rPr>
              <a:t>SCC = </a:t>
            </a:r>
            <a:r>
              <a:rPr lang="es-UY" sz="1700" b="1" dirty="0" err="1">
                <a:solidFill>
                  <a:schemeClr val="dk1"/>
                </a:solidFill>
                <a:latin typeface="Quattrocento Sans"/>
                <a:ea typeface="Quattrocento Sans"/>
                <a:cs typeface="Quattrocento Sans"/>
                <a:sym typeface="Quattrocento Sans"/>
              </a:rPr>
              <a:t>SBCb</a:t>
            </a:r>
            <a:r>
              <a:rPr lang="es-UY" sz="1700" b="1" dirty="0">
                <a:solidFill>
                  <a:schemeClr val="dk1"/>
                </a:solidFill>
                <a:latin typeface="Quattrocento Sans"/>
                <a:ea typeface="Quattrocento Sans"/>
                <a:cs typeface="Quattrocento Sans"/>
                <a:sym typeface="Quattrocento Sans"/>
              </a:rPr>
              <a:t> + </a:t>
            </a:r>
            <a:r>
              <a:rPr lang="es-UY" sz="1700" b="1" dirty="0" err="1">
                <a:solidFill>
                  <a:schemeClr val="dk1"/>
                </a:solidFill>
                <a:latin typeface="Quattrocento Sans"/>
                <a:ea typeface="Quattrocento Sans"/>
                <a:cs typeface="Quattrocento Sans"/>
                <a:sym typeface="Quattrocento Sans"/>
              </a:rPr>
              <a:t>SBCs</a:t>
            </a:r>
            <a:r>
              <a:rPr lang="es-UY" sz="1700" b="1" dirty="0">
                <a:solidFill>
                  <a:schemeClr val="dk1"/>
                </a:solidFill>
                <a:latin typeface="Quattrocento Sans"/>
                <a:ea typeface="Quattrocento Sans"/>
                <a:cs typeface="Quattrocento Sans"/>
                <a:sym typeface="Quattrocento Sans"/>
              </a:rPr>
              <a:t> + TRX + INRF</a:t>
            </a: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endParaRPr lang="es-UY"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725000" y="571486"/>
            <a:ext cx="4204322"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Cuenta capital y financiera</a:t>
            </a:r>
            <a:br>
              <a:rPr lang="es" sz="2000" b="1" i="1" dirty="0">
                <a:latin typeface="Quattrocento Sans"/>
                <a:ea typeface="Quattrocento Sans"/>
                <a:cs typeface="Quattrocento Sans"/>
                <a:sym typeface="Quattrocento Sans"/>
              </a:rPr>
            </a:br>
            <a:endParaRPr sz="2000" b="1" i="1" dirty="0">
              <a:latin typeface="Quattrocento Sans"/>
              <a:ea typeface="Quattrocento Sans"/>
              <a:cs typeface="Quattrocento Sans"/>
              <a:sym typeface="Quattrocento Sans"/>
            </a:endParaRPr>
          </a:p>
        </p:txBody>
      </p:sp>
      <p:sp>
        <p:nvSpPr>
          <p:cNvPr id="92" name="Google Shape;92;p19"/>
          <p:cNvSpPr txBox="1"/>
          <p:nvPr/>
        </p:nvSpPr>
        <p:spPr>
          <a:xfrm>
            <a:off x="4714876" y="1071552"/>
            <a:ext cx="3643338" cy="2409600"/>
          </a:xfrm>
          <a:prstGeom prst="rect">
            <a:avLst/>
          </a:prstGeom>
          <a:noFill/>
          <a:ln>
            <a:noFill/>
          </a:ln>
        </p:spPr>
        <p:txBody>
          <a:bodyPr spcFirstLastPara="1" wrap="square" lIns="91425" tIns="91425" rIns="91425" bIns="91425" anchor="t" anchorCtr="0">
            <a:noAutofit/>
          </a:bodyPr>
          <a:lstStyle/>
          <a:p>
            <a:pPr marL="228600" indent="-228600" algn="just">
              <a:lnSpc>
                <a:spcPct val="115000"/>
              </a:lnSpc>
              <a:spcAft>
                <a:spcPts val="1600"/>
              </a:spcAft>
              <a:buClr>
                <a:schemeClr val="dk1"/>
              </a:buClr>
              <a:buSzPts val="1100"/>
              <a:buAutoNum type="arabicParenR"/>
            </a:pPr>
            <a:r>
              <a:rPr lang="es-UY" sz="1700" dirty="0">
                <a:solidFill>
                  <a:schemeClr val="dk1"/>
                </a:solidFill>
                <a:latin typeface="Quattrocento Sans"/>
                <a:ea typeface="Quattrocento Sans"/>
                <a:cs typeface="Quattrocento Sans"/>
                <a:sym typeface="Quattrocento Sans"/>
              </a:rPr>
              <a:t>La inversión en préstamos y depósitos (PRE), que contiene los depósitos de extranjeros en bancos del país o viceversa.</a:t>
            </a:r>
          </a:p>
          <a:p>
            <a:pPr marL="228600" indent="-228600" algn="just">
              <a:lnSpc>
                <a:spcPct val="115000"/>
              </a:lnSpc>
              <a:spcAft>
                <a:spcPts val="1600"/>
              </a:spcAft>
              <a:buClr>
                <a:schemeClr val="dk1"/>
              </a:buClr>
              <a:buSzPts val="1100"/>
              <a:buAutoNum type="arabicParenR"/>
            </a:pPr>
            <a:r>
              <a:rPr lang="es-UY" sz="1700" dirty="0">
                <a:solidFill>
                  <a:schemeClr val="dk1"/>
                </a:solidFill>
                <a:latin typeface="Quattrocento Sans"/>
                <a:ea typeface="Quattrocento Sans"/>
                <a:cs typeface="Quattrocento Sans"/>
                <a:sym typeface="Quattrocento Sans"/>
              </a:rPr>
              <a:t>La compra de bonos o acciones, que se conoce como inversión de portafolio (POR).</a:t>
            </a:r>
          </a:p>
          <a:p>
            <a:pPr marL="228600" indent="-228600" algn="just">
              <a:lnSpc>
                <a:spcPct val="115000"/>
              </a:lnSpc>
              <a:spcAft>
                <a:spcPts val="1600"/>
              </a:spcAft>
              <a:buClr>
                <a:schemeClr val="dk1"/>
              </a:buClr>
              <a:buSzPts val="1100"/>
              <a:buAutoNum type="arabicParenR"/>
            </a:pPr>
            <a:r>
              <a:rPr lang="es-UY" sz="1700" dirty="0">
                <a:solidFill>
                  <a:schemeClr val="dk1"/>
                </a:solidFill>
                <a:latin typeface="Quattrocento Sans"/>
                <a:ea typeface="Quattrocento Sans"/>
                <a:cs typeface="Quattrocento Sans"/>
                <a:sym typeface="Quattrocento Sans"/>
              </a:rPr>
              <a:t>La inversión extranjera directa (IED), tal como la compra de un inmueble o de una empresa</a:t>
            </a:r>
            <a:endParaRPr lang="es-UY" sz="1700" dirty="0">
              <a:latin typeface="Quattrocento Sans"/>
              <a:ea typeface="Quattrocento Sans"/>
              <a:cs typeface="Quattrocento Sans"/>
              <a:sym typeface="Quattrocento Sans"/>
            </a:endParaRPr>
          </a:p>
          <a:p>
            <a:pPr marL="0" lvl="0" indent="0" algn="just" rtl="0">
              <a:lnSpc>
                <a:spcPct val="115000"/>
              </a:lnSpc>
              <a:spcBef>
                <a:spcPts val="0"/>
              </a:spcBef>
              <a:spcAft>
                <a:spcPts val="1600"/>
              </a:spcAft>
              <a:buClr>
                <a:schemeClr val="dk1"/>
              </a:buClr>
              <a:buSzPts val="1100"/>
              <a:buFont typeface="Arial"/>
              <a:buNone/>
            </a:pPr>
            <a:endParaRPr sz="1700" dirty="0">
              <a:latin typeface="Quattrocento Sans"/>
              <a:ea typeface="Quattrocento Sans"/>
              <a:cs typeface="Quattrocento Sans"/>
              <a:sym typeface="Quattrocento Sans"/>
            </a:endParaRPr>
          </a:p>
        </p:txBody>
      </p:sp>
      <p:sp>
        <p:nvSpPr>
          <p:cNvPr id="5" name="Google Shape;91;p19"/>
          <p:cNvSpPr txBox="1">
            <a:spLocks/>
          </p:cNvSpPr>
          <p:nvPr/>
        </p:nvSpPr>
        <p:spPr>
          <a:xfrm>
            <a:off x="357158" y="1857370"/>
            <a:ext cx="3110214" cy="2409600"/>
          </a:xfrm>
          <a:prstGeom prst="rect">
            <a:avLst/>
          </a:prstGeom>
          <a:noFill/>
          <a:ln>
            <a:noFill/>
          </a:ln>
        </p:spPr>
        <p:txBody>
          <a:bodyPr spcFirstLastPara="1" wrap="square" lIns="91425" tIns="91425" rIns="91425" bIns="91425" anchor="t" anchorCtr="0">
            <a:noAutofit/>
          </a:bodyPr>
          <a:lstStyle/>
          <a:p>
            <a:pPr lvl="0" algn="just">
              <a:lnSpc>
                <a:spcPct val="115000"/>
              </a:lnSpc>
              <a:spcAft>
                <a:spcPts val="1600"/>
              </a:spcAft>
              <a:buClr>
                <a:schemeClr val="dk1"/>
              </a:buClr>
              <a:buSzPts val="1100"/>
            </a:pPr>
            <a:r>
              <a:rPr lang="es-UY" sz="1700" dirty="0">
                <a:solidFill>
                  <a:schemeClr val="dk1"/>
                </a:solidFill>
                <a:latin typeface="Quattrocento Sans"/>
                <a:ea typeface="Quattrocento Sans"/>
                <a:cs typeface="Quattrocento Sans"/>
                <a:sym typeface="Quattrocento Sans"/>
              </a:rPr>
              <a:t>Esta cuenta registra todos los flujos de divisas entre residentes del país y del exterior que se traducen en cambios en los pasivos (obligaciones a pagar) y activos (derechos a cobrar) que el país tiene con el resto del mundo. Presenta tres cuentas principales.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2000232" y="0"/>
            <a:ext cx="5429288" cy="1214428"/>
          </a:xfrm>
          <a:prstGeom prst="rect">
            <a:avLst/>
          </a:prstGeom>
        </p:spPr>
        <p:txBody>
          <a:bodyPr spcFirstLastPara="1" wrap="square" lIns="91425" tIns="91425" rIns="91425" bIns="91425" anchor="t" anchorCtr="0">
            <a:noAutofit/>
          </a:bodyPr>
          <a:lstStyle/>
          <a:p>
            <a:pPr marL="0" indent="0" algn="just">
              <a:spcAft>
                <a:spcPts val="1600"/>
              </a:spcAft>
              <a:buClr>
                <a:schemeClr val="dk1"/>
              </a:buClr>
              <a:buSzPts val="1100"/>
              <a:buNone/>
            </a:pPr>
            <a:r>
              <a:rPr lang="es-UY" sz="1700" dirty="0">
                <a:solidFill>
                  <a:schemeClr val="dk1"/>
                </a:solidFill>
                <a:latin typeface="Quattrocento Sans"/>
                <a:ea typeface="Quattrocento Sans"/>
                <a:cs typeface="Quattrocento Sans"/>
                <a:sym typeface="Quattrocento Sans"/>
              </a:rPr>
              <a:t>El saldo en cuenta capital (SCK) será igual a la suma de los saldos netos de las cuentas de PRE, POR y la IED:</a:t>
            </a:r>
          </a:p>
          <a:p>
            <a:pPr marL="0" indent="0" algn="just">
              <a:spcAft>
                <a:spcPts val="1600"/>
              </a:spcAft>
              <a:buClr>
                <a:schemeClr val="dk1"/>
              </a:buClr>
              <a:buSzPts val="1100"/>
              <a:buNone/>
            </a:pPr>
            <a:r>
              <a:rPr lang="es-UY" sz="1700" b="1" dirty="0">
                <a:solidFill>
                  <a:schemeClr val="dk1"/>
                </a:solidFill>
                <a:latin typeface="Quattrocento Sans"/>
                <a:ea typeface="Quattrocento Sans"/>
                <a:cs typeface="Quattrocento Sans"/>
                <a:sym typeface="Quattrocento Sans"/>
              </a:rPr>
              <a:t>SCK = POR + PRE + IED</a:t>
            </a:r>
            <a:endParaRPr lang="es" sz="1700" b="1" dirty="0">
              <a:solidFill>
                <a:schemeClr val="dk1"/>
              </a:solidFill>
              <a:latin typeface="Quattrocento Sans"/>
              <a:ea typeface="Quattrocento Sans"/>
              <a:cs typeface="Quattrocento Sans"/>
              <a:sym typeface="Quattrocento Sans"/>
            </a:endParaRPr>
          </a:p>
        </p:txBody>
      </p:sp>
      <p:sp>
        <p:nvSpPr>
          <p:cNvPr id="4" name="Google Shape;73;p16"/>
          <p:cNvSpPr txBox="1">
            <a:spLocks/>
          </p:cNvSpPr>
          <p:nvPr/>
        </p:nvSpPr>
        <p:spPr>
          <a:xfrm>
            <a:off x="2000232" y="1303062"/>
            <a:ext cx="5429288" cy="29832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El SCK </a:t>
            </a:r>
            <a:r>
              <a:rPr lang="es-UY" sz="1700" dirty="0">
                <a:solidFill>
                  <a:schemeClr val="dk1"/>
                </a:solidFill>
                <a:latin typeface="Quattrocento Sans"/>
                <a:ea typeface="Quattrocento Sans"/>
                <a:cs typeface="Quattrocento Sans"/>
                <a:sym typeface="Quattrocento Sans"/>
              </a:rPr>
              <a:t>para </a:t>
            </a:r>
            <a:r>
              <a:rPr kumimoji="0" lang="es-UY" sz="17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un período determinado también se puede expresar como la variación del stock de pasivos externos netos de los agentes públicos y privados de la economía - excluyendo el Banco Central -,</a:t>
            </a:r>
            <a:r>
              <a:rPr kumimoji="0" lang="es-UY" sz="1700" b="0" i="0" u="none" strike="noStrike" kern="0" cap="none" spc="0" normalizeH="0" noProof="0" dirty="0">
                <a:ln>
                  <a:noFill/>
                </a:ln>
                <a:solidFill>
                  <a:schemeClr val="dk1"/>
                </a:solidFill>
                <a:effectLst/>
                <a:uLnTx/>
                <a:uFillTx/>
                <a:latin typeface="Quattrocento Sans"/>
                <a:ea typeface="Quattrocento Sans"/>
                <a:cs typeface="Quattrocento Sans"/>
                <a:sym typeface="Quattrocento Sans"/>
              </a:rPr>
              <a:t> </a:t>
            </a:r>
            <a:r>
              <a:rPr kumimoji="0" lang="es-UY" sz="17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∆PN*, a una fecha determinada.</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1"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SCK = ∆PN* = ∆P*- ∆A* </a:t>
            </a:r>
          </a:p>
          <a:p>
            <a:pPr marL="0" marR="0" lvl="0" indent="0" algn="just" defTabSz="914400" rtl="0" eaLnBrk="1" fontAlgn="auto" latinLnBrk="0" hangingPunct="1">
              <a:lnSpc>
                <a:spcPct val="115000"/>
              </a:lnSpc>
              <a:spcBef>
                <a:spcPts val="0"/>
              </a:spcBef>
              <a:spcAft>
                <a:spcPts val="1600"/>
              </a:spcAft>
              <a:buClr>
                <a:schemeClr val="dk1"/>
              </a:buClr>
              <a:buSzPts val="1100"/>
              <a:buFont typeface="Arial"/>
              <a:buNone/>
              <a:tabLst/>
              <a:defRPr/>
            </a:pPr>
            <a:r>
              <a:rPr kumimoji="0" lang="es-UY" sz="1700" b="0" i="0" u="none" strike="noStrike" kern="0" cap="none" spc="0" normalizeH="0" baseline="0" noProof="0" dirty="0">
                <a:ln>
                  <a:noFill/>
                </a:ln>
                <a:solidFill>
                  <a:schemeClr val="dk1"/>
                </a:solidFill>
                <a:effectLst/>
                <a:uLnTx/>
                <a:uFillTx/>
                <a:latin typeface="Quattrocento Sans"/>
                <a:ea typeface="Quattrocento Sans"/>
                <a:cs typeface="Quattrocento Sans"/>
                <a:sym typeface="Quattrocento Sans"/>
              </a:rPr>
              <a:t>Donde ∆P* es el cambio en el stock de pasivos brutos externos y ∆A* es la variación en el stock bruto de activos externos.</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975</TotalTime>
  <Words>1338</Words>
  <Application>Microsoft Office PowerPoint</Application>
  <PresentationFormat>Presentación en pantalla (16:9)</PresentationFormat>
  <Paragraphs>75</Paragraphs>
  <Slides>19</Slides>
  <Notes>19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Quattrocento Sans</vt:lpstr>
      <vt:lpstr>Arial</vt:lpstr>
      <vt:lpstr>Simple Light</vt:lpstr>
      <vt:lpstr>Presentación de PowerPoint</vt:lpstr>
      <vt:lpstr>Introducción</vt:lpstr>
      <vt:lpstr>Comercio internacional</vt:lpstr>
      <vt:lpstr>Presentación de PowerPoint</vt:lpstr>
      <vt:lpstr>Balanza de pagos</vt:lpstr>
      <vt:lpstr>Cuenta corriente  </vt:lpstr>
      <vt:lpstr>Presentación de PowerPoint</vt:lpstr>
      <vt:lpstr>Cuenta capital y financiera </vt:lpstr>
      <vt:lpstr>Presentación de PowerPoint</vt:lpstr>
      <vt:lpstr>Saldo de balanza de pagos y variación de las reservas internacionales</vt:lpstr>
      <vt:lpstr>Presentación de PowerPoint</vt:lpstr>
      <vt:lpstr>¿Cuánto dinero tienen los uruguayos depositado en bancos del exterior? </vt:lpstr>
      <vt:lpstr>Inversión extranjera en Uruguay</vt:lpstr>
      <vt:lpstr>Financiamiento de los desequilibrios del sector externo</vt:lpstr>
      <vt:lpstr>Presentación de PowerPoint</vt:lpstr>
      <vt:lpstr>Presentación de PowerPoint</vt:lpstr>
      <vt:lpstr>Evolución de las cuentas </vt:lpstr>
      <vt:lpstr>Posición de inversión internacional de la economía e integración financiera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Facundo Visconti</cp:lastModifiedBy>
  <cp:revision>47</cp:revision>
  <dcterms:modified xsi:type="dcterms:W3CDTF">2025-11-19T21:43:07Z</dcterms:modified>
</cp:coreProperties>
</file>