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7" r:id="rId6"/>
    <p:sldId id="262" r:id="rId7"/>
    <p:sldId id="264" r:id="rId8"/>
    <p:sldId id="260" r:id="rId9"/>
    <p:sldId id="263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7" r:id="rId30"/>
    <p:sldId id="286" r:id="rId31"/>
    <p:sldId id="288" r:id="rId32"/>
    <p:sldId id="289" r:id="rId33"/>
    <p:sldId id="291" r:id="rId34"/>
    <p:sldId id="292" r:id="rId35"/>
    <p:sldId id="293" r:id="rId36"/>
    <p:sldId id="290" r:id="rId37"/>
    <p:sldId id="294" r:id="rId38"/>
    <p:sldId id="296" r:id="rId39"/>
    <p:sldId id="295" r:id="rId40"/>
    <p:sldId id="297" r:id="rId4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Quattrocento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2" autoAdjust="0"/>
  </p:normalViewPr>
  <p:slideViewPr>
    <p:cSldViewPr>
      <p:cViewPr varScale="1">
        <p:scale>
          <a:sx n="82" d="100"/>
          <a:sy n="82" d="100"/>
        </p:scale>
        <p:origin x="103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atilde.belmudes\Downloads\18_2016_2022%20FBKF%20K%20tipo%20de%20activ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tilde.belmudes\Desktop\otros%20LIBRO\caps%20sin%20red\Gr&#225;ficos%20y%20cuadros%20Libr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tilde.belmudes\Desktop\otros%20LIBRO\caps%20sin%20red\Gr&#225;ficos%20y%20cuadros%20Libr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tilde.belmudes\Desktop\otros%20LIBRO\caps%20sin%20red\Gr&#225;ficos%20y%20cuadros%20Libr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atilde.belmudes\Desktop\otros%20LIBRO\caps%20sin%20red\Gr&#225;ficos%20y%20cuadros%20Libr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atilde.belmudes\Desktop\otros%20LIBRO\caps%20sin%20red\Gr&#225;ficos%20y%20cuadros%20Libr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538565027880324E-2"/>
          <c:y val="3.7288135593220341E-2"/>
          <c:w val="0.90393501950243937"/>
          <c:h val="0.76313519284665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 3.3'!$A$8</c:f>
              <c:strCache>
                <c:ptCount val="1"/>
                <c:pt idx="0">
                  <c:v>Variación 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'Gráfico 3.3'!$B$7:$F$7</c:f>
              <c:strCache>
                <c:ptCount val="5"/>
                <c:pt idx="0">
                  <c:v>1981-1984</c:v>
                </c:pt>
                <c:pt idx="1">
                  <c:v>1985-1998</c:v>
                </c:pt>
                <c:pt idx="2">
                  <c:v>1999-2002</c:v>
                </c:pt>
                <c:pt idx="3">
                  <c:v>2003-2012</c:v>
                </c:pt>
                <c:pt idx="4">
                  <c:v>2013-2024</c:v>
                </c:pt>
              </c:strCache>
            </c:strRef>
          </c:cat>
          <c:val>
            <c:numRef>
              <c:f>'Gráfico 3.3'!$B$8:$F$8</c:f>
              <c:numCache>
                <c:formatCode>0.00</c:formatCode>
                <c:ptCount val="5"/>
                <c:pt idx="0">
                  <c:v>-3.7007499999999998</c:v>
                </c:pt>
                <c:pt idx="1">
                  <c:v>3.6542857142857144</c:v>
                </c:pt>
                <c:pt idx="2">
                  <c:v>-3.8612500000000001</c:v>
                </c:pt>
                <c:pt idx="3">
                  <c:v>5.1831999999999994</c:v>
                </c:pt>
                <c:pt idx="4">
                  <c:v>1.6329166666666666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1-411D-86C0-171372AF422A}"/>
            </c:ext>
          </c:extLst>
        </c:ser>
        <c:ser>
          <c:idx val="1"/>
          <c:order val="1"/>
          <c:tx>
            <c:strRef>
              <c:f>'Gráfico 3.3'!$A$9</c:f>
              <c:strCache>
                <c:ptCount val="1"/>
                <c:pt idx="0">
                  <c:v>Variación Inversión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'Gráfico 3.3'!$B$7:$F$7</c:f>
              <c:strCache>
                <c:ptCount val="5"/>
                <c:pt idx="0">
                  <c:v>1981-1984</c:v>
                </c:pt>
                <c:pt idx="1">
                  <c:v>1985-1998</c:v>
                </c:pt>
                <c:pt idx="2">
                  <c:v>1999-2002</c:v>
                </c:pt>
                <c:pt idx="3">
                  <c:v>2003-2012</c:v>
                </c:pt>
                <c:pt idx="4">
                  <c:v>2013-2024</c:v>
                </c:pt>
              </c:strCache>
            </c:strRef>
          </c:cat>
          <c:val>
            <c:numRef>
              <c:f>'Gráfico 3.3'!$B$9:$F$9</c:f>
              <c:numCache>
                <c:formatCode>0.00</c:formatCode>
                <c:ptCount val="5"/>
                <c:pt idx="0">
                  <c:v>-8.5126588763681283</c:v>
                </c:pt>
                <c:pt idx="1">
                  <c:v>4.0718411661530771</c:v>
                </c:pt>
                <c:pt idx="2">
                  <c:v>-8.0760579310303342</c:v>
                </c:pt>
                <c:pt idx="3">
                  <c:v>5.5492640530491375</c:v>
                </c:pt>
                <c:pt idx="4">
                  <c:v>-2.620388519952958E-2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1-411D-86C0-171372AF4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4164752"/>
        <c:axId val="1094165168"/>
      </c:barChart>
      <c:dateAx>
        <c:axId val="109416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094165168"/>
        <c:crosses val="autoZero"/>
        <c:auto val="0"/>
        <c:lblOffset val="100"/>
        <c:baseTimeUnit val="days"/>
      </c:dateAx>
      <c:valAx>
        <c:axId val="10941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09416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B-48F2-BE5A-48AC4F68E1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B-48F2-BE5A-48AC4F68E1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B-48F2-BE5A-48AC4F68E1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B-48F2-BE5A-48AC4F68E1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CB-48F2-BE5A-48AC4F68E1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CB-48F2-BE5A-48AC4F68E1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'[18_2016_2022 FBKF K tipo de activo.xlsx]Hoja1'!$I$25:$I$30</c:f>
              <c:strCache>
                <c:ptCount val="6"/>
                <c:pt idx="0">
                  <c:v>Vivienda</c:v>
                </c:pt>
                <c:pt idx="1">
                  <c:v>Otros edificios y estructuras</c:v>
                </c:pt>
                <c:pt idx="2">
                  <c:v>Maquinaria y equipo</c:v>
                </c:pt>
                <c:pt idx="3">
                  <c:v>Recursos biológicos cultivados</c:v>
                </c:pt>
                <c:pt idx="4">
                  <c:v>Productos de propiedad intelectual</c:v>
                </c:pt>
                <c:pt idx="5">
                  <c:v>Variación de existencias</c:v>
                </c:pt>
              </c:strCache>
            </c:strRef>
          </c:cat>
          <c:val>
            <c:numRef>
              <c:f>'[18_2016_2022 FBKF K tipo de activo.xlsx]Hoja1'!$L$25:$L$30</c:f>
              <c:numCache>
                <c:formatCode>0%</c:formatCode>
                <c:ptCount val="6"/>
                <c:pt idx="0">
                  <c:v>0.21449868686591556</c:v>
                </c:pt>
                <c:pt idx="1">
                  <c:v>0.29623736257718802</c:v>
                </c:pt>
                <c:pt idx="2">
                  <c:v>0.30770717881985271</c:v>
                </c:pt>
                <c:pt idx="3">
                  <c:v>1.8971729127420851E-2</c:v>
                </c:pt>
                <c:pt idx="4">
                  <c:v>0.13165879947992784</c:v>
                </c:pt>
                <c:pt idx="5">
                  <c:v>3.092624312969516E-2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CB-48F2-BE5A-48AC4F68E1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15281372960895E-2"/>
          <c:y val="3.5810205908683973E-2"/>
          <c:w val="0.88314599229313206"/>
          <c:h val="0.76963886676206661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y cuadros Libro.xlsx]Gráfico 3.5 y 3.6'!$B$1</c:f>
              <c:strCache>
                <c:ptCount val="1"/>
                <c:pt idx="0">
                  <c:v>Inversión Pública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3.5 y 3.6'!$A$2:$A$51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'[Gráficos y cuadros Libro.xlsx]Gráfico 3.5 y 3.6'!$B$2:$B$51</c:f>
              <c:numCache>
                <c:formatCode>0</c:formatCode>
                <c:ptCount val="50"/>
                <c:pt idx="0">
                  <c:v>5297.0112945264982</c:v>
                </c:pt>
                <c:pt idx="1">
                  <c:v>5509.1746307558642</c:v>
                </c:pt>
                <c:pt idx="2">
                  <c:v>4115.968722849696</c:v>
                </c:pt>
                <c:pt idx="3">
                  <c:v>3168.3058210251957</c:v>
                </c:pt>
                <c:pt idx="4">
                  <c:v>3967.4543874891401</c:v>
                </c:pt>
                <c:pt idx="5">
                  <c:v>7807.6107732406608</c:v>
                </c:pt>
                <c:pt idx="6">
                  <c:v>12022.589052997395</c:v>
                </c:pt>
                <c:pt idx="7">
                  <c:v>14130.078192875761</c:v>
                </c:pt>
                <c:pt idx="8">
                  <c:v>17418.60990443093</c:v>
                </c:pt>
                <c:pt idx="9">
                  <c:v>16463.874891398784</c:v>
                </c:pt>
                <c:pt idx="10">
                  <c:v>13741.112076455256</c:v>
                </c:pt>
                <c:pt idx="11">
                  <c:v>12588.357949609035</c:v>
                </c:pt>
                <c:pt idx="12">
                  <c:v>17574.196350999129</c:v>
                </c:pt>
                <c:pt idx="13">
                  <c:v>8953.2927888792346</c:v>
                </c:pt>
                <c:pt idx="14">
                  <c:v>9264.4656820156379</c:v>
                </c:pt>
                <c:pt idx="15">
                  <c:v>6322.4674196350998</c:v>
                </c:pt>
                <c:pt idx="16">
                  <c:v>7524.7263249348389</c:v>
                </c:pt>
                <c:pt idx="17">
                  <c:v>7800.5386620330146</c:v>
                </c:pt>
                <c:pt idx="18">
                  <c:v>8140</c:v>
                </c:pt>
                <c:pt idx="19">
                  <c:v>8329</c:v>
                </c:pt>
                <c:pt idx="20">
                  <c:v>5889</c:v>
                </c:pt>
                <c:pt idx="21">
                  <c:v>8855</c:v>
                </c:pt>
                <c:pt idx="22">
                  <c:v>7884</c:v>
                </c:pt>
                <c:pt idx="23">
                  <c:v>10904</c:v>
                </c:pt>
                <c:pt idx="24">
                  <c:v>12291</c:v>
                </c:pt>
                <c:pt idx="25">
                  <c:v>8794</c:v>
                </c:pt>
                <c:pt idx="26">
                  <c:v>8970</c:v>
                </c:pt>
                <c:pt idx="27">
                  <c:v>9181</c:v>
                </c:pt>
                <c:pt idx="28">
                  <c:v>9631</c:v>
                </c:pt>
                <c:pt idx="29">
                  <c:v>11190</c:v>
                </c:pt>
                <c:pt idx="30">
                  <c:v>10200</c:v>
                </c:pt>
                <c:pt idx="31">
                  <c:v>9061</c:v>
                </c:pt>
                <c:pt idx="32">
                  <c:v>6168</c:v>
                </c:pt>
                <c:pt idx="33">
                  <c:v>5482</c:v>
                </c:pt>
                <c:pt idx="34">
                  <c:v>5528</c:v>
                </c:pt>
                <c:pt idx="35">
                  <c:v>5971</c:v>
                </c:pt>
                <c:pt idx="36">
                  <c:v>7978</c:v>
                </c:pt>
                <c:pt idx="37">
                  <c:v>8563</c:v>
                </c:pt>
                <c:pt idx="38">
                  <c:v>11285</c:v>
                </c:pt>
                <c:pt idx="39">
                  <c:v>12160.486212392094</c:v>
                </c:pt>
                <c:pt idx="40">
                  <c:v>11584.655253506173</c:v>
                </c:pt>
                <c:pt idx="41">
                  <c:v>10440.269523548157</c:v>
                </c:pt>
                <c:pt idx="42">
                  <c:v>10496.912710472676</c:v>
                </c:pt>
                <c:pt idx="43">
                  <c:v>11926.292678254933</c:v>
                </c:pt>
                <c:pt idx="44">
                  <c:v>15347.024980601585</c:v>
                </c:pt>
                <c:pt idx="45">
                  <c:v>13472.718783295644</c:v>
                </c:pt>
                <c:pt idx="46">
                  <c:v>14935.211347432367</c:v>
                </c:pt>
                <c:pt idx="47">
                  <c:v>10621.367016254071</c:v>
                </c:pt>
                <c:pt idx="48">
                  <c:v>11023.016934873314</c:v>
                </c:pt>
                <c:pt idx="49">
                  <c:v>10954.801814069275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D-47F6-801F-D293C6D3A70F}"/>
            </c:ext>
          </c:extLst>
        </c:ser>
        <c:ser>
          <c:idx val="1"/>
          <c:order val="1"/>
          <c:tx>
            <c:strRef>
              <c:f>'[Gráficos y cuadros Libro.xlsx]Gráfico 3.5 y 3.6'!$C$1</c:f>
              <c:strCache>
                <c:ptCount val="1"/>
                <c:pt idx="0">
                  <c:v>Inversión Privada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3.5 y 3.6'!$A$2:$A$51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'[Gráficos y cuadros Libro.xlsx]Gráfico 3.5 y 3.6'!$C$2:$C$51</c:f>
              <c:numCache>
                <c:formatCode>0</c:formatCode>
                <c:ptCount val="50"/>
                <c:pt idx="0">
                  <c:v>18005.488260661237</c:v>
                </c:pt>
                <c:pt idx="1">
                  <c:v>17457.27168183996</c:v>
                </c:pt>
                <c:pt idx="2">
                  <c:v>15469.986583612841</c:v>
                </c:pt>
                <c:pt idx="3">
                  <c:v>13474.135601341639</c:v>
                </c:pt>
                <c:pt idx="4">
                  <c:v>14364.98754192621</c:v>
                </c:pt>
                <c:pt idx="5">
                  <c:v>17448.705797795879</c:v>
                </c:pt>
                <c:pt idx="6">
                  <c:v>19967.07570675611</c:v>
                </c:pt>
                <c:pt idx="7">
                  <c:v>19898.548634403451</c:v>
                </c:pt>
                <c:pt idx="8">
                  <c:v>21243.392429324387</c:v>
                </c:pt>
                <c:pt idx="9">
                  <c:v>30443.151892668902</c:v>
                </c:pt>
                <c:pt idx="10">
                  <c:v>36936.091998083371</c:v>
                </c:pt>
                <c:pt idx="11">
                  <c:v>36721.944896981309</c:v>
                </c:pt>
                <c:pt idx="12">
                  <c:v>22956.56923814087</c:v>
                </c:pt>
                <c:pt idx="13">
                  <c:v>18887.774317201725</c:v>
                </c:pt>
                <c:pt idx="14">
                  <c:v>14553.436990896023</c:v>
                </c:pt>
                <c:pt idx="15">
                  <c:v>12129.291806420699</c:v>
                </c:pt>
                <c:pt idx="16">
                  <c:v>13174.329659798754</c:v>
                </c:pt>
                <c:pt idx="17">
                  <c:v>17208.86104456157</c:v>
                </c:pt>
                <c:pt idx="18">
                  <c:v>17877</c:v>
                </c:pt>
                <c:pt idx="19">
                  <c:v>16466</c:v>
                </c:pt>
                <c:pt idx="20">
                  <c:v>17053</c:v>
                </c:pt>
                <c:pt idx="21">
                  <c:v>18964</c:v>
                </c:pt>
                <c:pt idx="22">
                  <c:v>24861</c:v>
                </c:pt>
                <c:pt idx="23">
                  <c:v>26572</c:v>
                </c:pt>
                <c:pt idx="24">
                  <c:v>27560</c:v>
                </c:pt>
                <c:pt idx="25">
                  <c:v>29075</c:v>
                </c:pt>
                <c:pt idx="26">
                  <c:v>32753</c:v>
                </c:pt>
                <c:pt idx="27">
                  <c:v>36778</c:v>
                </c:pt>
                <c:pt idx="28">
                  <c:v>39867</c:v>
                </c:pt>
                <c:pt idx="29">
                  <c:v>34303</c:v>
                </c:pt>
                <c:pt idx="30">
                  <c:v>29342</c:v>
                </c:pt>
                <c:pt idx="31">
                  <c:v>26760</c:v>
                </c:pt>
                <c:pt idx="32">
                  <c:v>18013</c:v>
                </c:pt>
                <c:pt idx="33">
                  <c:v>15950</c:v>
                </c:pt>
                <c:pt idx="34">
                  <c:v>22386</c:v>
                </c:pt>
                <c:pt idx="35">
                  <c:v>26831</c:v>
                </c:pt>
                <c:pt idx="36">
                  <c:v>34074</c:v>
                </c:pt>
                <c:pt idx="37">
                  <c:v>36103</c:v>
                </c:pt>
                <c:pt idx="38">
                  <c:v>45498</c:v>
                </c:pt>
                <c:pt idx="39">
                  <c:v>41058.989969432383</c:v>
                </c:pt>
                <c:pt idx="40">
                  <c:v>50570.528052611146</c:v>
                </c:pt>
                <c:pt idx="41">
                  <c:v>56369.517239486035</c:v>
                </c:pt>
                <c:pt idx="42">
                  <c:v>68740.341112768394</c:v>
                </c:pt>
                <c:pt idx="43">
                  <c:v>70151.547246139264</c:v>
                </c:pt>
                <c:pt idx="44">
                  <c:v>68196.260604676907</c:v>
                </c:pt>
                <c:pt idx="45">
                  <c:v>62426.91911474221</c:v>
                </c:pt>
                <c:pt idx="46">
                  <c:v>59445.325352478387</c:v>
                </c:pt>
                <c:pt idx="47">
                  <c:v>52400.677874415022</c:v>
                </c:pt>
                <c:pt idx="48">
                  <c:v>50190.034074664363</c:v>
                </c:pt>
                <c:pt idx="49">
                  <c:v>51126.911741585543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D-47F6-801F-D293C6D3A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5137632"/>
        <c:axId val="1555132224"/>
      </c:lineChart>
      <c:catAx>
        <c:axId val="15551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55132224"/>
        <c:crosses val="autoZero"/>
        <c:auto val="1"/>
        <c:lblAlgn val="ctr"/>
        <c:lblOffset val="100"/>
        <c:noMultiLvlLbl val="0"/>
      </c:catAx>
      <c:valAx>
        <c:axId val="155513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551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'[Gráficos y cuadros Libro.xlsx]Gráfico 3.5 y 3.6'!$E$2</c:f>
              <c:strCache>
                <c:ptCount val="1"/>
                <c:pt idx="0">
                  <c:v>Inversión Pública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3.5 y 3.6'!$A$3:$A$51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'[Gráficos y cuadros Libro.xlsx]Gráfico 3.5 y 3.6'!$E$3:$E$51</c:f>
              <c:numCache>
                <c:formatCode>0.00</c:formatCode>
                <c:ptCount val="49"/>
                <c:pt idx="0">
                  <c:v>4.0053404539385884</c:v>
                </c:pt>
                <c:pt idx="1">
                  <c:v>-25.288831835686775</c:v>
                </c:pt>
                <c:pt idx="2">
                  <c:v>-23.024054982817866</c:v>
                </c:pt>
                <c:pt idx="3">
                  <c:v>25.223214285714278</c:v>
                </c:pt>
                <c:pt idx="4">
                  <c:v>96.791443850267385</c:v>
                </c:pt>
                <c:pt idx="5">
                  <c:v>53.985507246376827</c:v>
                </c:pt>
                <c:pt idx="6">
                  <c:v>17.529411764705884</c:v>
                </c:pt>
                <c:pt idx="7">
                  <c:v>23.273273273273265</c:v>
                </c:pt>
                <c:pt idx="8">
                  <c:v>-5.4811205846528654</c:v>
                </c:pt>
                <c:pt idx="9">
                  <c:v>-16.53780068728522</c:v>
                </c:pt>
                <c:pt idx="10">
                  <c:v>-8.3890890375707734</c:v>
                </c:pt>
                <c:pt idx="11">
                  <c:v>39.606741573033702</c:v>
                </c:pt>
                <c:pt idx="12">
                  <c:v>-49.054325955734399</c:v>
                </c:pt>
                <c:pt idx="13">
                  <c:v>3.4755134281200695</c:v>
                </c:pt>
                <c:pt idx="14">
                  <c:v>-31.755725190839691</c:v>
                </c:pt>
                <c:pt idx="15">
                  <c:v>19.01565995525727</c:v>
                </c:pt>
                <c:pt idx="16">
                  <c:v>3.6654135338345828</c:v>
                </c:pt>
                <c:pt idx="17">
                  <c:v>4.3517679057117009</c:v>
                </c:pt>
                <c:pt idx="18">
                  <c:v>2.3218673218673214</c:v>
                </c:pt>
                <c:pt idx="19">
                  <c:v>-29.29523352143114</c:v>
                </c:pt>
                <c:pt idx="20">
                  <c:v>50.365087451180159</c:v>
                </c:pt>
                <c:pt idx="21">
                  <c:v>-10.965556182947489</c:v>
                </c:pt>
                <c:pt idx="22">
                  <c:v>38.305428716387624</c:v>
                </c:pt>
                <c:pt idx="23">
                  <c:v>12.720102714600156</c:v>
                </c:pt>
                <c:pt idx="24">
                  <c:v>-28.451712635261572</c:v>
                </c:pt>
                <c:pt idx="25">
                  <c:v>2.0013645667500635</c:v>
                </c:pt>
                <c:pt idx="26">
                  <c:v>2.3522853957636647</c:v>
                </c:pt>
                <c:pt idx="27">
                  <c:v>4.9014268598192023</c:v>
                </c:pt>
                <c:pt idx="28">
                  <c:v>16.187311805627669</c:v>
                </c:pt>
                <c:pt idx="29">
                  <c:v>-8.8471849865951686</c:v>
                </c:pt>
                <c:pt idx="30">
                  <c:v>-11.16666666666667</c:v>
                </c:pt>
                <c:pt idx="31">
                  <c:v>-31.928043262333073</c:v>
                </c:pt>
                <c:pt idx="32">
                  <c:v>-11.121919584954609</c:v>
                </c:pt>
                <c:pt idx="33">
                  <c:v>0.83910981393651163</c:v>
                </c:pt>
                <c:pt idx="34">
                  <c:v>8.0137481910274921</c:v>
                </c:pt>
                <c:pt idx="35">
                  <c:v>33.612460224418015</c:v>
                </c:pt>
                <c:pt idx="36">
                  <c:v>7.3326648282777684</c:v>
                </c:pt>
                <c:pt idx="37">
                  <c:v>31.78792479271284</c:v>
                </c:pt>
                <c:pt idx="38">
                  <c:v>7.7579637783969257</c:v>
                </c:pt>
                <c:pt idx="39">
                  <c:v>-4.7352626270742544</c:v>
                </c:pt>
                <c:pt idx="40">
                  <c:v>-9.8784616798299645</c:v>
                </c:pt>
                <c:pt idx="41">
                  <c:v>0.54254525514652041</c:v>
                </c:pt>
                <c:pt idx="42">
                  <c:v>13.617146366818677</c:v>
                </c:pt>
                <c:pt idx="43">
                  <c:v>28.682277004518198</c:v>
                </c:pt>
                <c:pt idx="44">
                  <c:v>-12.212830823400866</c:v>
                </c:pt>
                <c:pt idx="45">
                  <c:v>10.855214806012391</c:v>
                </c:pt>
                <c:pt idx="46">
                  <c:v>-28.883718019296211</c:v>
                </c:pt>
                <c:pt idx="47">
                  <c:v>3.7815275378827451</c:v>
                </c:pt>
                <c:pt idx="48">
                  <c:v>-0.61884256557955819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C-4BE3-BC83-BC18A5AD3942}"/>
            </c:ext>
          </c:extLst>
        </c:ser>
        <c:ser>
          <c:idx val="1"/>
          <c:order val="1"/>
          <c:tx>
            <c:strRef>
              <c:f>'[Gráficos y cuadros Libro.xlsx]Gráfico 3.5 y 3.6'!$F$2</c:f>
              <c:strCache>
                <c:ptCount val="1"/>
                <c:pt idx="0">
                  <c:v>Inversión Privada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3.5 y 3.6'!$A$3:$A$51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'[Gráficos y cuadros Libro.xlsx]Gráfico 3.5 y 3.6'!$F$3:$F$51</c:f>
              <c:numCache>
                <c:formatCode>0.00</c:formatCode>
                <c:ptCount val="49"/>
                <c:pt idx="0">
                  <c:v>-3.0447193149381713</c:v>
                </c:pt>
                <c:pt idx="1">
                  <c:v>-11.38370951913641</c:v>
                </c:pt>
                <c:pt idx="2">
                  <c:v>-12.90143964562569</c:v>
                </c:pt>
                <c:pt idx="3">
                  <c:v>6.6115702479338845</c:v>
                </c:pt>
                <c:pt idx="4">
                  <c:v>21.46690518783543</c:v>
                </c:pt>
                <c:pt idx="5">
                  <c:v>14.432989690721643</c:v>
                </c:pt>
                <c:pt idx="6">
                  <c:v>-0.34320034320034498</c:v>
                </c:pt>
                <c:pt idx="7">
                  <c:v>6.7585019371502186</c:v>
                </c:pt>
                <c:pt idx="8">
                  <c:v>43.306451612903231</c:v>
                </c:pt>
                <c:pt idx="9">
                  <c:v>21.328081035453007</c:v>
                </c:pt>
                <c:pt idx="10">
                  <c:v>-0.5797773654916516</c:v>
                </c:pt>
                <c:pt idx="11">
                  <c:v>-37.485421040354559</c:v>
                </c:pt>
                <c:pt idx="12">
                  <c:v>-17.723880597014919</c:v>
                </c:pt>
                <c:pt idx="13">
                  <c:v>-22.947845804988663</c:v>
                </c:pt>
                <c:pt idx="14">
                  <c:v>-16.656856974691003</c:v>
                </c:pt>
                <c:pt idx="15">
                  <c:v>8.6158192090395538</c:v>
                </c:pt>
                <c:pt idx="16">
                  <c:v>30.624187256176839</c:v>
                </c:pt>
                <c:pt idx="17">
                  <c:v>3.8825286212045951</c:v>
                </c:pt>
                <c:pt idx="18">
                  <c:v>-7.892823180623143</c:v>
                </c:pt>
                <c:pt idx="19">
                  <c:v>3.5649216567472441</c:v>
                </c:pt>
                <c:pt idx="20">
                  <c:v>11.206239371371595</c:v>
                </c:pt>
                <c:pt idx="21">
                  <c:v>31.095760388103777</c:v>
                </c:pt>
                <c:pt idx="22">
                  <c:v>6.8822653955995294</c:v>
                </c:pt>
                <c:pt idx="23">
                  <c:v>3.7181996086105729</c:v>
                </c:pt>
                <c:pt idx="24">
                  <c:v>5.4970972423802555</c:v>
                </c:pt>
                <c:pt idx="25">
                  <c:v>12.650042992261401</c:v>
                </c:pt>
                <c:pt idx="26">
                  <c:v>12.288950630476592</c:v>
                </c:pt>
                <c:pt idx="27">
                  <c:v>8.3990429060851532</c:v>
                </c:pt>
                <c:pt idx="28">
                  <c:v>-13.956405046780541</c:v>
                </c:pt>
                <c:pt idx="29">
                  <c:v>-14.462291927819726</c:v>
                </c:pt>
                <c:pt idx="30">
                  <c:v>-8.799672823938387</c:v>
                </c:pt>
                <c:pt idx="31">
                  <c:v>-32.686846038863983</c:v>
                </c:pt>
                <c:pt idx="32">
                  <c:v>-11.45283961583301</c:v>
                </c:pt>
                <c:pt idx="33">
                  <c:v>40.351097178683389</c:v>
                </c:pt>
                <c:pt idx="34">
                  <c:v>19.856160100062546</c:v>
                </c:pt>
                <c:pt idx="35">
                  <c:v>26.994893965934928</c:v>
                </c:pt>
                <c:pt idx="36">
                  <c:v>5.9546868580149015</c:v>
                </c:pt>
                <c:pt idx="37">
                  <c:v>26.02276819100906</c:v>
                </c:pt>
                <c:pt idx="38">
                  <c:v>-9.7564948581643556</c:v>
                </c:pt>
                <c:pt idx="39">
                  <c:v>23.165543259247045</c:v>
                </c:pt>
                <c:pt idx="40">
                  <c:v>11.467131964376364</c:v>
                </c:pt>
                <c:pt idx="41">
                  <c:v>21.945946105454261</c:v>
                </c:pt>
                <c:pt idx="42">
                  <c:v>2.0529518918967593</c:v>
                </c:pt>
                <c:pt idx="43">
                  <c:v>-2.7872323822051737</c:v>
                </c:pt>
                <c:pt idx="44">
                  <c:v>-8.4599088553823698</c:v>
                </c:pt>
                <c:pt idx="45">
                  <c:v>-4.7761347260844023</c:v>
                </c:pt>
                <c:pt idx="46">
                  <c:v>-11.850633226906314</c:v>
                </c:pt>
                <c:pt idx="47">
                  <c:v>-4.218731301623146</c:v>
                </c:pt>
                <c:pt idx="48">
                  <c:v>1.8666607508722732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C-4BE3-BC83-BC18A5AD3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4934592"/>
        <c:axId val="1604935008"/>
      </c:lineChart>
      <c:catAx>
        <c:axId val="16049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604935008"/>
        <c:crosses val="autoZero"/>
        <c:auto val="1"/>
        <c:lblAlgn val="ctr"/>
        <c:lblOffset val="100"/>
        <c:noMultiLvlLbl val="0"/>
      </c:catAx>
      <c:valAx>
        <c:axId val="16049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604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66911864232737"/>
          <c:y val="0.13772131424748374"/>
          <c:w val="0.49276253331404113"/>
          <c:h val="6.3025651205364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'[Gráficos y cuadros Libro.xlsx]Gráfico 3.7'!$H$3</c:f>
              <c:strCache>
                <c:ptCount val="1"/>
                <c:pt idx="0">
                  <c:v>Variación de la Inversión Pública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3.7'!$I$2:$N$2</c:f>
              <c:strCache>
                <c:ptCount val="6"/>
                <c:pt idx="0">
                  <c:v>1974-1980</c:v>
                </c:pt>
                <c:pt idx="1">
                  <c:v>1981-1986</c:v>
                </c:pt>
                <c:pt idx="2">
                  <c:v>1986-1998</c:v>
                </c:pt>
                <c:pt idx="3">
                  <c:v>1999-2002</c:v>
                </c:pt>
                <c:pt idx="4">
                  <c:v>2003-2014</c:v>
                </c:pt>
                <c:pt idx="5">
                  <c:v>2015-2019</c:v>
                </c:pt>
              </c:strCache>
            </c:strRef>
          </c:cat>
          <c:val>
            <c:numRef>
              <c:f>'[Gráficos y cuadros Libro.xlsx]Gráfico 3.7'!$I$3:$N$3</c:f>
              <c:numCache>
                <c:formatCode>0.00</c:formatCode>
                <c:ptCount val="6"/>
                <c:pt idx="0">
                  <c:v>27.826275592628509</c:v>
                </c:pt>
                <c:pt idx="1">
                  <c:v>-4.5168708712889698</c:v>
                </c:pt>
                <c:pt idx="2">
                  <c:v>5.4836847755024252</c:v>
                </c:pt>
                <c:pt idx="3">
                  <c:v>-8.9386457774918107</c:v>
                </c:pt>
                <c:pt idx="4">
                  <c:v>8.8708496969495112</c:v>
                </c:pt>
                <c:pt idx="5">
                  <c:v>-5.4157298128762994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2-41F1-A418-82F7F616AADD}"/>
            </c:ext>
          </c:extLst>
        </c:ser>
        <c:ser>
          <c:idx val="1"/>
          <c:order val="1"/>
          <c:tx>
            <c:strRef>
              <c:f>'[Gráficos y cuadros Libro.xlsx]Gráfico 3.7'!$H$4</c:f>
              <c:strCache>
                <c:ptCount val="1"/>
                <c:pt idx="0">
                  <c:v>Variación de la Inversión Privada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3.7'!$I$2:$N$2</c:f>
              <c:strCache>
                <c:ptCount val="6"/>
                <c:pt idx="0">
                  <c:v>1974-1980</c:v>
                </c:pt>
                <c:pt idx="1">
                  <c:v>1981-1986</c:v>
                </c:pt>
                <c:pt idx="2">
                  <c:v>1986-1998</c:v>
                </c:pt>
                <c:pt idx="3">
                  <c:v>1999-2002</c:v>
                </c:pt>
                <c:pt idx="4">
                  <c:v>2003-2014</c:v>
                </c:pt>
                <c:pt idx="5">
                  <c:v>2015-2019</c:v>
                </c:pt>
              </c:strCache>
            </c:strRef>
          </c:cat>
          <c:val>
            <c:numRef>
              <c:f>'[Gráficos y cuadros Libro.xlsx]Gráfico 3.7'!$I$4:$N$4</c:f>
              <c:numCache>
                <c:formatCode>0.00</c:formatCode>
                <c:ptCount val="6"/>
                <c:pt idx="0">
                  <c:v>16.223042766971012</c:v>
                </c:pt>
                <c:pt idx="1">
                  <c:v>-14.462993762250207</c:v>
                </c:pt>
                <c:pt idx="2">
                  <c:v>10.040940930571843</c:v>
                </c:pt>
                <c:pt idx="3">
                  <c:v>-17.476303959350659</c:v>
                </c:pt>
                <c:pt idx="4">
                  <c:v>12.817884388206393</c:v>
                </c:pt>
                <c:pt idx="5">
                  <c:v>-5.4877494718247908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2-41F1-A418-82F7F616AADD}"/>
            </c:ext>
          </c:extLst>
        </c:ser>
        <c:ser>
          <c:idx val="2"/>
          <c:order val="2"/>
          <c:tx>
            <c:strRef>
              <c:f>'[Gráficos y cuadros Libro.xlsx]Gráfico 3.7'!$H$5</c:f>
              <c:strCache>
                <c:ptCount val="1"/>
                <c:pt idx="0">
                  <c:v>Variación del PIB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3.7'!$I$2:$N$2</c:f>
              <c:strCache>
                <c:ptCount val="6"/>
                <c:pt idx="0">
                  <c:v>1974-1980</c:v>
                </c:pt>
                <c:pt idx="1">
                  <c:v>1981-1986</c:v>
                </c:pt>
                <c:pt idx="2">
                  <c:v>1986-1998</c:v>
                </c:pt>
                <c:pt idx="3">
                  <c:v>1999-2002</c:v>
                </c:pt>
                <c:pt idx="4">
                  <c:v>2003-2014</c:v>
                </c:pt>
                <c:pt idx="5">
                  <c:v>2015-2019</c:v>
                </c:pt>
              </c:strCache>
            </c:strRef>
          </c:cat>
          <c:val>
            <c:numRef>
              <c:f>'[Gráficos y cuadros Libro.xlsx]Gráfico 3.7'!$I$5:$N$5</c:f>
              <c:numCache>
                <c:formatCode>0.00</c:formatCode>
                <c:ptCount val="6"/>
                <c:pt idx="0">
                  <c:v>3.6538236734039509</c:v>
                </c:pt>
                <c:pt idx="1">
                  <c:v>-1.8397053893566009</c:v>
                </c:pt>
                <c:pt idx="2">
                  <c:v>4.3724613207257397</c:v>
                </c:pt>
                <c:pt idx="3">
                  <c:v>-3.8613199908959537</c:v>
                </c:pt>
                <c:pt idx="4">
                  <c:v>4.9757795599186689</c:v>
                </c:pt>
                <c:pt idx="5">
                  <c:v>0.97880891962252026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2-41F1-A418-82F7F616A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3092464"/>
        <c:axId val="1593090800"/>
      </c:barChart>
      <c:catAx>
        <c:axId val="15930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93090800"/>
        <c:crosses val="autoZero"/>
        <c:auto val="1"/>
        <c:lblAlgn val="ctr"/>
        <c:lblOffset val="100"/>
        <c:noMultiLvlLbl val="0"/>
      </c:catAx>
      <c:valAx>
        <c:axId val="159309080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9309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83570515466992"/>
          <c:y val="0.10156970319828763"/>
          <c:w val="0.55887545326575172"/>
          <c:h val="0.2428856451824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'[Gráficos y cuadros Libro.xlsx]Gráfico 3.8'!$M$2</c:f>
              <c:strCache>
                <c:ptCount val="1"/>
                <c:pt idx="0">
                  <c:v>1999-2003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3.8'!$L$3:$L$12</c:f>
              <c:strCache>
                <c:ptCount val="10"/>
                <c:pt idx="0">
                  <c:v>Asia Oriental y el Pacífico</c:v>
                </c:pt>
                <c:pt idx="1">
                  <c:v>Europa y Asia Central</c:v>
                </c:pt>
                <c:pt idx="2">
                  <c:v>América Latina y el Caribe</c:v>
                </c:pt>
                <c:pt idx="3">
                  <c:v>África Subsahariana</c:v>
                </c:pt>
                <c:pt idx="4">
                  <c:v>Oriente Medio y Norte de África </c:v>
                </c:pt>
                <c:pt idx="6">
                  <c:v>Uruguay</c:v>
                </c:pt>
                <c:pt idx="7">
                  <c:v>Brasil</c:v>
                </c:pt>
                <c:pt idx="8">
                  <c:v>Argentina</c:v>
                </c:pt>
                <c:pt idx="9">
                  <c:v>Chile</c:v>
                </c:pt>
              </c:strCache>
            </c:strRef>
          </c:cat>
          <c:val>
            <c:numRef>
              <c:f>'[Gráficos y cuadros Libro.xlsx]Gráfico 3.8'!$M$3:$M$12</c:f>
              <c:numCache>
                <c:formatCode>General</c:formatCode>
                <c:ptCount val="10"/>
                <c:pt idx="0">
                  <c:v>1.6591659495322677</c:v>
                </c:pt>
                <c:pt idx="1">
                  <c:v>5.0798055744441672</c:v>
                </c:pt>
                <c:pt idx="2">
                  <c:v>3.287347921710063</c:v>
                </c:pt>
                <c:pt idx="3">
                  <c:v>2.5089147175374271</c:v>
                </c:pt>
                <c:pt idx="4">
                  <c:v>1.2117332448582243</c:v>
                </c:pt>
                <c:pt idx="6">
                  <c:v>1.6565961162768474</c:v>
                </c:pt>
                <c:pt idx="7">
                  <c:v>3.7964523886474515</c:v>
                </c:pt>
                <c:pt idx="8">
                  <c:v>3.2852611930625431</c:v>
                </c:pt>
                <c:pt idx="9">
                  <c:v>6.3698699961591823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7-4BBD-A74C-E20E702F58B3}"/>
            </c:ext>
          </c:extLst>
        </c:ser>
        <c:ser>
          <c:idx val="1"/>
          <c:order val="1"/>
          <c:tx>
            <c:strRef>
              <c:f>'[Gráficos y cuadros Libro.xlsx]Gráfico 3.8'!$N$2</c:f>
              <c:strCache>
                <c:ptCount val="1"/>
                <c:pt idx="0">
                  <c:v>2004-2008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3.8'!$L$3:$L$12</c:f>
              <c:strCache>
                <c:ptCount val="10"/>
                <c:pt idx="0">
                  <c:v>Asia Oriental y el Pacífico</c:v>
                </c:pt>
                <c:pt idx="1">
                  <c:v>Europa y Asia Central</c:v>
                </c:pt>
                <c:pt idx="2">
                  <c:v>América Latina y el Caribe</c:v>
                </c:pt>
                <c:pt idx="3">
                  <c:v>África Subsahariana</c:v>
                </c:pt>
                <c:pt idx="4">
                  <c:v>Oriente Medio y Norte de África </c:v>
                </c:pt>
                <c:pt idx="6">
                  <c:v>Uruguay</c:v>
                </c:pt>
                <c:pt idx="7">
                  <c:v>Brasil</c:v>
                </c:pt>
                <c:pt idx="8">
                  <c:v>Argentina</c:v>
                </c:pt>
                <c:pt idx="9">
                  <c:v>Chile</c:v>
                </c:pt>
              </c:strCache>
            </c:strRef>
          </c:cat>
          <c:val>
            <c:numRef>
              <c:f>'[Gráficos y cuadros Libro.xlsx]Gráfico 3.8'!$N$3:$N$12</c:f>
              <c:numCache>
                <c:formatCode>General</c:formatCode>
                <c:ptCount val="10"/>
                <c:pt idx="0">
                  <c:v>2.4824095266262796</c:v>
                </c:pt>
                <c:pt idx="1">
                  <c:v>6.0379969686894226</c:v>
                </c:pt>
                <c:pt idx="2">
                  <c:v>3.3399733755263812</c:v>
                </c:pt>
                <c:pt idx="3">
                  <c:v>2.3176904727307543</c:v>
                </c:pt>
                <c:pt idx="4">
                  <c:v>4.0304631616240671</c:v>
                </c:pt>
                <c:pt idx="6">
                  <c:v>5.5142155471516592</c:v>
                </c:pt>
                <c:pt idx="7">
                  <c:v>2.4763972788716493</c:v>
                </c:pt>
                <c:pt idx="8">
                  <c:v>2.4953271353164359</c:v>
                </c:pt>
                <c:pt idx="9">
                  <c:v>5.9150798637369792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7-4BBD-A74C-E20E702F58B3}"/>
            </c:ext>
          </c:extLst>
        </c:ser>
        <c:ser>
          <c:idx val="2"/>
          <c:order val="2"/>
          <c:tx>
            <c:strRef>
              <c:f>'[Gráficos y cuadros Libro.xlsx]Gráfico 3.8'!$O$2</c:f>
              <c:strCache>
                <c:ptCount val="1"/>
                <c:pt idx="0">
                  <c:v>2009-2013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3.8'!$L$3:$L$12</c:f>
              <c:strCache>
                <c:ptCount val="10"/>
                <c:pt idx="0">
                  <c:v>Asia Oriental y el Pacífico</c:v>
                </c:pt>
                <c:pt idx="1">
                  <c:v>Europa y Asia Central</c:v>
                </c:pt>
                <c:pt idx="2">
                  <c:v>América Latina y el Caribe</c:v>
                </c:pt>
                <c:pt idx="3">
                  <c:v>África Subsahariana</c:v>
                </c:pt>
                <c:pt idx="4">
                  <c:v>Oriente Medio y Norte de África </c:v>
                </c:pt>
                <c:pt idx="6">
                  <c:v>Uruguay</c:v>
                </c:pt>
                <c:pt idx="7">
                  <c:v>Brasil</c:v>
                </c:pt>
                <c:pt idx="8">
                  <c:v>Argentina</c:v>
                </c:pt>
                <c:pt idx="9">
                  <c:v>Chile</c:v>
                </c:pt>
              </c:strCache>
            </c:strRef>
          </c:cat>
          <c:val>
            <c:numRef>
              <c:f>'[Gráficos y cuadros Libro.xlsx]Gráfico 3.8'!$O$3:$O$12</c:f>
              <c:numCache>
                <c:formatCode>General</c:formatCode>
                <c:ptCount val="10"/>
                <c:pt idx="0">
                  <c:v>2.5847207651281217</c:v>
                </c:pt>
                <c:pt idx="1">
                  <c:v>3.70516613634629</c:v>
                </c:pt>
                <c:pt idx="2">
                  <c:v>3.6416871910507518</c:v>
                </c:pt>
                <c:pt idx="3">
                  <c:v>2.5754047722058813</c:v>
                </c:pt>
                <c:pt idx="4">
                  <c:v>1.7313166655876049</c:v>
                </c:pt>
                <c:pt idx="6">
                  <c:v>5.7730825163671131</c:v>
                </c:pt>
                <c:pt idx="7">
                  <c:v>3.2660294220483346</c:v>
                </c:pt>
                <c:pt idx="8">
                  <c:v>2.1024276720751476</c:v>
                </c:pt>
                <c:pt idx="9">
                  <c:v>8.8554984283571212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7-4BBD-A74C-E20E702F58B3}"/>
            </c:ext>
          </c:extLst>
        </c:ser>
        <c:ser>
          <c:idx val="3"/>
          <c:order val="3"/>
          <c:tx>
            <c:strRef>
              <c:f>'[Gráficos y cuadros Libro.xlsx]Gráfico 3.8'!$P$2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3.8'!$L$3:$L$12</c:f>
              <c:strCache>
                <c:ptCount val="10"/>
                <c:pt idx="0">
                  <c:v>Asia Oriental y el Pacífico</c:v>
                </c:pt>
                <c:pt idx="1">
                  <c:v>Europa y Asia Central</c:v>
                </c:pt>
                <c:pt idx="2">
                  <c:v>América Latina y el Caribe</c:v>
                </c:pt>
                <c:pt idx="3">
                  <c:v>África Subsahariana</c:v>
                </c:pt>
                <c:pt idx="4">
                  <c:v>Oriente Medio y Norte de África </c:v>
                </c:pt>
                <c:pt idx="6">
                  <c:v>Uruguay</c:v>
                </c:pt>
                <c:pt idx="7">
                  <c:v>Brasil</c:v>
                </c:pt>
                <c:pt idx="8">
                  <c:v>Argentina</c:v>
                </c:pt>
                <c:pt idx="9">
                  <c:v>Chile</c:v>
                </c:pt>
              </c:strCache>
            </c:strRef>
          </c:cat>
          <c:val>
            <c:numRef>
              <c:f>'[Gráficos y cuadros Libro.xlsx]Gráfico 3.8'!$P$3:$P$12</c:f>
              <c:numCache>
                <c:formatCode>General</c:formatCode>
                <c:ptCount val="10"/>
                <c:pt idx="0">
                  <c:v>2.5141470361466425</c:v>
                </c:pt>
                <c:pt idx="1">
                  <c:v>3.6443325531731441</c:v>
                </c:pt>
                <c:pt idx="2">
                  <c:v>3.749976719478699</c:v>
                </c:pt>
                <c:pt idx="3">
                  <c:v>2.0984964776987876</c:v>
                </c:pt>
                <c:pt idx="4">
                  <c:v>2.1498599925003843</c:v>
                </c:pt>
                <c:pt idx="6">
                  <c:v>3.4310282232716651</c:v>
                </c:pt>
                <c:pt idx="7">
                  <c:v>3.7435456116723351</c:v>
                </c:pt>
                <c:pt idx="8">
                  <c:v>1.509237365414678</c:v>
                </c:pt>
                <c:pt idx="9">
                  <c:v>5.2601931665932486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D7-4BBD-A74C-E20E702F58B3}"/>
            </c:ext>
          </c:extLst>
        </c:ser>
        <c:ser>
          <c:idx val="4"/>
          <c:order val="4"/>
          <c:tx>
            <c:strRef>
              <c:f>'[Gráficos y cuadros Libro.xlsx]Gráfico 3.8'!$Q$2</c:f>
              <c:strCache>
                <c:ptCount val="1"/>
                <c:pt idx="0">
                  <c:v>2019-2023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'[Gráficos y cuadros Libro.xlsx]Gráfico 3.8'!$L$3:$L$12</c:f>
              <c:strCache>
                <c:ptCount val="10"/>
                <c:pt idx="0">
                  <c:v>Asia Oriental y el Pacífico</c:v>
                </c:pt>
                <c:pt idx="1">
                  <c:v>Europa y Asia Central</c:v>
                </c:pt>
                <c:pt idx="2">
                  <c:v>América Latina y el Caribe</c:v>
                </c:pt>
                <c:pt idx="3">
                  <c:v>África Subsahariana</c:v>
                </c:pt>
                <c:pt idx="4">
                  <c:v>Oriente Medio y Norte de África </c:v>
                </c:pt>
                <c:pt idx="6">
                  <c:v>Uruguay</c:v>
                </c:pt>
                <c:pt idx="7">
                  <c:v>Brasil</c:v>
                </c:pt>
                <c:pt idx="8">
                  <c:v>Argentina</c:v>
                </c:pt>
                <c:pt idx="9">
                  <c:v>Chile</c:v>
                </c:pt>
              </c:strCache>
            </c:strRef>
          </c:cat>
          <c:val>
            <c:numRef>
              <c:f>'[Gráficos y cuadros Libro.xlsx]Gráfico 3.8'!$Q$3:$Q$12</c:f>
              <c:numCache>
                <c:formatCode>General</c:formatCode>
                <c:ptCount val="10"/>
                <c:pt idx="0">
                  <c:v>2.1449103422770373</c:v>
                </c:pt>
                <c:pt idx="1">
                  <c:v>0.91029664674078958</c:v>
                </c:pt>
                <c:pt idx="2">
                  <c:v>2.9864184129303495</c:v>
                </c:pt>
                <c:pt idx="3">
                  <c:v>2.1127996219710377</c:v>
                </c:pt>
                <c:pt idx="4">
                  <c:v>3.0931739342840721</c:v>
                </c:pt>
                <c:pt idx="6">
                  <c:v>3.5886773861478551</c:v>
                </c:pt>
                <c:pt idx="7">
                  <c:v>3.1519903111624554</c:v>
                </c:pt>
                <c:pt idx="8">
                  <c:v>2.0431461959705031</c:v>
                </c:pt>
                <c:pt idx="9">
                  <c:v>5.3421468941756682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7-4BBD-A74C-E20E702F5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4247328"/>
        <c:axId val="1484248160"/>
      </c:barChart>
      <c:catAx>
        <c:axId val="14842473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484248160"/>
        <c:crosses val="autoZero"/>
        <c:auto val="1"/>
        <c:lblAlgn val="ctr"/>
        <c:lblOffset val="100"/>
        <c:noMultiLvlLbl val="0"/>
      </c:catAx>
      <c:valAx>
        <c:axId val="1484248160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48424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83691527948925"/>
          <c:y val="0.11792418545649863"/>
          <c:w val="0.17458788473721951"/>
          <c:h val="0.24927465344045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1-40E7-A5B5-82594F470ECF}"/>
              </c:ext>
            </c:extLst>
          </c:dPt>
          <c:cat>
            <c:strRef>
              <c:f>'[Gráficos y cuadros Libro.xlsx]Gráfico 3.9'!$B$73:$B$93</c:f>
              <c:strCache>
                <c:ptCount val="21"/>
                <c:pt idx="0">
                  <c:v>Noruega</c:v>
                </c:pt>
                <c:pt idx="1">
                  <c:v>Países Bajos</c:v>
                </c:pt>
                <c:pt idx="2">
                  <c:v>Singapur</c:v>
                </c:pt>
                <c:pt idx="3">
                  <c:v>Rep. Del Congo</c:v>
                </c:pt>
                <c:pt idx="4">
                  <c:v>Dinamarca</c:v>
                </c:pt>
                <c:pt idx="5">
                  <c:v>Finlandia</c:v>
                </c:pt>
                <c:pt idx="6">
                  <c:v>Japón</c:v>
                </c:pt>
                <c:pt idx="7">
                  <c:v>Alemania</c:v>
                </c:pt>
                <c:pt idx="8">
                  <c:v>Australia</c:v>
                </c:pt>
                <c:pt idx="9">
                  <c:v>Corea del Sur</c:v>
                </c:pt>
                <c:pt idx="10">
                  <c:v>Italia</c:v>
                </c:pt>
                <c:pt idx="11">
                  <c:v>EE.UU</c:v>
                </c:pt>
                <c:pt idx="12">
                  <c:v>Brasil</c:v>
                </c:pt>
                <c:pt idx="13">
                  <c:v>Chile</c:v>
                </c:pt>
                <c:pt idx="14">
                  <c:v>Argentina</c:v>
                </c:pt>
                <c:pt idx="15">
                  <c:v>Paraguay</c:v>
                </c:pt>
                <c:pt idx="16">
                  <c:v>Colombia</c:v>
                </c:pt>
                <c:pt idx="17">
                  <c:v>Uruguay</c:v>
                </c:pt>
                <c:pt idx="18">
                  <c:v>Jamaica</c:v>
                </c:pt>
                <c:pt idx="19">
                  <c:v>Bolivia</c:v>
                </c:pt>
                <c:pt idx="20">
                  <c:v>Haití</c:v>
                </c:pt>
              </c:strCache>
            </c:strRef>
          </c:cat>
          <c:val>
            <c:numRef>
              <c:f>'[Gráficos y cuadros Libro.xlsx]Gráfico 3.9'!$C$73:$C$93</c:f>
              <c:numCache>
                <c:formatCode>General</c:formatCode>
                <c:ptCount val="21"/>
                <c:pt idx="0">
                  <c:v>45.726585912547591</c:v>
                </c:pt>
                <c:pt idx="1">
                  <c:v>48.505081437692191</c:v>
                </c:pt>
                <c:pt idx="2">
                  <c:v>49.838269289116973</c:v>
                </c:pt>
                <c:pt idx="3">
                  <c:v>50.309420313409994</c:v>
                </c:pt>
                <c:pt idx="4">
                  <c:v>50.350381307901493</c:v>
                </c:pt>
                <c:pt idx="5">
                  <c:v>51.943243513981635</c:v>
                </c:pt>
                <c:pt idx="6">
                  <c:v>52.774602069049344</c:v>
                </c:pt>
                <c:pt idx="7">
                  <c:v>55.198399961430106</c:v>
                </c:pt>
                <c:pt idx="8">
                  <c:v>55.86706064987203</c:v>
                </c:pt>
                <c:pt idx="9">
                  <c:v>58.945409595425481</c:v>
                </c:pt>
                <c:pt idx="10">
                  <c:v>59.140610773987781</c:v>
                </c:pt>
                <c:pt idx="11">
                  <c:v>64.734033103275024</c:v>
                </c:pt>
                <c:pt idx="12">
                  <c:v>64.882494239334576</c:v>
                </c:pt>
                <c:pt idx="13">
                  <c:v>65.78183718806109</c:v>
                </c:pt>
                <c:pt idx="14">
                  <c:v>66.71597440524728</c:v>
                </c:pt>
                <c:pt idx="15">
                  <c:v>68.535351075491249</c:v>
                </c:pt>
                <c:pt idx="16">
                  <c:v>69.496226320813562</c:v>
                </c:pt>
                <c:pt idx="17">
                  <c:v>69.718737936805582</c:v>
                </c:pt>
                <c:pt idx="18">
                  <c:v>70.584721305002333</c:v>
                </c:pt>
                <c:pt idx="19">
                  <c:v>72.347228026422982</c:v>
                </c:pt>
                <c:pt idx="20">
                  <c:v>97.146542728920011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1-40E7-A5B5-82594F47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-15"/>
        <c:axId val="1271152880"/>
        <c:axId val="1271149552"/>
      </c:barChart>
      <c:catAx>
        <c:axId val="127115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271149552"/>
        <c:crosses val="autoZero"/>
        <c:auto val="1"/>
        <c:lblAlgn val="ctr"/>
        <c:lblOffset val="100"/>
        <c:noMultiLvlLbl val="0"/>
      </c:catAx>
      <c:valAx>
        <c:axId val="1271149552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27115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Consumo Privado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3.10'!$A$3:$A$56</c:f>
              <c:numCache>
                <c:formatCode>General</c:formatCod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numCache>
            </c:numRef>
          </c:cat>
          <c:val>
            <c:numRef>
              <c:f>'[Gráficos y cuadros Libro.xlsx]Gráfico 3.10'!$G$3:$G$56</c:f>
              <c:numCache>
                <c:formatCode>General</c:formatCode>
                <c:ptCount val="54"/>
                <c:pt idx="0">
                  <c:v>0.664482068086647</c:v>
                </c:pt>
                <c:pt idx="1">
                  <c:v>0.73695632516501686</c:v>
                </c:pt>
                <c:pt idx="2">
                  <c:v>0.4533010188052522</c:v>
                </c:pt>
                <c:pt idx="3">
                  <c:v>-1.7692788848181595</c:v>
                </c:pt>
                <c:pt idx="4">
                  <c:v>3.5113253888838347</c:v>
                </c:pt>
                <c:pt idx="5">
                  <c:v>-2.2805167413656791</c:v>
                </c:pt>
                <c:pt idx="6">
                  <c:v>-0.36422501011735831</c:v>
                </c:pt>
                <c:pt idx="7">
                  <c:v>3.4344254896651272</c:v>
                </c:pt>
                <c:pt idx="8">
                  <c:v>5.4278109865177449</c:v>
                </c:pt>
                <c:pt idx="9">
                  <c:v>8.562678475354879</c:v>
                </c:pt>
                <c:pt idx="10">
                  <c:v>2.3711497407746362</c:v>
                </c:pt>
                <c:pt idx="11">
                  <c:v>-9.6708125418932038</c:v>
                </c:pt>
                <c:pt idx="12">
                  <c:v>-9.6095972296656669</c:v>
                </c:pt>
                <c:pt idx="13">
                  <c:v>-6.5173766304843621</c:v>
                </c:pt>
                <c:pt idx="14">
                  <c:v>1.0734057389172991</c:v>
                </c:pt>
                <c:pt idx="15">
                  <c:v>12.522473554375546</c:v>
                </c:pt>
                <c:pt idx="16">
                  <c:v>15.804102259215224</c:v>
                </c:pt>
                <c:pt idx="17">
                  <c:v>-0.39659620345769975</c:v>
                </c:pt>
                <c:pt idx="18">
                  <c:v>0.75382712231328863</c:v>
                </c:pt>
                <c:pt idx="19">
                  <c:v>-3.6047270076353444</c:v>
                </c:pt>
                <c:pt idx="20">
                  <c:v>5.0384434228245789</c:v>
                </c:pt>
                <c:pt idx="21">
                  <c:v>14.391547089733226</c:v>
                </c:pt>
                <c:pt idx="22">
                  <c:v>5.7960612401517286</c:v>
                </c:pt>
                <c:pt idx="23">
                  <c:v>8.8826381242139476</c:v>
                </c:pt>
                <c:pt idx="24">
                  <c:v>-3.6747155414537769</c:v>
                </c:pt>
                <c:pt idx="25">
                  <c:v>8.270182858564489</c:v>
                </c:pt>
                <c:pt idx="26">
                  <c:v>5.8571848747219546</c:v>
                </c:pt>
                <c:pt idx="27">
                  <c:v>5.5500357460629202</c:v>
                </c:pt>
                <c:pt idx="28">
                  <c:v>-0.39576047282100513</c:v>
                </c:pt>
                <c:pt idx="29">
                  <c:v>-2.497245797256431</c:v>
                </c:pt>
                <c:pt idx="30">
                  <c:v>-4.0673600587282088</c:v>
                </c:pt>
                <c:pt idx="31">
                  <c:v>-9.5131730700000912</c:v>
                </c:pt>
                <c:pt idx="32">
                  <c:v>-4.0064582898573171</c:v>
                </c:pt>
                <c:pt idx="33">
                  <c:v>3.9333346934717239</c:v>
                </c:pt>
                <c:pt idx="34">
                  <c:v>5.8823161740770846</c:v>
                </c:pt>
                <c:pt idx="35">
                  <c:v>6.4527012956926422</c:v>
                </c:pt>
                <c:pt idx="36">
                  <c:v>7.0926940860756016</c:v>
                </c:pt>
                <c:pt idx="37">
                  <c:v>9.0953354913136728</c:v>
                </c:pt>
                <c:pt idx="38">
                  <c:v>2.2974357700420001</c:v>
                </c:pt>
                <c:pt idx="39">
                  <c:v>9.4017204119226214</c:v>
                </c:pt>
                <c:pt idx="40">
                  <c:v>7.1556252999625869</c:v>
                </c:pt>
                <c:pt idx="41">
                  <c:v>4.929563725932673</c:v>
                </c:pt>
                <c:pt idx="42">
                  <c:v>5.5276862717611897</c:v>
                </c:pt>
                <c:pt idx="43">
                  <c:v>2.9666113367613933</c:v>
                </c:pt>
                <c:pt idx="44">
                  <c:v>-0.48539485629703893</c:v>
                </c:pt>
                <c:pt idx="45">
                  <c:v>9.1976389018566529E-2</c:v>
                </c:pt>
                <c:pt idx="46">
                  <c:v>4.0410201354690978</c:v>
                </c:pt>
                <c:pt idx="47">
                  <c:v>1.7858281036422508</c:v>
                </c:pt>
                <c:pt idx="48">
                  <c:v>0.85517722163159782</c:v>
                </c:pt>
                <c:pt idx="49">
                  <c:v>-8.6492536507273279</c:v>
                </c:pt>
                <c:pt idx="50">
                  <c:v>3.2473882390991804</c:v>
                </c:pt>
                <c:pt idx="51">
                  <c:v>5.4437201620393783</c:v>
                </c:pt>
                <c:pt idx="52">
                  <c:v>3.7114140722404709</c:v>
                </c:pt>
                <c:pt idx="53">
                  <c:v>1.6579333533285778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A0-48F7-9986-768A4CD947D9}"/>
            </c:ext>
          </c:extLst>
        </c:ser>
        <c:ser>
          <c:idx val="1"/>
          <c:order val="1"/>
          <c:tx>
            <c:v>PIB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'[Gráficos y cuadros Libro.xlsx]Gráfico 3.10'!$A$3:$A$56</c:f>
              <c:numCache>
                <c:formatCode>General</c:formatCod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numCache>
            </c:numRef>
          </c:cat>
          <c:val>
            <c:numRef>
              <c:f>'[Gráficos y cuadros Libro.xlsx]Gráfico 3.10'!$H$3:$H$56</c:f>
              <c:numCache>
                <c:formatCode>General</c:formatCode>
                <c:ptCount val="54"/>
                <c:pt idx="0">
                  <c:v>-5.7864969294230129E-2</c:v>
                </c:pt>
                <c:pt idx="1">
                  <c:v>-1.8309613636646516</c:v>
                </c:pt>
                <c:pt idx="2">
                  <c:v>1.8244707275052674</c:v>
                </c:pt>
                <c:pt idx="3">
                  <c:v>1.1095235154178207</c:v>
                </c:pt>
                <c:pt idx="4">
                  <c:v>4.3141235946712264</c:v>
                </c:pt>
                <c:pt idx="5">
                  <c:v>1.6855586693665936</c:v>
                </c:pt>
                <c:pt idx="6">
                  <c:v>0.52828928637393968</c:v>
                </c:pt>
                <c:pt idx="7">
                  <c:v>4.9134106920646126</c:v>
                </c:pt>
                <c:pt idx="8">
                  <c:v>6.6586889467742827</c:v>
                </c:pt>
                <c:pt idx="9">
                  <c:v>6.3671710091591782</c:v>
                </c:pt>
                <c:pt idx="10">
                  <c:v>2.0209402329895099</c:v>
                </c:pt>
                <c:pt idx="11">
                  <c:v>-9.2373999206077695</c:v>
                </c:pt>
                <c:pt idx="12">
                  <c:v>-12.306884265414942</c:v>
                </c:pt>
                <c:pt idx="13">
                  <c:v>-1.9407752741085971</c:v>
                </c:pt>
                <c:pt idx="14">
                  <c:v>1.0685604300789908</c:v>
                </c:pt>
                <c:pt idx="15">
                  <c:v>9.3573264609231988</c:v>
                </c:pt>
                <c:pt idx="16">
                  <c:v>11.070198147963751</c:v>
                </c:pt>
                <c:pt idx="17">
                  <c:v>-1.0964185481298294</c:v>
                </c:pt>
                <c:pt idx="18">
                  <c:v>0.31956001232724685</c:v>
                </c:pt>
                <c:pt idx="19">
                  <c:v>-1.0388063651701862</c:v>
                </c:pt>
                <c:pt idx="20">
                  <c:v>4.1661715333009219</c:v>
                </c:pt>
                <c:pt idx="21">
                  <c:v>9.4206957594874741</c:v>
                </c:pt>
                <c:pt idx="22">
                  <c:v>2.9939077458659868</c:v>
                </c:pt>
                <c:pt idx="23">
                  <c:v>6.3545715734324659</c:v>
                </c:pt>
                <c:pt idx="24">
                  <c:v>-1.9704433497536811</c:v>
                </c:pt>
                <c:pt idx="25">
                  <c:v>4.8792348840979161</c:v>
                </c:pt>
                <c:pt idx="26">
                  <c:v>7.867109223216473</c:v>
                </c:pt>
                <c:pt idx="27">
                  <c:v>4.5188900918728736</c:v>
                </c:pt>
                <c:pt idx="28">
                  <c:v>-1.9392121553681529</c:v>
                </c:pt>
                <c:pt idx="29">
                  <c:v>-1.9299306315719744</c:v>
                </c:pt>
                <c:pt idx="30">
                  <c:v>-3.8441299571432941</c:v>
                </c:pt>
                <c:pt idx="31">
                  <c:v>-7.7320072195003924</c:v>
                </c:pt>
                <c:pt idx="32">
                  <c:v>0.80528391982512826</c:v>
                </c:pt>
                <c:pt idx="33">
                  <c:v>5.0041603569973114</c:v>
                </c:pt>
                <c:pt idx="34">
                  <c:v>7.4601321315774571</c:v>
                </c:pt>
                <c:pt idx="35">
                  <c:v>4.0985773468447562</c:v>
                </c:pt>
                <c:pt idx="36">
                  <c:v>6.5415108494734975</c:v>
                </c:pt>
                <c:pt idx="37">
                  <c:v>7.1761446610340007</c:v>
                </c:pt>
                <c:pt idx="38">
                  <c:v>4.2434941954305749</c:v>
                </c:pt>
                <c:pt idx="39">
                  <c:v>7.8034096552553001</c:v>
                </c:pt>
                <c:pt idx="40">
                  <c:v>5.1621330218268202</c:v>
                </c:pt>
                <c:pt idx="41">
                  <c:v>3.5381787224001426</c:v>
                </c:pt>
                <c:pt idx="42">
                  <c:v>4.6375386298394217</c:v>
                </c:pt>
                <c:pt idx="43">
                  <c:v>3.2387912285196219</c:v>
                </c:pt>
                <c:pt idx="44">
                  <c:v>0.37074125634266597</c:v>
                </c:pt>
                <c:pt idx="45">
                  <c:v>1.6897981616005087</c:v>
                </c:pt>
                <c:pt idx="46">
                  <c:v>1.7403764890002282</c:v>
                </c:pt>
                <c:pt idx="47">
                  <c:v>0.16477765963420765</c:v>
                </c:pt>
                <c:pt idx="48">
                  <c:v>0.92835103153499077</c:v>
                </c:pt>
                <c:pt idx="49">
                  <c:v>-7.3573270203388219</c:v>
                </c:pt>
                <c:pt idx="50">
                  <c:v>5.844273224810359</c:v>
                </c:pt>
                <c:pt idx="51">
                  <c:v>4.4862270105182622</c:v>
                </c:pt>
                <c:pt idx="52">
                  <c:v>0.74212872861352253</c:v>
                </c:pt>
                <c:pt idx="53">
                  <c:v>3.1082548278474453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A0-48F7-9986-768A4CD94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9395551"/>
        <c:axId val="1199398047"/>
      </c:lineChart>
      <c:catAx>
        <c:axId val="119939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199398047"/>
        <c:crosses val="autoZero"/>
        <c:auto val="1"/>
        <c:lblAlgn val="ctr"/>
        <c:lblOffset val="100"/>
        <c:noMultiLvlLbl val="0"/>
      </c:catAx>
      <c:valAx>
        <c:axId val="119939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1993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B4-4049-8BA4-F79DE137B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B4-4049-8BA4-F79DE137B598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B4-4049-8BA4-F79DE137B5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B4-4049-8BA4-F79DE137B5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B4-4049-8BA4-F79DE137B5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B4-4049-8BA4-F79DE137B598}"/>
              </c:ext>
            </c:extLst>
          </c:dPt>
          <c:dLbls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Y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0B4-4049-8BA4-F79DE137B598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Y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0B4-4049-8BA4-F79DE137B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'[Gráficos y cuadros Libro.xlsx]Gráfico 3.11'!$A$4:$A$8</c:f>
              <c:strCache>
                <c:ptCount val="5"/>
                <c:pt idx="0">
                  <c:v>Bancos Públicos</c:v>
                </c:pt>
                <c:pt idx="1">
                  <c:v>Bancos Privados</c:v>
                </c:pt>
                <c:pt idx="2">
                  <c:v>Casas Financieras</c:v>
                </c:pt>
                <c:pt idx="3">
                  <c:v>Cooperativas</c:v>
                </c:pt>
                <c:pt idx="4">
                  <c:v>Administradoras</c:v>
                </c:pt>
              </c:strCache>
            </c:strRef>
          </c:cat>
          <c:val>
            <c:numRef>
              <c:f>'[Gráficos y cuadros Libro.xlsx]Gráfico 3.11'!$C$4:$C$8</c:f>
              <c:numCache>
                <c:formatCode>0.00%</c:formatCode>
                <c:ptCount val="5"/>
                <c:pt idx="0">
                  <c:v>0.33638661981530832</c:v>
                </c:pt>
                <c:pt idx="1">
                  <c:v>0.60195921592896429</c:v>
                </c:pt>
                <c:pt idx="2">
                  <c:v>1.1073288943953546E-4</c:v>
                </c:pt>
                <c:pt idx="3">
                  <c:v>7.2154191481858083E-4</c:v>
                </c:pt>
                <c:pt idx="4">
                  <c:v>6.0821889451469241E-2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B4-4049-8BA4-F79DE137B5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plitType val="percent"/>
        <c:splitPos val="1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316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77c6b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77c6b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77c6b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77c6b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77c6b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77c6b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77c6b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77c6b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77c6b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77c6b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94250" y="858525"/>
            <a:ext cx="57555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latin typeface="Quattrocento Sans"/>
                <a:ea typeface="Quattrocento Sans"/>
                <a:cs typeface="Quattrocento Sans"/>
                <a:sym typeface="Quattrocento Sans"/>
              </a:rPr>
              <a:t>PARA ENTENDER LA ECONOMÍA DEL URUGUAY</a:t>
            </a:r>
            <a:endParaRPr sz="3200"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94250" y="2060225"/>
            <a:ext cx="5755500" cy="4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Capítulo 3: Inversión, Ahorro y Sistema Financiero</a:t>
            </a:r>
            <a:endParaRPr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4FDE61-EB68-451C-B578-722BCA363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830"/>
            <a:ext cx="9144000" cy="18516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EBDEC6-DFEC-44A3-9CE8-22BB4F52A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69"/>
            <a:ext cx="1370722" cy="1370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667950" y="123478"/>
            <a:ext cx="5472608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Además, como se mencionó anteriormente, la inversión es realizada tanto por agentes públicos como por agentes privados.</a:t>
            </a:r>
          </a:p>
        </p:txBody>
      </p:sp>
      <p:sp>
        <p:nvSpPr>
          <p:cNvPr id="4" name="Google Shape;97;p20"/>
          <p:cNvSpPr txBox="1">
            <a:spLocks/>
          </p:cNvSpPr>
          <p:nvPr/>
        </p:nvSpPr>
        <p:spPr>
          <a:xfrm>
            <a:off x="179512" y="1851670"/>
            <a:ext cx="18002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600" b="1" dirty="0">
                <a:latin typeface="Quattrocento Sans"/>
                <a:ea typeface="Quattrocento Sans"/>
                <a:cs typeface="Quattrocento Sans"/>
              </a:rPr>
              <a:t>Evolución de la inversión pública y privada (1970-2018). En miles de pesos constantes a precios de 1983</a:t>
            </a:r>
            <a:endParaRPr lang="es-ES" sz="16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540646"/>
              </p:ext>
            </p:extLst>
          </p:nvPr>
        </p:nvGraphicFramePr>
        <p:xfrm>
          <a:off x="2242502" y="1203598"/>
          <a:ext cx="48980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860972" y="237361"/>
            <a:ext cx="5616624" cy="1470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 lo general, las tasas de variación de la inversión pública y de la privada han tenido el mismo signo en un año cualquiera; y en términos históricos, la inversión pública ha sido más volátil que la privada.</a:t>
            </a:r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1979712" y="1988725"/>
            <a:ext cx="2016224" cy="17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pública y privada (1955-2019). Tasas de variación respecto al a</a:t>
            </a:r>
            <a:r>
              <a:rPr lang="es-ES" sz="1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ñ</a:t>
            </a: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anterior (%)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498996"/>
              </p:ext>
            </p:extLst>
          </p:nvPr>
        </p:nvGraphicFramePr>
        <p:xfrm>
          <a:off x="3999668" y="1779662"/>
          <a:ext cx="465899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783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/>
          <p:cNvSpPr txBox="1">
            <a:spLocks/>
          </p:cNvSpPr>
          <p:nvPr/>
        </p:nvSpPr>
        <p:spPr>
          <a:xfrm>
            <a:off x="1979712" y="237361"/>
            <a:ext cx="5256584" cy="147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Usualmente, tanto la inversión privada como la pública han evidenciado un comportamiento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procíclico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y, de hecho, sus variaciones han superado en términos absolutos a las del PIB.</a:t>
            </a:r>
          </a:p>
        </p:txBody>
      </p:sp>
      <p:sp>
        <p:nvSpPr>
          <p:cNvPr id="8" name="Google Shape;73;p16"/>
          <p:cNvSpPr txBox="1">
            <a:spLocks/>
          </p:cNvSpPr>
          <p:nvPr/>
        </p:nvSpPr>
        <p:spPr>
          <a:xfrm>
            <a:off x="4860032" y="1818979"/>
            <a:ext cx="2376264" cy="13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Comportamiento de la inversión privada, de la inversión pública y del PIB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652002"/>
              </p:ext>
            </p:extLst>
          </p:nvPr>
        </p:nvGraphicFramePr>
        <p:xfrm>
          <a:off x="0" y="1563638"/>
          <a:ext cx="5208905" cy="321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444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79512" y="1707654"/>
            <a:ext cx="4639563" cy="307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Motivaciones para invertir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Inversión privada: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perspectiva de ganar más dinero en el futuro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pública: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además de la rentabilidad económica, debe considerar los beneficios sociales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¿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prociclicidad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es razonable?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ambos casos se debe considerar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costo</a:t>
            </a: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oportunidad</a:t>
            </a: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1835696" y="555526"/>
            <a:ext cx="2952328" cy="73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es-ES" sz="2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¿</a:t>
            </a:r>
            <a:r>
              <a:rPr lang="es-ES" sz="2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razonable </a:t>
            </a:r>
            <a:r>
              <a:rPr lang="en-US" sz="2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 </a:t>
            </a:r>
            <a:r>
              <a:rPr lang="es-ES" sz="2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ambas sean </a:t>
            </a:r>
            <a:r>
              <a:rPr lang="es-ES" sz="2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procícliclas</a:t>
            </a:r>
            <a:r>
              <a:rPr lang="es-ES" sz="2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5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907704" y="483518"/>
            <a:ext cx="547260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7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Keynes y la inversión pública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Crisis del 29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“Teoría General de la ocupación, el interés y el dinero” (1936) de Keynes: el Estado debe intervenir en momentos de crisis, elevando el gasto y la inversión pública 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gasto público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contracíclico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: suavizar las fluctuaciones.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En muchos países se da lo contrario (ej.: Uruguay en las últimas décadas)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Posible explicación al gasto público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procíclico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: mayor recaudación en épocas de bonanza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7613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7;p20"/>
          <p:cNvSpPr txBox="1">
            <a:spLocks/>
          </p:cNvSpPr>
          <p:nvPr/>
        </p:nvSpPr>
        <p:spPr>
          <a:xfrm>
            <a:off x="3347864" y="339502"/>
            <a:ext cx="36004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La inversión extranjera directa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73;p16"/>
          <p:cNvSpPr txBox="1">
            <a:spLocks/>
          </p:cNvSpPr>
          <p:nvPr/>
        </p:nvSpPr>
        <p:spPr>
          <a:xfrm>
            <a:off x="2915816" y="2283719"/>
            <a:ext cx="4824536" cy="43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IED respecto al PIB (1999-2018). Promedio anual (%)</a:t>
            </a:r>
          </a:p>
        </p:txBody>
      </p:sp>
      <p:sp>
        <p:nvSpPr>
          <p:cNvPr id="11" name="Google Shape;73;p16"/>
          <p:cNvSpPr txBox="1">
            <a:spLocks/>
          </p:cNvSpPr>
          <p:nvPr/>
        </p:nvSpPr>
        <p:spPr>
          <a:xfrm>
            <a:off x="2735796" y="957441"/>
            <a:ext cx="5004556" cy="132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-285750" algn="just"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Uruguay recibió flujos de IED superiores al promedio de ALC en la última década, destacándose las dos plantas de celulosa.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229675"/>
              </p:ext>
            </p:extLst>
          </p:nvPr>
        </p:nvGraphicFramePr>
        <p:xfrm>
          <a:off x="899592" y="2681105"/>
          <a:ext cx="6624736" cy="284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819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20"/>
          <p:cNvSpPr txBox="1">
            <a:spLocks/>
          </p:cNvSpPr>
          <p:nvPr/>
        </p:nvSpPr>
        <p:spPr>
          <a:xfrm>
            <a:off x="1662832" y="200472"/>
            <a:ext cx="5472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La inversión con participación público-privada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655676" y="666552"/>
            <a:ext cx="5472608" cy="1761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Participación activa del sector privado en proyectos de inversión públicos.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Permiten hacer frente a restricciones fiscales y financieras del Estado, encarar inversiones relativamente grandes, y evitar sobrecostos.</a:t>
            </a:r>
          </a:p>
        </p:txBody>
      </p:sp>
      <p:sp>
        <p:nvSpPr>
          <p:cNvPr id="10" name="Google Shape;67;p15"/>
          <p:cNvSpPr txBox="1">
            <a:spLocks/>
          </p:cNvSpPr>
          <p:nvPr/>
        </p:nvSpPr>
        <p:spPr>
          <a:xfrm>
            <a:off x="107504" y="2427734"/>
            <a:ext cx="7056784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Integran la etapa de construcción con la de operación y mantenimiento.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Relación de largo plazo entre el Estado y la empresa proveedora.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Cambio en el esquema de financiamiento del sector público: pagos diferidos en el tiempo.</a:t>
            </a:r>
          </a:p>
        </p:txBody>
      </p:sp>
    </p:spTree>
    <p:extLst>
      <p:ext uri="{BB962C8B-B14F-4D97-AF65-F5344CB8AC3E}">
        <p14:creationId xmlns:p14="http://schemas.microsoft.com/office/powerpoint/2010/main" val="23743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7;p20"/>
          <p:cNvSpPr txBox="1">
            <a:spLocks/>
          </p:cNvSpPr>
          <p:nvPr/>
        </p:nvSpPr>
        <p:spPr>
          <a:xfrm>
            <a:off x="1979712" y="195486"/>
            <a:ext cx="547260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b="1" dirty="0">
                <a:latin typeface="Quattrocento Sans"/>
                <a:ea typeface="Quattrocento Sans"/>
                <a:cs typeface="Quattrocento Sans"/>
              </a:rPr>
              <a:t>Factores determinantes de la inversión privada</a:t>
            </a:r>
            <a:endParaRPr lang="es-ES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97;p20"/>
          <p:cNvSpPr txBox="1">
            <a:spLocks/>
          </p:cNvSpPr>
          <p:nvPr/>
        </p:nvSpPr>
        <p:spPr>
          <a:xfrm>
            <a:off x="1979712" y="1275606"/>
            <a:ext cx="27363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El aporte de la teoría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763688" y="1707654"/>
            <a:ext cx="727280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17780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Modelo neoclásico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determinante más importante: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costo de uso del capital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(precio de los bienes de capital, depreciación, impuestos y 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tasa real de interés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). Invertir siempre que 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rentabilidad supere al costo del crédito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. A nivel agregado, la inversión depende de 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tasa de interés de mercado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.</a:t>
            </a:r>
          </a:p>
          <a:p>
            <a:pPr marL="88900" indent="17780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Modelo q de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Tobin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comparar el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valor de una empresa en el mercado de acciones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(relacionado con el valor presente de sus dividendos futuros) con el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costo de reposición del capital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de la empresa (precio de mercado de la planta y del equipamiento). Invertir si dicho ratio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(q)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es mayor  a 1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5326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37332" y="1275606"/>
            <a:ext cx="7200800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la tasa de interés nominal 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(i)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corregida por los efectos de la inflación 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l-GR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π</a:t>
            </a:r>
            <a:r>
              <a:rPr lang="en-U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).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Representa el rendimiento real de una colocación financiera o el costo real de un préstamo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51520" y="843558"/>
            <a:ext cx="22322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700" b="1" i="1" dirty="0">
                <a:latin typeface="Quattrocento Sans"/>
                <a:ea typeface="Quattrocento Sans"/>
                <a:cs typeface="Quattrocento Sans"/>
              </a:rPr>
              <a:t>Tasa de interés real</a:t>
            </a:r>
            <a:endParaRPr lang="es-ES" sz="17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811462" y="2211710"/>
                <a:ext cx="2336602" cy="540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1+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1+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s-ES" sz="2000" dirty="0"/>
                  <a:t>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−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1+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62" y="2211710"/>
                <a:ext cx="2336602" cy="540084"/>
              </a:xfrm>
              <a:prstGeom prst="rect">
                <a:avLst/>
              </a:prstGeom>
              <a:blipFill rotWithShape="1">
                <a:blip r:embed="rId4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79;p17"/>
          <p:cNvSpPr txBox="1">
            <a:spLocks/>
          </p:cNvSpPr>
          <p:nvPr/>
        </p:nvSpPr>
        <p:spPr>
          <a:xfrm>
            <a:off x="251520" y="2774592"/>
            <a:ext cx="720080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Notar que la tasa de interés real (r) puede ser negativa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(no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así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la nominal).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4428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/>
          <p:cNvSpPr txBox="1">
            <a:spLocks/>
          </p:cNvSpPr>
          <p:nvPr/>
        </p:nvSpPr>
        <p:spPr>
          <a:xfrm>
            <a:off x="1979712" y="1059582"/>
            <a:ext cx="5256584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incertidumbre sobre el futuro hace que las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expectativas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los empresarios jueguen un papel importante en las decisiones de invertir.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incertidumbre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reduce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mediante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variables económicas poco volátiles, instituciones de calidad y políticas públicas consistentes.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 otra parte, la información suele no estar repartida de forma equitativa entre los agentes (“asimetría de información”)</a:t>
            </a:r>
          </a:p>
        </p:txBody>
      </p:sp>
      <p:sp>
        <p:nvSpPr>
          <p:cNvPr id="6" name="Google Shape;97;p20"/>
          <p:cNvSpPr txBox="1">
            <a:spLocks/>
          </p:cNvSpPr>
          <p:nvPr/>
        </p:nvSpPr>
        <p:spPr>
          <a:xfrm>
            <a:off x="2364532" y="339502"/>
            <a:ext cx="39356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El papel de la incertidumbre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7322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5184576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S" b="1" dirty="0">
                <a:latin typeface="Quattrocento Sans"/>
                <a:ea typeface="Quattrocento Sans"/>
                <a:cs typeface="Quattrocento Sans"/>
              </a:rPr>
              <a:t>¿</a:t>
            </a:r>
            <a:r>
              <a:rPr lang="es-ES" b="1" dirty="0">
                <a:latin typeface="Quattrocento Sans"/>
                <a:ea typeface="Quattrocento Sans"/>
                <a:cs typeface="Quattrocento Sans"/>
                <a:sym typeface="Quattrocento Sans"/>
              </a:rPr>
              <a:t>Qué es la inversión, por qué es importante, y cuáles son sus características principales?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67544" y="1779662"/>
            <a:ext cx="6408712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Sacrificio de consumo presente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Mejora en la eficiencia productiva: más bienes con igual cantidad de recursos, o la misma cantidad de bienes con menor costo.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Toma de decisiones en contexto de incertidumbre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Vínculo entre ahorro e inversión </a:t>
            </a: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Rol del sistema financiero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946052" y="815504"/>
            <a:ext cx="5472608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Expectativas adaptativas: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los agentes aprenden de sus errores de previsión en el pasado, e incorporan ese aprendizaje en sus proyecciones futuras.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Debilidad: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los individuos pueden ser sistemáticamente sorprendidos ya que aprenden con rezago.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Expectativas racionales: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agentes también aprenden de sus  errores pasados, pero son capaces de predecir sin errores sistemáticos.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significa que no se equivocan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sino que sus errores son aleatorios.</a:t>
            </a: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97;p20"/>
          <p:cNvSpPr txBox="1">
            <a:spLocks/>
          </p:cNvSpPr>
          <p:nvPr/>
        </p:nvSpPr>
        <p:spPr>
          <a:xfrm>
            <a:off x="2195736" y="267494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700" b="1" i="1" dirty="0">
                <a:latin typeface="Quattrocento Sans"/>
                <a:ea typeface="Quattrocento Sans"/>
                <a:cs typeface="Quattrocento Sans"/>
              </a:rPr>
              <a:t>Teoría económica y formación de expectativas</a:t>
            </a:r>
            <a:endParaRPr lang="es-ES" sz="17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0858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907704" y="195486"/>
            <a:ext cx="6264696" cy="919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 de decisiones privadas de inversión: enfoque contable y enfoque económico</a:t>
            </a:r>
            <a:endParaRPr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67;p15"/>
          <p:cNvSpPr txBox="1">
            <a:spLocks/>
          </p:cNvSpPr>
          <p:nvPr/>
        </p:nvSpPr>
        <p:spPr>
          <a:xfrm>
            <a:off x="1979712" y="1059582"/>
            <a:ext cx="640871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Costo de la maquinaria: $10.000 (al contado)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Con la máquina, se pueden ganar $1.000 mensuales, por el lapso de un año.</a:t>
            </a:r>
          </a:p>
        </p:txBody>
      </p:sp>
      <p:sp>
        <p:nvSpPr>
          <p:cNvPr id="5" name="Google Shape;67;p15"/>
          <p:cNvSpPr txBox="1">
            <a:spLocks/>
          </p:cNvSpPr>
          <p:nvPr/>
        </p:nvSpPr>
        <p:spPr>
          <a:xfrm>
            <a:off x="361876" y="2211710"/>
            <a:ext cx="799288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Enfoque contable: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Beneficio neto = - $10.000 + $1.000 x 12 = $2.000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Enfoque económico: </a:t>
            </a: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considera el </a:t>
            </a:r>
            <a:r>
              <a:rPr lang="es-UY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costo de oportunidad </a:t>
            </a:r>
            <a:r>
              <a:rPr lang="es-UY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UY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se deben tener en cuenta todas las alternativas a las que se renuncia al realizar la inversión (ej.: depositar el dinero en un banco)</a:t>
            </a:r>
            <a:endParaRPr lang="es-UY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4766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7;p15"/>
          <p:cNvSpPr txBox="1">
            <a:spLocks/>
          </p:cNvSpPr>
          <p:nvPr/>
        </p:nvSpPr>
        <p:spPr>
          <a:xfrm>
            <a:off x="1547664" y="699542"/>
            <a:ext cx="576064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El valor actual de un flujo de pagos futuros es el valor que tiene hoy dicha secuencia de pagos.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La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actualización se realiza aplicando una tasa de descuento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79712" y="267494"/>
            <a:ext cx="49685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proceso de actualización y la tasa de descuento</a:t>
            </a:r>
            <a:endParaRPr lang="es-UY" sz="17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577132" y="3795886"/>
                <a:ext cx="4591065" cy="56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spcAft>
                    <a:spcPts val="1600"/>
                  </a:spcAft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dk1"/>
                        </a:solidFill>
                        <a:latin typeface="Cambria Math"/>
                        <a:ea typeface="Quattrocento Sans"/>
                        <a:cs typeface="Quattrocento Sans"/>
                      </a:rPr>
                      <m:t>𝑉𝐴</m:t>
                    </m:r>
                    <m:r>
                      <a:rPr lang="en-US" sz="2000" i="1">
                        <a:solidFill>
                          <a:schemeClr val="dk1"/>
                        </a:solidFill>
                        <a:latin typeface="Cambria Math"/>
                        <a:ea typeface="Quattrocento Sans"/>
                        <a:cs typeface="Quattrocento Sans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</a:rPr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s-ES" sz="20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132" y="3795886"/>
                <a:ext cx="4591065" cy="569130"/>
              </a:xfrm>
              <a:prstGeom prst="rect">
                <a:avLst/>
              </a:prstGeom>
              <a:blipFill rotWithShape="1">
                <a:blip r:embed="rId4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67;p15"/>
          <p:cNvSpPr txBox="1">
            <a:spLocks/>
          </p:cNvSpPr>
          <p:nvPr/>
        </p:nvSpPr>
        <p:spPr>
          <a:xfrm>
            <a:off x="273348" y="3190458"/>
            <a:ext cx="6998530" cy="68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Por ejemplo, el valor actual de un flujo de $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M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durante 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períodos y con una tasa de descuento </a:t>
            </a:r>
            <a:r>
              <a:rPr lang="es-E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r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es:</a:t>
            </a:r>
          </a:p>
        </p:txBody>
      </p:sp>
      <p:sp>
        <p:nvSpPr>
          <p:cNvPr id="13" name="Google Shape;67;p15"/>
          <p:cNvSpPr txBox="1">
            <a:spLocks/>
          </p:cNvSpPr>
          <p:nvPr/>
        </p:nvSpPr>
        <p:spPr>
          <a:xfrm>
            <a:off x="216496" y="2139702"/>
            <a:ext cx="699853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Generalmente,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tasa de descuento = tasa de interés + prima por riesgo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. La prima por riesgo busca incorporar al análisis la incertidumbre sobre el futuro.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94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35696" y="411510"/>
            <a:ext cx="568863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En nuestro ejemplo anterior, si se considera una tasa de descuento mensual de 5%, se tiene: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4146"/>
            <a:ext cx="568863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67;p15"/>
          <p:cNvSpPr txBox="1">
            <a:spLocks/>
          </p:cNvSpPr>
          <p:nvPr/>
        </p:nvSpPr>
        <p:spPr>
          <a:xfrm>
            <a:off x="1988096" y="3507854"/>
            <a:ext cx="690438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indent="0" algn="just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El valor actual del flujo es de $8.863. Dado que la inversión implica un desembolso de $10.000, la misma no resulta conveniente.</a:t>
            </a:r>
          </a:p>
        </p:txBody>
      </p:sp>
    </p:spTree>
    <p:extLst>
      <p:ext uri="{BB962C8B-B14F-4D97-AF65-F5344CB8AC3E}">
        <p14:creationId xmlns:p14="http://schemas.microsoft.com/office/powerpoint/2010/main" val="329926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;p16"/>
          <p:cNvSpPr txBox="1">
            <a:spLocks/>
          </p:cNvSpPr>
          <p:nvPr/>
        </p:nvSpPr>
        <p:spPr>
          <a:xfrm>
            <a:off x="2735796" y="783302"/>
            <a:ext cx="5004556" cy="178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Valor actual neto (VAN):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valor que tiene hoy un flujo de ingresos futuros, neto del valor actual del flujo de gastos futuros relacionados con la inversión (en el ejemplo: VAN = -$1.137) 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VAN &gt; 0 </a:t>
            </a: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inversión es conveniente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VAN &lt; 0 </a:t>
            </a: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inversión no es conveniente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35796" y="195486"/>
            <a:ext cx="4999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UY" sz="17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Criterios para evaluar decisiones de inversión: VAN y TIR.</a:t>
            </a:r>
            <a:endParaRPr lang="es-UY" sz="17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73;p16"/>
          <p:cNvSpPr txBox="1">
            <a:spLocks/>
          </p:cNvSpPr>
          <p:nvPr/>
        </p:nvSpPr>
        <p:spPr>
          <a:xfrm>
            <a:off x="539552" y="2571750"/>
            <a:ext cx="6840760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interna de retorno (TIR):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descuento que hace que el VAN sea cero.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TIR &gt; tasa de interés de mercado </a:t>
            </a: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inversión es conveniente</a:t>
            </a:r>
          </a:p>
          <a:p>
            <a:pPr marL="742950" lvl="1" indent="-28575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TIR &lt; tasa de interés de mercado </a:t>
            </a: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inversión no es conveniente</a:t>
            </a:r>
          </a:p>
          <a:p>
            <a:pPr marL="0" lvl="1" indent="0" algn="just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Ambos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criterios son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coincidentes.</a:t>
            </a:r>
          </a:p>
          <a:p>
            <a:pPr marL="0" lvl="1" indent="0" algn="just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Observación: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cuanto mayor sea la tasa de descuento, más difícil será que cierto proyecto de inversión sea rentable.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	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785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20"/>
          <p:cNvSpPr txBox="1">
            <a:spLocks/>
          </p:cNvSpPr>
          <p:nvPr/>
        </p:nvSpPr>
        <p:spPr>
          <a:xfrm>
            <a:off x="2195736" y="123478"/>
            <a:ext cx="47525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b="1" dirty="0">
                <a:latin typeface="Quattrocento Sans"/>
                <a:ea typeface="Quattrocento Sans"/>
                <a:cs typeface="Quattrocento Sans"/>
              </a:rPr>
              <a:t>Inversión, ahorro y consumo</a:t>
            </a:r>
            <a:endParaRPr lang="es-ES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91;p19"/>
          <p:cNvSpPr txBox="1">
            <a:spLocks noGrp="1"/>
          </p:cNvSpPr>
          <p:nvPr>
            <p:ph type="body" idx="1"/>
          </p:nvPr>
        </p:nvSpPr>
        <p:spPr>
          <a:xfrm>
            <a:off x="1835696" y="627534"/>
            <a:ext cx="5328592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¿</a:t>
            </a:r>
            <a:r>
              <a:rPr lang="es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Cómo se relacionan la inversión y el ahorro?</a:t>
            </a:r>
            <a:endParaRPr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79;p17"/>
          <p:cNvSpPr txBox="1">
            <a:spLocks/>
          </p:cNvSpPr>
          <p:nvPr/>
        </p:nvSpPr>
        <p:spPr>
          <a:xfrm>
            <a:off x="1835696" y="1131590"/>
            <a:ext cx="72008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útil considerar la relación contable: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(S - I) + (T - G) = X – M</a:t>
            </a: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se establece que S representa el ahorro privado 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e I se descompone en privada 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y pública 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se tiene: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-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-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+ (T-G) = X – M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Reordenando, se llega a: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(T - G) + (M - X) =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Finalmente, si se considera Sg = (T - G) y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Sx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(M – X), ahorros del sector público y del sector externo respectivamente, se concluye que: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Sg +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Sx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agregada es igual </a:t>
            </a: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ahorro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generado por los distintos agentes</a:t>
            </a: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16706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1;p19"/>
          <p:cNvSpPr txBox="1">
            <a:spLocks noGrp="1"/>
          </p:cNvSpPr>
          <p:nvPr>
            <p:ph type="body" idx="1"/>
          </p:nvPr>
        </p:nvSpPr>
        <p:spPr>
          <a:xfrm>
            <a:off x="1979712" y="411510"/>
            <a:ext cx="2736304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El consumo como contracara del ahorro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Google Shape;79;p17"/>
          <p:cNvSpPr txBox="1">
            <a:spLocks/>
          </p:cNvSpPr>
          <p:nvPr/>
        </p:nvSpPr>
        <p:spPr>
          <a:xfrm>
            <a:off x="35496" y="1563638"/>
            <a:ext cx="4824536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Tanto el gasto en consumo como el ahorro de una familia dependen positivamente de su ingreso disponible.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Dado un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determinado ingreso, consumir más en el presente implica ahorrar menos, y por ende, consumir menos en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futuro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decisiones</a:t>
            </a: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intertemporales</a:t>
            </a: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Cuando las familias consumen por encima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de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su ingreso disponible, están necesariamente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desahorrando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(ej.: contrayendo deudas).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28575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Bef>
                <a:spcPts val="1600"/>
              </a:spcBef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1194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/>
          <p:cNvSpPr txBox="1">
            <a:spLocks/>
          </p:cNvSpPr>
          <p:nvPr/>
        </p:nvSpPr>
        <p:spPr>
          <a:xfrm>
            <a:off x="1979712" y="843558"/>
            <a:ext cx="525658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Teoría del ciclo de vida: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las familias perciben un flujo de ingresos a través de varios períodos y deben elegir una trayectoria de consumo a lo largo de toda su vida.</a:t>
            </a:r>
          </a:p>
        </p:txBody>
      </p:sp>
      <p:sp>
        <p:nvSpPr>
          <p:cNvPr id="6" name="Google Shape;97;p20"/>
          <p:cNvSpPr txBox="1">
            <a:spLocks/>
          </p:cNvSpPr>
          <p:nvPr/>
        </p:nvSpPr>
        <p:spPr>
          <a:xfrm>
            <a:off x="2364532" y="339502"/>
            <a:ext cx="39356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Los determinantes del consumo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532" y="2227580"/>
            <a:ext cx="7157764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decisión de las familias depende del ingreso esperado y de la tasa de interés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Cuanto mayor es la tasa de interés, mayor es el costo de oportunidad de consumir.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consumo de un período depende del nivel promedio de ingreso esperado en los próximos períodos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ingreso permanente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6836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3;p16"/>
          <p:cNvSpPr txBox="1">
            <a:spLocks/>
          </p:cNvSpPr>
          <p:nvPr/>
        </p:nvSpPr>
        <p:spPr>
          <a:xfrm>
            <a:off x="1547664" y="483518"/>
            <a:ext cx="567444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Teoría del ingreso permanente: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las familias maximizan su bienestar cuando “suavizan” el consumo, es decir, cuando mantienen un nivel estable durante su vida.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344" y="1658774"/>
            <a:ext cx="7157764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familias ahorran cuando su ingreso corriente se encuentra transitoriamente por encima de su ingreso permanente, y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desahorran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en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caso contrario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esto, las familias deben ser capaces de acceder a préstamos libremente. Muchas veces esto no se verifica en la realidad, lo que genera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restricciones de liquidez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 acceso al crédito, el consumo debe ajustarse de acuerdo al ingreso corriente y no al permanente, lo que amplifica las fluctuaciones en el consumo.</a:t>
            </a:r>
          </a:p>
        </p:txBody>
      </p:sp>
    </p:spTree>
    <p:extLst>
      <p:ext uri="{BB962C8B-B14F-4D97-AF65-F5344CB8AC3E}">
        <p14:creationId xmlns:p14="http://schemas.microsoft.com/office/powerpoint/2010/main" val="119018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16"/>
          <p:cNvSpPr txBox="1">
            <a:spLocks/>
          </p:cNvSpPr>
          <p:nvPr/>
        </p:nvSpPr>
        <p:spPr>
          <a:xfrm>
            <a:off x="1547664" y="411510"/>
            <a:ext cx="669674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Teoría keynesiana del consumo: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evidencia empírica muestra aumentos del consumo corriente ante incrementos en los ingresos corrientes, pero no en igual monto.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 = a + </a:t>
            </a:r>
            <a:r>
              <a:rPr lang="en-U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cY</a:t>
            </a:r>
            <a:endParaRPr lang="en-U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ctr">
              <a:spcAft>
                <a:spcPts val="1600"/>
              </a:spcAft>
              <a:buNone/>
            </a:pP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2030720"/>
            <a:ext cx="7920880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idea central de Keynes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que el parámetro c es positivo y menor a 1.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pensamiento keynesiano rige únicamente si existen restricciones de liquidez.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toma en cuenta el papel de la tasa de interés ni el del ingreso futuro.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Carece de fundamentos microeconómicos.</a:t>
            </a:r>
          </a:p>
        </p:txBody>
      </p:sp>
    </p:spTree>
    <p:extLst>
      <p:ext uri="{BB962C8B-B14F-4D97-AF65-F5344CB8AC3E}">
        <p14:creationId xmlns:p14="http://schemas.microsoft.com/office/powerpoint/2010/main" val="41278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979712" y="555526"/>
            <a:ext cx="2520280" cy="887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dirty="0">
                <a:latin typeface="Quattrocento Sans"/>
                <a:ea typeface="Quattrocento Sans"/>
                <a:cs typeface="Quattrocento Sans"/>
                <a:sym typeface="Quattrocento Sans"/>
              </a:rPr>
              <a:t>Algunas definiciones básicas</a:t>
            </a:r>
            <a:endParaRPr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79512" y="1707654"/>
            <a:ext cx="4639563" cy="307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Inversión: </a:t>
            </a:r>
            <a:r>
              <a:rPr lang="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gasto destinado a aumentar el stock de capital existente. </a:t>
            </a: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</a:t>
            </a:r>
            <a:r>
              <a:rPr lang="es" sz="1700" b="1" baseline="-25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I</a:t>
            </a:r>
            <a:r>
              <a:rPr lang="es" sz="1700" b="1" baseline="-25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 </a:t>
            </a: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K</a:t>
            </a:r>
            <a:r>
              <a:rPr lang="es" sz="1700" b="1" baseline="-25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t+1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agregada: </a:t>
            </a:r>
            <a:r>
              <a:rPr lang="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suma de todas las inversiones de agentes y empresas.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neta: </a:t>
            </a:r>
            <a:r>
              <a:rPr lang="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cambio efectivo en el stock de capital en un período. </a:t>
            </a:r>
            <a:r>
              <a:rPr lang="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s-ES" sz="1700" b="1" baseline="-25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IB</a:t>
            </a:r>
            <a:r>
              <a:rPr lang="es-ES" sz="1700" b="1" baseline="-25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r>
              <a:rPr lang="es-ES" sz="1700" b="1" baseline="-25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dK</a:t>
            </a:r>
            <a:r>
              <a:rPr lang="es-ES" sz="1700" b="1" baseline="-25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</a:t>
            </a:r>
            <a:endParaRPr lang="es" sz="1700" b="1" baseline="-25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interna: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realizada dentro del país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7200800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Otros factores que inciden sobre el nivel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consumo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Pautas culturales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Nivel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educación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79;p17"/>
          <p:cNvSpPr txBox="1">
            <a:spLocks/>
          </p:cNvSpPr>
          <p:nvPr/>
        </p:nvSpPr>
        <p:spPr>
          <a:xfrm>
            <a:off x="251520" y="2355726"/>
            <a:ext cx="7416824" cy="71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Recordar que cada vez que se determina el nivel de consumo deseado, por contrapartida se está decidiendo sobre el nivel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ahorro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Font typeface="Arial"/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42955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35696" y="699542"/>
            <a:ext cx="5616624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El consumo suele ser el componente más importante de la demanda agregada de los países, y aquellos que consumen mayor proporción de su ingreso suelen ser los que invierten menos. Uruguay es uno de ellos.</a:t>
            </a:r>
          </a:p>
        </p:txBody>
      </p:sp>
      <p:sp>
        <p:nvSpPr>
          <p:cNvPr id="5" name="Google Shape;97;p20"/>
          <p:cNvSpPr txBox="1">
            <a:spLocks/>
          </p:cNvSpPr>
          <p:nvPr/>
        </p:nvSpPr>
        <p:spPr>
          <a:xfrm>
            <a:off x="2364532" y="267494"/>
            <a:ext cx="39356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El consumo privado en Uruguay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73;p16"/>
          <p:cNvSpPr txBox="1">
            <a:spLocks/>
          </p:cNvSpPr>
          <p:nvPr/>
        </p:nvSpPr>
        <p:spPr>
          <a:xfrm>
            <a:off x="1979712" y="2651237"/>
            <a:ext cx="1872208" cy="13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Consumo privado (1955-2023). % del PIB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369972"/>
              </p:ext>
            </p:extLst>
          </p:nvPr>
        </p:nvGraphicFramePr>
        <p:xfrm>
          <a:off x="3995936" y="2052541"/>
          <a:ext cx="4752527" cy="25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338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;p16"/>
          <p:cNvSpPr txBox="1">
            <a:spLocks/>
          </p:cNvSpPr>
          <p:nvPr/>
        </p:nvSpPr>
        <p:spPr>
          <a:xfrm>
            <a:off x="2735796" y="483518"/>
            <a:ext cx="5004556" cy="132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consumo privado también suele ser el componente más estable de la demanda agregada. En Uruguay, sin embargo, generalmente fluctúa tanto o más que el PIB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existencia de restricciones de liquidez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73;p16"/>
          <p:cNvSpPr txBox="1">
            <a:spLocks/>
          </p:cNvSpPr>
          <p:nvPr/>
        </p:nvSpPr>
        <p:spPr>
          <a:xfrm>
            <a:off x="467544" y="2715766"/>
            <a:ext cx="23402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Consumo privado en Uruguay (1956-2024). Tasas de variación respecto al a</a:t>
            </a:r>
            <a:r>
              <a:rPr lang="es-ES" sz="1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ñ</a:t>
            </a: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anterior (%)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288800"/>
              </p:ext>
            </p:extLst>
          </p:nvPr>
        </p:nvGraphicFramePr>
        <p:xfrm>
          <a:off x="2807804" y="2211710"/>
          <a:ext cx="49325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593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5"/>
          <p:cNvSpPr txBox="1">
            <a:spLocks noGrp="1"/>
          </p:cNvSpPr>
          <p:nvPr>
            <p:ph type="body" idx="1"/>
          </p:nvPr>
        </p:nvSpPr>
        <p:spPr>
          <a:xfrm>
            <a:off x="73844" y="1779662"/>
            <a:ext cx="7416824" cy="1499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El sistema financiero actúa como intermediador entre agentes superavitarios (ahorran) y agentes deficitarios (invierten o consumen)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adecuado funcionamiento del sistema financiero es esencial para la marcha de la economía.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97;p20"/>
          <p:cNvSpPr txBox="1">
            <a:spLocks/>
          </p:cNvSpPr>
          <p:nvPr/>
        </p:nvSpPr>
        <p:spPr>
          <a:xfrm>
            <a:off x="107504" y="784052"/>
            <a:ext cx="741682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b="1" dirty="0">
                <a:latin typeface="Quattrocento Sans"/>
                <a:ea typeface="Quattrocento Sans"/>
                <a:cs typeface="Quattrocento Sans"/>
              </a:rPr>
              <a:t>Ahorro, consumo e inversión: el papel del sistema financiero</a:t>
            </a:r>
            <a:endParaRPr lang="es-ES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1417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35696" y="699542"/>
            <a:ext cx="3024336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1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Instituciones públicas:</a:t>
            </a:r>
          </a:p>
          <a:p>
            <a:pPr marL="266700" lvl="1" indent="-1778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Banco Central del Uruguay (BCU)</a:t>
            </a:r>
          </a:p>
          <a:p>
            <a:pPr marL="266700" lvl="1" indent="-1778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Banco de la </a:t>
            </a: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República Oriental del Uruguay (BROU)</a:t>
            </a:r>
          </a:p>
          <a:p>
            <a:pPr marL="266700" lvl="1" indent="-1778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Banco Hipotecario del Uruguay (BHU</a:t>
            </a:r>
            <a:r>
              <a:rPr lang="en-U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)</a:t>
            </a:r>
          </a:p>
          <a:p>
            <a:pPr marL="546100" lvl="1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546100" lvl="1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13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831850" lvl="1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es-ES" sz="13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2374900" lvl="5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s-ES" sz="13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  <a:p>
            <a:pPr marL="831850" lvl="1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endParaRPr lang="es-ES" sz="13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5" name="Google Shape;97;p20"/>
          <p:cNvSpPr txBox="1">
            <a:spLocks/>
          </p:cNvSpPr>
          <p:nvPr/>
        </p:nvSpPr>
        <p:spPr>
          <a:xfrm>
            <a:off x="1835696" y="195486"/>
            <a:ext cx="64087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Breve descripción del mercado financiero uruguayo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73;p16"/>
          <p:cNvSpPr txBox="1">
            <a:spLocks/>
          </p:cNvSpPr>
          <p:nvPr/>
        </p:nvSpPr>
        <p:spPr>
          <a:xfrm>
            <a:off x="61114" y="2012531"/>
            <a:ext cx="221316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Estructura del crédito otorgado al sistema no financiero privado residente (abr-2025). % de la cartera de créditos otorgados.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860033" y="699542"/>
            <a:ext cx="36724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>
              <a:buClr>
                <a:schemeClr val="dk1"/>
              </a:buClr>
              <a:buSzPts val="1100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Instituciones privadas:</a:t>
            </a:r>
          </a:p>
          <a:p>
            <a:pPr marL="266700" lvl="1" indent="-177800" algn="just">
              <a:buClr>
                <a:schemeClr val="dk1"/>
              </a:buClr>
              <a:buSzPts val="1100"/>
              <a:buFont typeface="Arial"/>
              <a:buChar char="○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Bancos comerciales</a:t>
            </a:r>
          </a:p>
          <a:p>
            <a:pPr marL="266700" lvl="1" indent="-177800" algn="just">
              <a:buClr>
                <a:schemeClr val="dk1"/>
              </a:buClr>
              <a:buSzPts val="1100"/>
              <a:buFont typeface="Arial"/>
              <a:buChar char="○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Casas financieras</a:t>
            </a:r>
          </a:p>
          <a:p>
            <a:pPr marL="266700" lvl="1" indent="-177800" algn="just">
              <a:buClr>
                <a:schemeClr val="dk1"/>
              </a:buClr>
              <a:buSzPts val="1100"/>
              <a:buFont typeface="Arial"/>
              <a:buChar char="○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Empresas administradoras de crédito</a:t>
            </a:r>
          </a:p>
          <a:p>
            <a:pPr marL="266700" lvl="1" indent="-177800" algn="just">
              <a:buClr>
                <a:schemeClr val="dk1"/>
              </a:buClr>
              <a:buSzPts val="1100"/>
              <a:buFont typeface="Arial"/>
              <a:buChar char="○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Cooperativas de intermediación financiera</a:t>
            </a:r>
          </a:p>
          <a:p>
            <a:pPr marL="266700" lvl="1" indent="-177800" algn="just">
              <a:buClr>
                <a:schemeClr val="dk1"/>
              </a:buClr>
              <a:buSzPts val="1100"/>
              <a:buFont typeface="Arial"/>
              <a:buChar char="○"/>
            </a:pPr>
            <a:r>
              <a:rPr lang="es-ES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Empresas administradoras de círculos de ahorro previo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860033" y="699542"/>
            <a:ext cx="0" cy="1554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7;p15"/>
          <p:cNvSpPr txBox="1">
            <a:spLocks/>
          </p:cNvSpPr>
          <p:nvPr/>
        </p:nvSpPr>
        <p:spPr>
          <a:xfrm>
            <a:off x="425419" y="3812731"/>
            <a:ext cx="2198542" cy="160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Casi el 94% de los montos de créditos fueron otorgados por los bancos públicos y privados.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89620"/>
              </p:ext>
            </p:extLst>
          </p:nvPr>
        </p:nvGraphicFramePr>
        <p:xfrm>
          <a:off x="2987824" y="2366334"/>
          <a:ext cx="4819248" cy="254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6222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5"/>
          <p:cNvSpPr txBox="1">
            <a:spLocks/>
          </p:cNvSpPr>
          <p:nvPr/>
        </p:nvSpPr>
        <p:spPr>
          <a:xfrm>
            <a:off x="2627784" y="51470"/>
            <a:ext cx="5184576" cy="344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stock de crédito total vigente otorgado por las principales instituciones financieras es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procíclico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Esto es razonable: en épocas de bonanza los agentes superavitarios tienen más ahorro disponible; y existe mayor predisposición a tomar crédito para consumir o invertir.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 embargo, un sistema financiero saludable debe ser capaz de proveer créditos durante etapas recesivas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fundamental para la estabilidad económica del país.</a:t>
            </a: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73;p16"/>
          <p:cNvSpPr txBox="1">
            <a:spLocks/>
          </p:cNvSpPr>
          <p:nvPr/>
        </p:nvSpPr>
        <p:spPr>
          <a:xfrm>
            <a:off x="2843808" y="3719289"/>
            <a:ext cx="496855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Crédito otorgado al sistema no financiero privado.</a:t>
            </a:r>
          </a:p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millones de USD corrientes (eje izq.)</a:t>
            </a:r>
          </a:p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relación al PIB, expresado en índice a</a:t>
            </a:r>
            <a:r>
              <a:rPr lang="es-ES" sz="1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ñ</a:t>
            </a: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2015 = 100 (eje der.)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" y="2703014"/>
            <a:ext cx="2736304" cy="24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1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7;p20"/>
          <p:cNvSpPr txBox="1">
            <a:spLocks/>
          </p:cNvSpPr>
          <p:nvPr/>
        </p:nvSpPr>
        <p:spPr>
          <a:xfrm>
            <a:off x="1979712" y="51470"/>
            <a:ext cx="48245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El mercado financiero y la tasa de interés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67;p15"/>
          <p:cNvSpPr txBox="1">
            <a:spLocks/>
          </p:cNvSpPr>
          <p:nvPr/>
        </p:nvSpPr>
        <p:spPr>
          <a:xfrm>
            <a:off x="1799692" y="411510"/>
            <a:ext cx="5796644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interés es un precio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 se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determina en el mercado financiero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una economía sin transacciones financieras con el resto del mundo, surge de la intersección de oferta y demanda de fondos prestables.</a:t>
            </a: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n-U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inversión depende negativamente de la tasa de interés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costo de oportunidad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" name="1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84" y="2283718"/>
            <a:ext cx="1667660" cy="121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5220072" y="2309849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Quattrocento Sans" panose="020B0604020202020204" charset="0"/>
              </a:rPr>
              <a:t>Oferta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220072" y="307580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Quattrocento Sans" panose="020B0604020202020204" charset="0"/>
              </a:rPr>
              <a:t>Demanda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739680" y="2211710"/>
            <a:ext cx="118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Quattrocento Sans" panose="020B0604020202020204" charset="0"/>
              </a:rPr>
              <a:t>Tasa de interés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436096" y="3435846"/>
            <a:ext cx="224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Quattrocento Sans" panose="020B0604020202020204" charset="0"/>
              </a:rPr>
              <a:t>Cantidad de fondos prestables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598716" y="2643758"/>
            <a:ext cx="32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Quattrocento Sans" panose="020B0604020202020204" charset="0"/>
              </a:rPr>
              <a:t>i</a:t>
            </a:r>
            <a:r>
              <a:rPr lang="en-US" sz="1200" dirty="0">
                <a:latin typeface="Quattrocento Sans" panose="020B0604020202020204" charset="0"/>
              </a:rPr>
              <a:t>*</a:t>
            </a:r>
            <a:endParaRPr lang="es-ES" sz="1200" dirty="0">
              <a:latin typeface="Quattrocento Sans" panose="020B060402020202020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535408" y="3498859"/>
            <a:ext cx="39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Quattrocento Sans" panose="020B0604020202020204" charset="0"/>
              </a:rPr>
              <a:t>M*</a:t>
            </a:r>
            <a:endParaRPr lang="es-ES" sz="1200" dirty="0">
              <a:latin typeface="Quattrocen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7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3;p16"/>
          <p:cNvSpPr txBox="1">
            <a:spLocks/>
          </p:cNvSpPr>
          <p:nvPr/>
        </p:nvSpPr>
        <p:spPr>
          <a:xfrm>
            <a:off x="1619672" y="195486"/>
            <a:ext cx="5605141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la práctica no existe una única tasa de interés: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Tasas de interés pasivas: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 las que reciben los agentes superavitarios por sus depósitos.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38306" y="1419622"/>
            <a:ext cx="3868434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Tasas de interés activas: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 las que cobran los intermediarios por los préstamos otorgados a agentes deficitarios.</a:t>
            </a: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diferencia entre ambas es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margen de intermediación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ganancia bruta de los intermediarios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tasas varían según plazo, monto, moneda, capacidad de repago.</a:t>
            </a:r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251520" y="1635646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Tasas de interés nominales en moneda nacional (1998-2024)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6" y="2283718"/>
            <a:ext cx="3423604" cy="20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/>
          <p:cNvSpPr txBox="1">
            <a:spLocks/>
          </p:cNvSpPr>
          <p:nvPr/>
        </p:nvSpPr>
        <p:spPr>
          <a:xfrm>
            <a:off x="143508" y="1578526"/>
            <a:ext cx="7380820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 indent="-17780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Poca profundidad: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peque</a:t>
            </a:r>
            <a:r>
              <a:rPr lang="es-ES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ñ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volumen de transacciones o tama</a:t>
            </a:r>
            <a:r>
              <a:rPr lang="es-ES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ñ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relativo del mercado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conspira contra la fluidez y eficiencia de la actividad de intermediación. Importancia de considerar el mercado de valores (acciones, obligaciones negociables)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Google Shape;97;p20"/>
          <p:cNvSpPr txBox="1">
            <a:spLocks/>
          </p:cNvSpPr>
          <p:nvPr/>
        </p:nvSpPr>
        <p:spPr>
          <a:xfrm>
            <a:off x="179512" y="908122"/>
            <a:ext cx="568863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Características del sector financiero en Uruguay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9690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1" y="339502"/>
            <a:ext cx="52742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Alto grado de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dolarización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alta proporción de activos y pasivos denominados en USD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riesgos cambiarios: “descalce de monedas”. También dificulta el análisis de las variaciones en los precios relativos.</a:t>
            </a:r>
            <a:endParaRPr lang="es-ES"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7824" y="4371950"/>
            <a:ext cx="1152128" cy="346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73;p16"/>
          <p:cNvSpPr txBox="1">
            <a:spLocks/>
          </p:cNvSpPr>
          <p:nvPr/>
        </p:nvSpPr>
        <p:spPr>
          <a:xfrm>
            <a:off x="366931" y="1707654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Dolarización de los depósitos en el sistema bancario</a:t>
            </a:r>
          </a:p>
        </p:txBody>
      </p:sp>
      <p:sp>
        <p:nvSpPr>
          <p:cNvPr id="12" name="Google Shape;73;p16"/>
          <p:cNvSpPr txBox="1">
            <a:spLocks/>
          </p:cNvSpPr>
          <p:nvPr/>
        </p:nvSpPr>
        <p:spPr>
          <a:xfrm>
            <a:off x="4004754" y="1707654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Dolarización de los créditos del sistema bancario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404653"/>
            <a:ext cx="3350130" cy="26657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556" y="2404652"/>
            <a:ext cx="3537210" cy="26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979712" y="411510"/>
            <a:ext cx="5544616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dirty="0">
                <a:latin typeface="Quattrocento Sans"/>
                <a:ea typeface="Quattrocento Sans"/>
                <a:cs typeface="Quattrocento Sans"/>
                <a:sym typeface="Quattrocento Sans"/>
              </a:rPr>
              <a:t>Características de la inversión a nivel agregado</a:t>
            </a:r>
            <a:endParaRPr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051720" y="1093520"/>
            <a:ext cx="5371500" cy="758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tasa de inversión (gasto en inversión en relación al PIB) varía enormemente entre países…</a:t>
            </a:r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2240124" y="1768093"/>
            <a:ext cx="2511896" cy="37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inversión (2024)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200032"/>
            <a:ext cx="5976664" cy="29031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35696" y="843558"/>
            <a:ext cx="5616624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Los bancos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“crean liquidez”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rPr>
              <a:t>: toman depósitos “líquidos” y otorgan créditos por plazos más largos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descalce de plazos 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riesgo de liquidez.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Importancia de 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confianza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en el sistema financiero.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ts val="1100"/>
            </a:pP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6" name="Google Shape;97;p20"/>
          <p:cNvSpPr txBox="1">
            <a:spLocks/>
          </p:cNvSpPr>
          <p:nvPr/>
        </p:nvSpPr>
        <p:spPr>
          <a:xfrm>
            <a:off x="1907704" y="123478"/>
            <a:ext cx="56886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El riesgo sistémico y las políticas de supervisión y regulación</a:t>
            </a:r>
            <a:endParaRPr lang="es-ES" sz="20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2181994"/>
            <a:ext cx="6984776" cy="23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Los bancos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seleccionan, monitorean y gestionan a sus deudores 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rol clave: canalizan ahorros hacia los “mejores” proyectos; pero asumen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riesgo de crédito.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Los bancos son parte medular de 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cadena de pagos 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enfrentan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riesgos operativos,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reputacional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y de fraude.</a:t>
            </a:r>
          </a:p>
          <a:p>
            <a:pPr marL="374650" indent="-285750" algn="just">
              <a:spcAft>
                <a:spcPts val="16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Importancia de instituciones públicas especializadas en 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regulación y supervisión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 del sistema financiero; y de los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acuerdos de Basilea.</a:t>
            </a:r>
          </a:p>
        </p:txBody>
      </p:sp>
    </p:spTree>
    <p:extLst>
      <p:ext uri="{BB962C8B-B14F-4D97-AF65-F5344CB8AC3E}">
        <p14:creationId xmlns:p14="http://schemas.microsoft.com/office/powerpoint/2010/main" val="20122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763688" y="627534"/>
            <a:ext cx="5400600" cy="72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 y también a lo largo del tiempo, siendo más volátil en algunas economías que en otras.</a:t>
            </a:r>
          </a:p>
        </p:txBody>
      </p:sp>
      <p:sp>
        <p:nvSpPr>
          <p:cNvPr id="6" name="Google Shape;85;p18"/>
          <p:cNvSpPr txBox="1">
            <a:spLocks/>
          </p:cNvSpPr>
          <p:nvPr/>
        </p:nvSpPr>
        <p:spPr>
          <a:xfrm>
            <a:off x="1619672" y="1399872"/>
            <a:ext cx="5400600" cy="50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es-UY" sz="1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inversión mínima, máxima y promedio (1980-2024)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1" y="1779662"/>
            <a:ext cx="6514240" cy="26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5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95536" y="1867796"/>
            <a:ext cx="2895900" cy="1640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gasto en inversión tiende a ser procíclico, e incluso suele amplificar las fluctuaciones de la economía.</a:t>
            </a: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91;p19"/>
          <p:cNvSpPr txBox="1">
            <a:spLocks/>
          </p:cNvSpPr>
          <p:nvPr/>
        </p:nvSpPr>
        <p:spPr>
          <a:xfrm>
            <a:off x="3995936" y="192055"/>
            <a:ext cx="3672408" cy="57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Y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Tasas de crecimiento promedio anual del PIB y de la inversión en Uruguay</a:t>
            </a:r>
            <a:endParaRPr lang="es-UY" sz="16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99818"/>
              </p:ext>
            </p:extLst>
          </p:nvPr>
        </p:nvGraphicFramePr>
        <p:xfrm>
          <a:off x="3203848" y="1131590"/>
          <a:ext cx="549275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20"/>
          <p:cNvSpPr txBox="1">
            <a:spLocks noGrp="1"/>
          </p:cNvSpPr>
          <p:nvPr>
            <p:ph type="title"/>
          </p:nvPr>
        </p:nvSpPr>
        <p:spPr>
          <a:xfrm>
            <a:off x="2267744" y="51470"/>
            <a:ext cx="4968552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Quattrocento Sans"/>
                <a:ea typeface="Quattrocento Sans"/>
                <a:cs typeface="Quattrocento Sans"/>
                <a:sym typeface="Quattrocento Sans"/>
              </a:rPr>
              <a:t>Componentes de la inversión y agentes inversores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99;p20"/>
          <p:cNvSpPr txBox="1"/>
          <p:nvPr/>
        </p:nvSpPr>
        <p:spPr>
          <a:xfrm>
            <a:off x="5940151" y="1801611"/>
            <a:ext cx="3096345" cy="26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b="1" dirty="0">
                <a:latin typeface="Quattrocento Sans"/>
                <a:ea typeface="Quattrocento Sans"/>
                <a:cs typeface="Quattrocento Sans"/>
                <a:sym typeface="Quattrocento Sans"/>
              </a:rPr>
              <a:t>FBKF: </a:t>
            </a:r>
            <a:r>
              <a:rPr lang="es-E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acumulación de capital en maquinaria, equipos, construcción, etc.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b="1" dirty="0">
                <a:latin typeface="Quattrocento Sans"/>
                <a:ea typeface="Quattrocento Sans"/>
                <a:cs typeface="Quattrocento Sans"/>
                <a:sym typeface="Quattrocento Sans"/>
              </a:rPr>
              <a:t>VE: </a:t>
            </a:r>
            <a:r>
              <a:rPr lang="es-E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variación del valor monetario de inventarios de las empresas: materias primas, productos en proceso y bienes producidos pero no vendidos</a:t>
            </a:r>
          </a:p>
        </p:txBody>
      </p:sp>
      <p:sp>
        <p:nvSpPr>
          <p:cNvPr id="8" name="Google Shape;97;p20"/>
          <p:cNvSpPr txBox="1">
            <a:spLocks/>
          </p:cNvSpPr>
          <p:nvPr/>
        </p:nvSpPr>
        <p:spPr>
          <a:xfrm>
            <a:off x="1907705" y="1059582"/>
            <a:ext cx="25202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Y" sz="2000" b="1" i="1" dirty="0">
                <a:latin typeface="Quattrocento Sans"/>
                <a:ea typeface="Quattrocento Sans"/>
                <a:cs typeface="Quattrocento Sans"/>
                <a:sym typeface="Quattrocento Sans"/>
              </a:rPr>
              <a:t>Algunas definiciones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4"/>
          <a:srcRect l="35352" t="28047" r="34031" b="34763"/>
          <a:stretch/>
        </p:blipFill>
        <p:spPr bwMode="auto">
          <a:xfrm>
            <a:off x="1907704" y="1491630"/>
            <a:ext cx="4032447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51520" y="699542"/>
            <a:ext cx="720080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inversión total de la economía se puede desagregar en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privada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y en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pública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). A su vez, la inversión privada puede ser desarrollada por agentes domésticos 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Ipd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o por agentes del sector externo (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Ipx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=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Ipd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Ipx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</a:t>
            </a:r>
            <a:r>
              <a:rPr lang="es-ES" sz="1700" b="1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Ig</a:t>
            </a:r>
            <a:endParaRPr lang="es-ES" sz="17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ES" sz="17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inversión extranjera directa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(IED) comprende, además de la </a:t>
            </a:r>
            <a:r>
              <a:rPr lang="es-ES" sz="17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Ipx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las adquisiciones de activos existentes en el país por parte de extranjeros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(esto último no se registra como inversión en CC.NN.)</a:t>
            </a: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es-ES" sz="12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7;p20"/>
          <p:cNvSpPr txBox="1">
            <a:spLocks/>
          </p:cNvSpPr>
          <p:nvPr/>
        </p:nvSpPr>
        <p:spPr>
          <a:xfrm>
            <a:off x="2987824" y="267494"/>
            <a:ext cx="424847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i="1" dirty="0">
                <a:latin typeface="Quattrocento Sans"/>
                <a:ea typeface="Quattrocento Sans"/>
                <a:cs typeface="Quattrocento Sans"/>
              </a:rPr>
              <a:t>¿</a:t>
            </a:r>
            <a:r>
              <a:rPr lang="es-UY" sz="2000" b="1" i="1" dirty="0">
                <a:latin typeface="Quattrocento Sans"/>
                <a:ea typeface="Quattrocento Sans"/>
                <a:cs typeface="Quattrocento Sans"/>
                <a:sym typeface="Quattrocento Sans"/>
              </a:rPr>
              <a:t>Cómo se compone la inversión y quiénes invierten en Uruguay?</a:t>
            </a:r>
          </a:p>
        </p:txBody>
      </p:sp>
      <p:sp>
        <p:nvSpPr>
          <p:cNvPr id="13" name="Google Shape;79;p17"/>
          <p:cNvSpPr txBox="1">
            <a:spLocks noGrp="1"/>
          </p:cNvSpPr>
          <p:nvPr>
            <p:ph type="body" idx="1"/>
          </p:nvPr>
        </p:nvSpPr>
        <p:spPr>
          <a:xfrm>
            <a:off x="503548" y="2931790"/>
            <a:ext cx="2484276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es-ES" sz="17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componentes más importantes de la inversión en Uruguay son la construcción, y maquinaria y equipos</a:t>
            </a:r>
          </a:p>
        </p:txBody>
      </p:sp>
      <p:sp>
        <p:nvSpPr>
          <p:cNvPr id="16" name="Google Shape;97;p20"/>
          <p:cNvSpPr txBox="1">
            <a:spLocks/>
          </p:cNvSpPr>
          <p:nvPr/>
        </p:nvSpPr>
        <p:spPr>
          <a:xfrm>
            <a:off x="2836060" y="1167594"/>
            <a:ext cx="4760276" cy="39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dirty="0">
                <a:latin typeface="Quattrocento Sans"/>
                <a:ea typeface="Quattrocento Sans"/>
                <a:cs typeface="Quattrocento Sans"/>
              </a:rPr>
              <a:t>Estructura de la inversión en Uruguay (2021)</a:t>
            </a:r>
            <a:endParaRPr lang="es-ES" sz="16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8D7D927-7417-E135-24D9-B12DC6C4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808467"/>
              </p:ext>
            </p:extLst>
          </p:nvPr>
        </p:nvGraphicFramePr>
        <p:xfrm>
          <a:off x="3381973" y="1598128"/>
          <a:ext cx="4242420" cy="34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2775</Words>
  <Application>Microsoft Office PowerPoint</Application>
  <PresentationFormat>Presentación en pantalla (16:9)</PresentationFormat>
  <Paragraphs>192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Wingdings</vt:lpstr>
      <vt:lpstr>Quattrocento Sans</vt:lpstr>
      <vt:lpstr>Cambria Math</vt:lpstr>
      <vt:lpstr>Arial</vt:lpstr>
      <vt:lpstr>Simple Light</vt:lpstr>
      <vt:lpstr>Presentación de PowerPoint</vt:lpstr>
      <vt:lpstr>¿Qué es la inversión, por qué es importante, y cuáles son sus características principales?</vt:lpstr>
      <vt:lpstr>Algunas definiciones básicas</vt:lpstr>
      <vt:lpstr>Características de la inversión a nivel agregado</vt:lpstr>
      <vt:lpstr>Presentación de PowerPoint</vt:lpstr>
      <vt:lpstr>Presentación de PowerPoint</vt:lpstr>
      <vt:lpstr>Componentes de la inversión y agentes inversores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Caporale</dc:creator>
  <cp:lastModifiedBy>Facundo Visconti</cp:lastModifiedBy>
  <cp:revision>120</cp:revision>
  <dcterms:modified xsi:type="dcterms:W3CDTF">2025-11-19T21:42:31Z</dcterms:modified>
</cp:coreProperties>
</file>