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6" r:id="rId3"/>
    <p:sldMasterId id="2147483672" r:id="rId4"/>
    <p:sldMasterId id="2147483688" r:id="rId5"/>
    <p:sldMasterId id="2147483690" r:id="rId6"/>
    <p:sldMasterId id="2147483692" r:id="rId7"/>
    <p:sldMasterId id="2147483694" r:id="rId8"/>
    <p:sldMasterId id="2147483696" r:id="rId9"/>
    <p:sldMasterId id="2147483698" r:id="rId10"/>
    <p:sldMasterId id="2147483700" r:id="rId11"/>
    <p:sldMasterId id="2147483702" r:id="rId12"/>
    <p:sldMasterId id="2147483704" r:id="rId13"/>
    <p:sldMasterId id="2147483706" r:id="rId14"/>
    <p:sldMasterId id="2147483708" r:id="rId15"/>
    <p:sldMasterId id="2147483712" r:id="rId16"/>
    <p:sldMasterId id="2147483716" r:id="rId17"/>
    <p:sldMasterId id="2147483720" r:id="rId18"/>
    <p:sldMasterId id="2147483722" r:id="rId19"/>
    <p:sldMasterId id="2147483726" r:id="rId20"/>
  </p:sldMasterIdLst>
  <p:notesMasterIdLst>
    <p:notesMasterId r:id="rId43"/>
  </p:notesMasterIdLst>
  <p:sldIdLst>
    <p:sldId id="270" r:id="rId21"/>
    <p:sldId id="271" r:id="rId22"/>
    <p:sldId id="283" r:id="rId23"/>
    <p:sldId id="285" r:id="rId24"/>
    <p:sldId id="284" r:id="rId25"/>
    <p:sldId id="286" r:id="rId26"/>
    <p:sldId id="287" r:id="rId27"/>
    <p:sldId id="272" r:id="rId28"/>
    <p:sldId id="288" r:id="rId29"/>
    <p:sldId id="302" r:id="rId30"/>
    <p:sldId id="289" r:id="rId31"/>
    <p:sldId id="290" r:id="rId32"/>
    <p:sldId id="291" r:id="rId33"/>
    <p:sldId id="292" r:id="rId34"/>
    <p:sldId id="293" r:id="rId35"/>
    <p:sldId id="305" r:id="rId36"/>
    <p:sldId id="295" r:id="rId37"/>
    <p:sldId id="299" r:id="rId38"/>
    <p:sldId id="297" r:id="rId39"/>
    <p:sldId id="300" r:id="rId40"/>
    <p:sldId id="306" r:id="rId41"/>
    <p:sldId id="275" r:id="rId42"/>
  </p:sldIdLst>
  <p:sldSz cx="9144000" cy="5145088"/>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7" autoAdjust="0"/>
    <p:restoredTop sz="94662" autoAdjust="0"/>
  </p:normalViewPr>
  <p:slideViewPr>
    <p:cSldViewPr>
      <p:cViewPr varScale="1">
        <p:scale>
          <a:sx n="82" d="100"/>
          <a:sy n="82" d="100"/>
        </p:scale>
        <p:origin x="836" y="60"/>
      </p:cViewPr>
      <p:guideLst>
        <p:guide orient="horz" pos="162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3DD05-D598-4C4B-8CD0-23C3008E2D95}" type="datetimeFigureOut">
              <a:rPr lang="es-UY" smtClean="0"/>
              <a:pPr/>
              <a:t>19/11/2025</a:t>
            </a:fld>
            <a:endParaRPr lang="es-UY"/>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U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35C8B9-8B5C-4C87-A566-32723C10A201}" type="slidenum">
              <a:rPr lang="es-UY" smtClean="0"/>
              <a:pPr/>
              <a:t>‹Nº›</a:t>
            </a:fld>
            <a:endParaRPr lang="es-UY"/>
          </a:p>
        </p:txBody>
      </p:sp>
    </p:spTree>
    <p:extLst>
      <p:ext uri="{BB962C8B-B14F-4D97-AF65-F5344CB8AC3E}">
        <p14:creationId xmlns:p14="http://schemas.microsoft.com/office/powerpoint/2010/main" val="2212714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805"/>
            <a:ext cx="8520600" cy="2053234"/>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5000"/>
            <a:ext cx="8520600" cy="792845"/>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163"/>
            <a:ext cx="8520600" cy="572877"/>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830"/>
            <a:ext cx="8520600" cy="3417455"/>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4657"/>
            <a:ext cx="548700" cy="39372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70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70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70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70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70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71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71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72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72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72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9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9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9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163"/>
            <a:ext cx="8520600" cy="572877"/>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830"/>
            <a:ext cx="8520600" cy="3417455"/>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4657"/>
            <a:ext cx="548700" cy="393722"/>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s" kern="0">
                <a:solidFill>
                  <a:srgbClr val="595959"/>
                </a:solidFill>
                <a:cs typeface="Arial"/>
                <a:sym typeface="Arial"/>
              </a:rPr>
              <a:pPr>
                <a:buClr>
                  <a:srgbClr val="000000"/>
                </a:buClr>
                <a:buFont typeface="Arial"/>
                <a:buNone/>
              </a:pPr>
              <a:t>‹Nº›</a:t>
            </a:fld>
            <a:endParaRPr kern="0">
              <a:solidFill>
                <a:srgbClr val="595959"/>
              </a:solidFill>
              <a:cs typeface="Arial"/>
              <a:sym typeface="Arial"/>
            </a:endParaRPr>
          </a:p>
        </p:txBody>
      </p:sp>
    </p:spTree>
  </p:cSld>
  <p:clrMap bg1="lt1" tx1="dk1" bg2="dk2" tx2="lt2" accent1="accent1" accent2="accent2" accent3="accent3" accent4="accent4" accent5="accent5" accent6="accent6" hlink="hlink" folHlink="folHlink"/>
  <p:sldLayoutIdLst>
    <p:sldLayoutId id="214748369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694250" y="627728"/>
            <a:ext cx="5755500" cy="1193468"/>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s" sz="3200" b="1" kern="0" dirty="0">
                <a:solidFill>
                  <a:srgbClr val="000000"/>
                </a:solidFill>
                <a:latin typeface="Quattrocento Sans"/>
                <a:ea typeface="Quattrocento Sans"/>
                <a:cs typeface="Quattrocento Sans"/>
                <a:sym typeface="Quattrocento Sans"/>
              </a:rPr>
              <a:t>PARA ENTENDER LA ECONOMÍA DEL URUGUAY</a:t>
            </a:r>
            <a:endParaRPr sz="3200" b="1" kern="0" dirty="0">
              <a:solidFill>
                <a:srgbClr val="000000"/>
              </a:solidFill>
              <a:latin typeface="Quattrocento Sans"/>
              <a:ea typeface="Quattrocento Sans"/>
              <a:cs typeface="Quattrocento Sans"/>
              <a:sym typeface="Quattrocento Sans"/>
            </a:endParaRPr>
          </a:p>
        </p:txBody>
      </p:sp>
      <p:sp>
        <p:nvSpPr>
          <p:cNvPr id="55" name="Google Shape;55;p13"/>
          <p:cNvSpPr txBox="1"/>
          <p:nvPr/>
        </p:nvSpPr>
        <p:spPr>
          <a:xfrm>
            <a:off x="2428860" y="1858164"/>
            <a:ext cx="4643470" cy="590282"/>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s" kern="0" dirty="0">
                <a:solidFill>
                  <a:srgbClr val="000000"/>
                </a:solidFill>
                <a:latin typeface="Quattrocento Sans"/>
                <a:ea typeface="Quattrocento Sans"/>
                <a:cs typeface="Quattrocento Sans"/>
                <a:sym typeface="Quattrocento Sans"/>
              </a:rPr>
              <a:t>Capítulo 2: </a:t>
            </a:r>
            <a:r>
              <a:rPr lang="es" sz="2000" kern="0" dirty="0">
                <a:solidFill>
                  <a:srgbClr val="000000"/>
                </a:solidFill>
                <a:latin typeface="Quattrocento Sans"/>
                <a:ea typeface="Quattrocento Sans"/>
                <a:cs typeface="Quattrocento Sans"/>
                <a:sym typeface="Quattrocento Sans"/>
              </a:rPr>
              <a:t>Crecimiento</a:t>
            </a:r>
            <a:r>
              <a:rPr lang="es" kern="0" dirty="0">
                <a:solidFill>
                  <a:srgbClr val="000000"/>
                </a:solidFill>
                <a:latin typeface="Quattrocento Sans"/>
                <a:ea typeface="Quattrocento Sans"/>
                <a:cs typeface="Quattrocento Sans"/>
                <a:sym typeface="Quattrocento Sans"/>
              </a:rPr>
              <a:t> Económico</a:t>
            </a:r>
          </a:p>
          <a:p>
            <a:pPr algn="ctr">
              <a:buClr>
                <a:srgbClr val="000000"/>
              </a:buClr>
              <a:buFont typeface="Arial"/>
              <a:buNone/>
            </a:pPr>
            <a:endParaRPr kern="0" dirty="0">
              <a:solidFill>
                <a:srgbClr val="000000"/>
              </a:solidFill>
              <a:latin typeface="Quattrocento Sans"/>
              <a:ea typeface="Quattrocento Sans"/>
              <a:cs typeface="Quattrocento Sans"/>
              <a:sym typeface="Quattrocento Sans"/>
            </a:endParaRPr>
          </a:p>
        </p:txBody>
      </p:sp>
      <p:pic>
        <p:nvPicPr>
          <p:cNvPr id="4" name="Imagen 3">
            <a:extLst>
              <a:ext uri="{FF2B5EF4-FFF2-40B4-BE49-F238E27FC236}">
                <a16:creationId xmlns:a16="http://schemas.microsoft.com/office/drawing/2014/main" id="{84D84C42-2A3F-47D2-9856-BD626EAABE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91830"/>
            <a:ext cx="9143999" cy="1853258"/>
          </a:xfrm>
          <a:prstGeom prst="rect">
            <a:avLst/>
          </a:prstGeom>
        </p:spPr>
      </p:pic>
      <p:pic>
        <p:nvPicPr>
          <p:cNvPr id="5" name="Imagen 4">
            <a:extLst>
              <a:ext uri="{FF2B5EF4-FFF2-40B4-BE49-F238E27FC236}">
                <a16:creationId xmlns:a16="http://schemas.microsoft.com/office/drawing/2014/main" id="{57BB2C06-A4A0-4AAD-AC99-C0E42F8323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2606469"/>
            <a:ext cx="1370722" cy="13707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999535"/>
            <a:ext cx="6689192" cy="572877"/>
          </a:xfrm>
          <a:prstGeom prst="rect">
            <a:avLst/>
          </a:prstGeom>
        </p:spPr>
        <p:txBody>
          <a:bodyPr spcFirstLastPara="1" wrap="square" lIns="91425" tIns="91425" rIns="91425" bIns="91425" anchor="t" anchorCtr="0">
            <a:noAutofit/>
          </a:bodyPr>
          <a:lstStyle/>
          <a:p>
            <a:pPr lvl="0"/>
            <a:r>
              <a:rPr lang="es" sz="2000" b="1" i="1" dirty="0">
                <a:latin typeface="Quattrocento Sans"/>
                <a:ea typeface="Quattrocento Sans"/>
                <a:cs typeface="Quattrocento Sans"/>
                <a:sym typeface="Quattrocento Sans"/>
              </a:rPr>
              <a:t>Explicaciones del Crecimiento Económico</a:t>
            </a:r>
            <a:endParaRPr sz="2000" b="1" i="1" dirty="0">
              <a:latin typeface="Quattrocento Sans"/>
              <a:ea typeface="Quattrocento Sans"/>
              <a:cs typeface="Quattrocento Sans"/>
              <a:sym typeface="Quattrocento Sans"/>
            </a:endParaRPr>
          </a:p>
        </p:txBody>
      </p:sp>
      <p:sp>
        <p:nvSpPr>
          <p:cNvPr id="79" name="Google Shape;79;p17"/>
          <p:cNvSpPr txBox="1">
            <a:spLocks noGrp="1"/>
          </p:cNvSpPr>
          <p:nvPr>
            <p:ph type="body" idx="1"/>
          </p:nvPr>
        </p:nvSpPr>
        <p:spPr>
          <a:xfrm>
            <a:off x="194804" y="1786726"/>
            <a:ext cx="8520600" cy="1292199"/>
          </a:xfrm>
          <a:prstGeom prst="rect">
            <a:avLst/>
          </a:prstGeom>
        </p:spPr>
        <p:txBody>
          <a:bodyPr spcFirstLastPara="1" wrap="square" lIns="91425" tIns="91425" rIns="91425" bIns="91425" anchor="t" anchorCtr="0">
            <a:noAutofit/>
          </a:bodyPr>
          <a:lstStyle/>
          <a:p>
            <a:pPr marL="0" indent="0" algn="just">
              <a:buNone/>
            </a:pPr>
            <a:r>
              <a:rPr lang="es" sz="1700" dirty="0">
                <a:solidFill>
                  <a:schemeClr val="dk1"/>
                </a:solidFill>
                <a:latin typeface="Quattrocento Sans" charset="0"/>
                <a:ea typeface="Quattrocento Sans"/>
                <a:cs typeface="Quattrocento Sans"/>
                <a:sym typeface="Quattrocento Sans"/>
              </a:rPr>
              <a:t>El crecimiento económico es generado por el aumento en la cantidad de factores de producción y por las mejoras tecnológicas. Ambos factores generan desplazamientos en la frontera de posibilidades de prodiucción.</a:t>
            </a:r>
          </a:p>
          <a:p>
            <a:pPr marL="0" lvl="0" indent="0" algn="just" rtl="0">
              <a:spcBef>
                <a:spcPts val="1600"/>
              </a:spcBef>
              <a:spcAft>
                <a:spcPts val="0"/>
              </a:spcAft>
              <a:buNone/>
            </a:pPr>
            <a:endParaRPr sz="1200" dirty="0">
              <a:solidFill>
                <a:schemeClr val="dk1"/>
              </a:solidFill>
              <a:latin typeface="Quattrocento Sans" charset="0"/>
              <a:ea typeface="Quattrocento Sans"/>
              <a:cs typeface="Quattrocento Sans"/>
              <a:sym typeface="Quattrocento Sans"/>
            </a:endParaRPr>
          </a:p>
          <a:p>
            <a:pPr marL="0" lvl="0" indent="0" algn="just" rtl="0">
              <a:spcBef>
                <a:spcPts val="0"/>
              </a:spcBef>
              <a:spcAft>
                <a:spcPts val="0"/>
              </a:spcAft>
              <a:buClr>
                <a:schemeClr val="dk1"/>
              </a:buClr>
              <a:buSzPts val="1100"/>
              <a:buFont typeface="Arial"/>
              <a:buNone/>
            </a:pPr>
            <a:endParaRPr sz="1200" dirty="0">
              <a:solidFill>
                <a:schemeClr val="dk1"/>
              </a:solidFill>
              <a:latin typeface="Quattrocento Sans" charset="0"/>
              <a:ea typeface="Quattrocento Sans"/>
              <a:cs typeface="Quattrocento Sans"/>
              <a:sym typeface="Quattrocento Sans"/>
            </a:endParaRPr>
          </a:p>
          <a:p>
            <a:pPr marL="0" lvl="0" indent="0" algn="just" rtl="0">
              <a:spcBef>
                <a:spcPts val="0"/>
              </a:spcBef>
              <a:spcAft>
                <a:spcPts val="1600"/>
              </a:spcAft>
              <a:buNone/>
            </a:pPr>
            <a:endParaRPr sz="1200" dirty="0">
              <a:latin typeface="Quattrocento Sans" charset="0"/>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1 Título"/>
          <p:cNvSpPr>
            <a:spLocks noGrp="1"/>
          </p:cNvSpPr>
          <p:nvPr>
            <p:ph type="title"/>
          </p:nvPr>
        </p:nvSpPr>
        <p:spPr>
          <a:xfrm>
            <a:off x="3000364" y="643718"/>
            <a:ext cx="4143372" cy="642942"/>
          </a:xfrm>
        </p:spPr>
        <p:txBody>
          <a:bodyPr/>
          <a:lstStyle/>
          <a:p>
            <a:pPr algn="r"/>
            <a:r>
              <a:rPr lang="es-UY" sz="1600" b="1" dirty="0">
                <a:latin typeface="Quattrocento Sans" charset="0"/>
              </a:rPr>
              <a:t>Desplazamiento en la FPP via </a:t>
            </a:r>
            <a:br>
              <a:rPr lang="es-UY" sz="1600" b="1" dirty="0">
                <a:latin typeface="Quattrocento Sans" charset="0"/>
              </a:rPr>
            </a:br>
            <a:r>
              <a:rPr lang="es-UY" sz="1600" b="1" dirty="0">
                <a:latin typeface="Quattrocento Sans" charset="0"/>
              </a:rPr>
              <a:t>Aumento en la Dotación de Factores</a:t>
            </a:r>
          </a:p>
        </p:txBody>
      </p:sp>
      <p:pic>
        <p:nvPicPr>
          <p:cNvPr id="5123" name="Picture 3" descr="C:\Users\Augusto\Desktop\CINVE - Gra╠üficos, figuras, cuadros - 1 de 2\Cap. 02\Imagen-14.png"/>
          <p:cNvPicPr>
            <a:picLocks noChangeAspect="1" noChangeArrowheads="1"/>
          </p:cNvPicPr>
          <p:nvPr/>
        </p:nvPicPr>
        <p:blipFill>
          <a:blip r:embed="rId4" cstate="print">
            <a:extLst>
              <a:ext uri="{28A0092B-C50C-407E-A947-70E740481C1C}">
                <a14:useLocalDpi xmlns:a14="http://schemas.microsoft.com/office/drawing/2010/main" val="0"/>
              </a:ext>
            </a:extLst>
          </a:blip>
          <a:srcRect l="2217" t="2217" r="2447" b="3449"/>
          <a:stretch>
            <a:fillRect/>
          </a:stretch>
        </p:blipFill>
        <p:spPr bwMode="auto">
          <a:xfrm>
            <a:off x="1571604" y="1286660"/>
            <a:ext cx="5715040" cy="36549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000496" y="643718"/>
            <a:ext cx="3214678" cy="71438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1600" b="1" dirty="0">
                <a:latin typeface="Quattrocento Sans" charset="0"/>
                <a:ea typeface="Quattrocento Sans"/>
                <a:cs typeface="Quattrocento Sans"/>
                <a:sym typeface="Quattrocento Sans"/>
              </a:rPr>
              <a:t>Desplazamiento de la FPP via </a:t>
            </a:r>
            <a:br>
              <a:rPr lang="es" sz="1600" b="1" dirty="0">
                <a:latin typeface="Quattrocento Sans" charset="0"/>
                <a:ea typeface="Quattrocento Sans"/>
                <a:cs typeface="Quattrocento Sans"/>
                <a:sym typeface="Quattrocento Sans"/>
              </a:rPr>
            </a:br>
            <a:r>
              <a:rPr lang="es" sz="1600" b="1" dirty="0">
                <a:latin typeface="Quattrocento Sans" charset="0"/>
                <a:ea typeface="Quattrocento Sans"/>
                <a:cs typeface="Quattrocento Sans"/>
                <a:sym typeface="Quattrocento Sans"/>
              </a:rPr>
              <a:t>Aumento de la Productividad</a:t>
            </a:r>
            <a:endParaRPr sz="1600" b="1" dirty="0">
              <a:latin typeface="Quattrocento Sans" charset="0"/>
              <a:ea typeface="Quattrocento Sans"/>
              <a:cs typeface="Quattrocento Sans"/>
              <a:sym typeface="Quattrocento Sans"/>
            </a:endParaRPr>
          </a:p>
        </p:txBody>
      </p:sp>
      <p:pic>
        <p:nvPicPr>
          <p:cNvPr id="6146" name="Picture 2" descr="C:\Users\Augusto\Desktop\CINVE - Gra╠üficos, figuras, cuadros - 1 de 2\Cap. 02\Imagen-15.png"/>
          <p:cNvPicPr>
            <a:picLocks noChangeAspect="1" noChangeArrowheads="1"/>
          </p:cNvPicPr>
          <p:nvPr/>
        </p:nvPicPr>
        <p:blipFill>
          <a:blip r:embed="rId4" cstate="print">
            <a:extLst>
              <a:ext uri="{28A0092B-C50C-407E-A947-70E740481C1C}">
                <a14:useLocalDpi xmlns:a14="http://schemas.microsoft.com/office/drawing/2010/main" val="0"/>
              </a:ext>
            </a:extLst>
          </a:blip>
          <a:srcRect l="2457" t="3280" r="2522" b="3957"/>
          <a:stretch>
            <a:fillRect/>
          </a:stretch>
        </p:blipFill>
        <p:spPr bwMode="auto">
          <a:xfrm>
            <a:off x="1571604" y="1358098"/>
            <a:ext cx="5643602" cy="3301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3" name="Google Shape;73;p16"/>
          <p:cNvSpPr txBox="1">
            <a:spLocks noGrp="1"/>
          </p:cNvSpPr>
          <p:nvPr>
            <p:ph type="body" idx="1"/>
          </p:nvPr>
        </p:nvSpPr>
        <p:spPr>
          <a:xfrm>
            <a:off x="1857356" y="776"/>
            <a:ext cx="5715040" cy="442915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700" b="1" dirty="0">
                <a:solidFill>
                  <a:schemeClr val="dk1"/>
                </a:solidFill>
                <a:latin typeface="Quattrocento Sans"/>
                <a:ea typeface="Quattrocento Sans"/>
                <a:cs typeface="Quattrocento Sans"/>
                <a:sym typeface="Quattrocento Sans"/>
              </a:rPr>
              <a:t>Función de Producción: </a:t>
            </a:r>
          </a:p>
          <a:p>
            <a:pPr marL="0" lvl="0" indent="0" algn="just" rtl="0">
              <a:spcBef>
                <a:spcPts val="0"/>
              </a:spcBef>
              <a:spcAft>
                <a:spcPts val="0"/>
              </a:spcAft>
              <a:buFont typeface="Arial" pitchFamily="34" charset="0"/>
              <a:buChar char="•"/>
            </a:pPr>
            <a:endParaRPr lang="es" sz="1700" dirty="0">
              <a:solidFill>
                <a:schemeClr val="dk1"/>
              </a:solidFill>
              <a:latin typeface="Quattrocento Sans"/>
              <a:ea typeface="Quattrocento Sans"/>
              <a:cs typeface="Quattrocento Sans"/>
              <a:sym typeface="Quattrocento Sans"/>
            </a:endParaRPr>
          </a:p>
          <a:p>
            <a:pPr marL="285750" indent="-285750" algn="just">
              <a:buFont typeface="Arial" pitchFamily="34" charset="0"/>
              <a:buChar char="•"/>
            </a:pPr>
            <a:r>
              <a:rPr lang="es" sz="1700" dirty="0">
                <a:solidFill>
                  <a:schemeClr val="dk1"/>
                </a:solidFill>
                <a:latin typeface="Quattrocento Sans"/>
                <a:ea typeface="Quattrocento Sans"/>
                <a:cs typeface="Quattrocento Sans"/>
                <a:sym typeface="Quattrocento Sans"/>
              </a:rPr>
              <a:t>La función de producción nos dice que, para producir cualquier biien o servicio, una empresa o unidad productiva debe combinar factores productivos de acuerdo a una determinada tecnología de producción.</a:t>
            </a:r>
          </a:p>
          <a:p>
            <a:pPr marL="0" lvl="0" indent="0" algn="just" rtl="0">
              <a:spcBef>
                <a:spcPts val="0"/>
              </a:spcBef>
              <a:spcAft>
                <a:spcPts val="0"/>
              </a:spcAft>
              <a:buFont typeface="Arial" pitchFamily="34" charset="0"/>
              <a:buChar char="•"/>
            </a:pPr>
            <a:endParaRPr lang="es" sz="1700" dirty="0">
              <a:solidFill>
                <a:schemeClr val="dk1"/>
              </a:solidFill>
              <a:latin typeface="Quattrocento Sans"/>
              <a:ea typeface="Quattrocento Sans"/>
              <a:cs typeface="Quattrocento Sans"/>
              <a:sym typeface="Quattrocento Sans"/>
            </a:endParaRPr>
          </a:p>
          <a:p>
            <a:pPr marL="285750" indent="-285750" algn="just">
              <a:buFont typeface="Arial" pitchFamily="34" charset="0"/>
              <a:buChar char="•"/>
            </a:pPr>
            <a:r>
              <a:rPr lang="es-UY" sz="1700" dirty="0">
                <a:solidFill>
                  <a:schemeClr val="dk1"/>
                </a:solidFill>
                <a:latin typeface="Quattrocento Sans"/>
                <a:ea typeface="Quattrocento Sans"/>
                <a:cs typeface="Quattrocento Sans"/>
              </a:rPr>
              <a:t>La función de producción es útil, dado que nos permite determinar la cantidad máxima que se puede producir de un determinado bien a partir de ciertas cantidades de factores utilizados en el proceso productivo.</a:t>
            </a:r>
          </a:p>
          <a:p>
            <a:pPr marL="0" indent="0" algn="just">
              <a:buFont typeface="Arial" pitchFamily="34" charset="0"/>
              <a:buChar char="•"/>
            </a:pPr>
            <a:endParaRPr lang="es" sz="1700" dirty="0">
              <a:solidFill>
                <a:schemeClr val="dk1"/>
              </a:solidFill>
              <a:latin typeface="Quattrocento Sans"/>
              <a:ea typeface="Quattrocento Sans"/>
              <a:cs typeface="Quattrocento Sans"/>
              <a:sym typeface="Quattrocento Sans"/>
            </a:endParaRPr>
          </a:p>
          <a:p>
            <a:pPr marL="285750" indent="-285750" algn="just">
              <a:buFont typeface="Arial" pitchFamily="34" charset="0"/>
              <a:buChar char="•"/>
            </a:pPr>
            <a:r>
              <a:rPr lang="es" sz="1700" dirty="0">
                <a:solidFill>
                  <a:schemeClr val="dk1"/>
                </a:solidFill>
                <a:latin typeface="Quattrocento Sans"/>
                <a:ea typeface="Quattrocento Sans"/>
                <a:cs typeface="Quattrocento Sans"/>
                <a:sym typeface="Quattrocento Sans"/>
              </a:rPr>
              <a:t>A partir de la misma, podemos analizar los procesos de crecimiento económico.</a:t>
            </a:r>
            <a:endParaRPr sz="17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000232" y="349187"/>
            <a:ext cx="5214974" cy="4374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Progreso Técnico y Productividad</a:t>
            </a:r>
            <a:endParaRPr sz="2000" b="1" i="1" dirty="0">
              <a:latin typeface="Quattrocento Sans"/>
              <a:ea typeface="Quattrocento Sans"/>
              <a:cs typeface="Quattrocento Sans"/>
              <a:sym typeface="Quattrocento Sans"/>
            </a:endParaRPr>
          </a:p>
        </p:txBody>
      </p:sp>
      <p:sp>
        <p:nvSpPr>
          <p:cNvPr id="61" name="Google Shape;61;p14"/>
          <p:cNvSpPr txBox="1">
            <a:spLocks noGrp="1"/>
          </p:cNvSpPr>
          <p:nvPr>
            <p:ph type="body" idx="1"/>
          </p:nvPr>
        </p:nvSpPr>
        <p:spPr>
          <a:xfrm>
            <a:off x="1928794" y="858032"/>
            <a:ext cx="5429288" cy="1000132"/>
          </a:xfrm>
          <a:prstGeom prst="rect">
            <a:avLst/>
          </a:prstGeom>
        </p:spPr>
        <p:txBody>
          <a:bodyPr spcFirstLastPara="1" wrap="square" lIns="91425" tIns="91425" rIns="91425" bIns="91425" anchor="t" anchorCtr="0">
            <a:noAutofit/>
          </a:bodyPr>
          <a:lstStyle/>
          <a:p>
            <a:pPr marL="342900" algn="just">
              <a:spcAft>
                <a:spcPts val="1600"/>
              </a:spcAft>
              <a:buFont typeface="Arial" pitchFamily="34" charset="0"/>
              <a:buChar char="•"/>
            </a:pPr>
            <a:r>
              <a:rPr lang="es-UY" sz="1700" dirty="0">
                <a:solidFill>
                  <a:schemeClr val="dk1"/>
                </a:solidFill>
                <a:latin typeface="Quattrocento Sans"/>
                <a:ea typeface="Quattrocento Sans"/>
                <a:cs typeface="Quattrocento Sans"/>
                <a:sym typeface="Quattrocento Sans"/>
              </a:rPr>
              <a:t>El progreso técnico se encuentra relacionado a la productividad de los factores, entendida como el rendimiento de un determinado factor productivo.</a:t>
            </a:r>
          </a:p>
        </p:txBody>
      </p:sp>
      <p:sp>
        <p:nvSpPr>
          <p:cNvPr id="4" name="3 Rectángulo"/>
          <p:cNvSpPr/>
          <p:nvPr/>
        </p:nvSpPr>
        <p:spPr>
          <a:xfrm>
            <a:off x="0" y="1929602"/>
            <a:ext cx="7215206" cy="2333972"/>
          </a:xfrm>
          <a:prstGeom prst="rect">
            <a:avLst/>
          </a:prstGeom>
        </p:spPr>
        <p:txBody>
          <a:bodyPr wrap="square">
            <a:spAutoFit/>
          </a:bodyPr>
          <a:lstStyle/>
          <a:p>
            <a:pPr marL="342900" algn="just">
              <a:spcAft>
                <a:spcPts val="1600"/>
              </a:spcAft>
              <a:buFont typeface="Arial" pitchFamily="34" charset="0"/>
              <a:buChar char="•"/>
            </a:pPr>
            <a:r>
              <a:rPr lang="es-ES" sz="1700" dirty="0">
                <a:solidFill>
                  <a:schemeClr val="dk1"/>
                </a:solidFill>
                <a:latin typeface="Quattrocento Sans"/>
                <a:ea typeface="Quattrocento Sans"/>
                <a:cs typeface="Quattrocento Sans"/>
                <a:sym typeface="Quattrocento Sans"/>
              </a:rPr>
              <a:t>   El rendimiento de un factor productivo es la cantidad de un bien o servicio que se obtiene por cada unidad de factor empleado.</a:t>
            </a:r>
          </a:p>
          <a:p>
            <a:pPr marL="342900" algn="just">
              <a:spcAft>
                <a:spcPts val="1600"/>
              </a:spcAft>
              <a:buFont typeface="Arial" pitchFamily="34" charset="0"/>
              <a:buChar char="•"/>
            </a:pPr>
            <a:r>
              <a:rPr lang="es-ES" sz="1700" dirty="0">
                <a:solidFill>
                  <a:schemeClr val="dk1"/>
                </a:solidFill>
                <a:latin typeface="Quattrocento Sans"/>
                <a:ea typeface="Quattrocento Sans"/>
                <a:cs typeface="Quattrocento Sans"/>
                <a:sym typeface="Quattrocento Sans"/>
              </a:rPr>
              <a:t>   La </a:t>
            </a:r>
            <a:r>
              <a:rPr lang="es-ES" sz="1700" b="1" dirty="0">
                <a:solidFill>
                  <a:schemeClr val="dk1"/>
                </a:solidFill>
                <a:latin typeface="Quattrocento Sans"/>
                <a:ea typeface="Quattrocento Sans"/>
                <a:cs typeface="Quattrocento Sans"/>
                <a:sym typeface="Quattrocento Sans"/>
              </a:rPr>
              <a:t>Productividad Total de los Factores (PTF) </a:t>
            </a:r>
            <a:r>
              <a:rPr lang="es-ES" sz="1700" dirty="0">
                <a:solidFill>
                  <a:schemeClr val="dk1"/>
                </a:solidFill>
                <a:latin typeface="Quattrocento Sans"/>
                <a:ea typeface="Quattrocento Sans"/>
                <a:cs typeface="Quattrocento Sans"/>
                <a:sym typeface="Quattrocento Sans"/>
              </a:rPr>
              <a:t>se refiere al rendimiento asociado a </a:t>
            </a:r>
            <a:r>
              <a:rPr lang="es-ES" sz="1700" dirty="0">
                <a:solidFill>
                  <a:schemeClr val="dk1"/>
                </a:solidFill>
                <a:latin typeface="Quattrocento Sans"/>
                <a:ea typeface="Quattrocento Sans"/>
                <a:cs typeface="Quattrocento Sans"/>
              </a:rPr>
              <a:t>la aplicación conjunta de determinadas cantidades los factores productivos.</a:t>
            </a:r>
          </a:p>
          <a:p>
            <a:pPr marL="342900" algn="just">
              <a:spcAft>
                <a:spcPts val="1600"/>
              </a:spcAft>
              <a:buFont typeface="Arial" pitchFamily="34" charset="0"/>
              <a:buChar char="•"/>
            </a:pPr>
            <a:r>
              <a:rPr lang="es-ES" sz="1700" dirty="0">
                <a:solidFill>
                  <a:schemeClr val="dk1"/>
                </a:solidFill>
                <a:latin typeface="Quattrocento Sans"/>
                <a:ea typeface="Quattrocento Sans"/>
                <a:cs typeface="Quattrocento Sans"/>
              </a:rPr>
              <a:t>    Los efectos del progreso técnico se reflejan en aumento de la PTF.</a:t>
            </a:r>
            <a:endParaRPr lang="es-ES" sz="17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060950" y="827581"/>
            <a:ext cx="4090500" cy="10089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a:latin typeface="Quattrocento Sans"/>
                <a:ea typeface="Quattrocento Sans"/>
                <a:cs typeface="Quattrocento Sans"/>
                <a:sym typeface="Quattrocento Sans"/>
              </a:rPr>
              <a:t>Título</a:t>
            </a:r>
            <a:endParaRPr b="1">
              <a:latin typeface="Quattrocento Sans"/>
              <a:ea typeface="Quattrocento Sans"/>
              <a:cs typeface="Quattrocento Sans"/>
              <a:sym typeface="Quattrocento Sans"/>
            </a:endParaRPr>
          </a:p>
        </p:txBody>
      </p:sp>
      <p:sp>
        <p:nvSpPr>
          <p:cNvPr id="61" name="Google Shape;61;p14"/>
          <p:cNvSpPr txBox="1">
            <a:spLocks noGrp="1"/>
          </p:cNvSpPr>
          <p:nvPr>
            <p:ph type="body" idx="1"/>
          </p:nvPr>
        </p:nvSpPr>
        <p:spPr>
          <a:xfrm>
            <a:off x="1018350" y="1766996"/>
            <a:ext cx="5017200" cy="2335321"/>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 sz="1400" u="sng">
                <a:solidFill>
                  <a:schemeClr val="dk1"/>
                </a:solidFill>
                <a:latin typeface="Quattrocento Sans"/>
                <a:ea typeface="Quattrocento Sans"/>
                <a:cs typeface="Quattrocento Sans"/>
                <a:sym typeface="Quattrocento Sans"/>
              </a:rPr>
              <a:t>Texto</a:t>
            </a:r>
            <a:r>
              <a:rPr lang="es" sz="1400">
                <a:solidFill>
                  <a:schemeClr val="dk1"/>
                </a:solidFill>
                <a:latin typeface="Quattrocento Sans"/>
                <a:ea typeface="Quattrocento Sans"/>
                <a:cs typeface="Quattrocento Sans"/>
                <a:sym typeface="Quattrocento Sans"/>
              </a:rPr>
              <a:t>: Lorem ipsum dolor sit amet, consectetur adipiscing elit. Sed laoreet nulla sit amet libero porta, eget mattis orci venenatis. Vestibulum suscipit egestas dolor eu iaculis. Morbi et odio mattis, sodales dolor vel, gravida nunc. Donec congue ornare mauris ac dictum. Curabitur quis placerat massa, eget tincidunt mauris. Sed semper mi ac enim finibus, id elementum metus iaculis. Donec mauris quam, luctus eget pretium eu, ultricies eget metus. Cras tempor est risus, ac dignissim magna fermentum quis. </a:t>
            </a:r>
            <a:endParaRPr sz="1400">
              <a:latin typeface="Quattrocento Sans"/>
              <a:ea typeface="Quattrocento Sans"/>
              <a:cs typeface="Quattrocento Sans"/>
              <a:sym typeface="Quattrocento Sans"/>
            </a:endParaRPr>
          </a:p>
        </p:txBody>
      </p:sp>
      <p:pic>
        <p:nvPicPr>
          <p:cNvPr id="7170" name="Picture 2" descr="C:\Users\Augusto\Desktop\CINVE - Gra╠üficos, figuras, cuadros - 1 de 2\Cap. 02\Imagen-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15156"/>
            <a:ext cx="7308304" cy="440931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60;p14"/>
          <p:cNvSpPr txBox="1">
            <a:spLocks/>
          </p:cNvSpPr>
          <p:nvPr/>
        </p:nvSpPr>
        <p:spPr>
          <a:xfrm>
            <a:off x="0" y="286528"/>
            <a:ext cx="9144000" cy="11070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UY" sz="1600" b="1" dirty="0">
                <a:latin typeface="Quattrocento Sans" charset="0"/>
                <a:ea typeface="Quattrocento Sans"/>
                <a:cs typeface="Quattrocento Sans"/>
                <a:sym typeface="Quattrocento Sans"/>
              </a:rPr>
              <a:t>Canales de Transmisión del </a:t>
            </a:r>
          </a:p>
          <a:p>
            <a:pPr algn="ctr"/>
            <a:r>
              <a:rPr lang="es-UY" sz="1600" b="1" dirty="0">
                <a:latin typeface="Quattrocento Sans" charset="0"/>
                <a:ea typeface="Quattrocento Sans"/>
                <a:cs typeface="Quattrocento Sans"/>
                <a:sym typeface="Quattrocento Sans"/>
              </a:rPr>
              <a:t>Progreso Técnico a PTF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4" name="Google Shape;78;p17"/>
          <p:cNvSpPr txBox="1">
            <a:spLocks noGrp="1"/>
          </p:cNvSpPr>
          <p:nvPr>
            <p:ph type="title"/>
          </p:nvPr>
        </p:nvSpPr>
        <p:spPr>
          <a:xfrm>
            <a:off x="1785918" y="776"/>
            <a:ext cx="5964124" cy="82675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Determinantes Factoriales del Crecimiento</a:t>
            </a:r>
            <a:endParaRPr b="1" dirty="0">
              <a:latin typeface="Quattrocento Sans"/>
              <a:ea typeface="Quattrocento Sans"/>
              <a:cs typeface="Quattrocento Sans"/>
              <a:sym typeface="Quattrocento Sans"/>
            </a:endParaRPr>
          </a:p>
        </p:txBody>
      </p:sp>
      <p:sp>
        <p:nvSpPr>
          <p:cNvPr id="5" name="Google Shape;79;p17"/>
          <p:cNvSpPr txBox="1">
            <a:spLocks noGrp="1"/>
          </p:cNvSpPr>
          <p:nvPr>
            <p:ph type="body" idx="1"/>
          </p:nvPr>
        </p:nvSpPr>
        <p:spPr>
          <a:xfrm>
            <a:off x="1749250" y="1000909"/>
            <a:ext cx="5823146" cy="1643073"/>
          </a:xfrm>
          <a:prstGeom prst="rect">
            <a:avLst/>
          </a:prstGeom>
        </p:spPr>
        <p:txBody>
          <a:bodyPr spcFirstLastPara="1" wrap="square" lIns="91425" tIns="91425" rIns="91425" bIns="91425" anchor="t" anchorCtr="0">
            <a:noAutofit/>
          </a:bodyPr>
          <a:lstStyle/>
          <a:p>
            <a:pPr marL="285750" indent="-285750" algn="just">
              <a:buClr>
                <a:schemeClr val="dk1"/>
              </a:buClr>
              <a:buSzPts val="1100"/>
              <a:buFont typeface="Arial" pitchFamily="34" charset="0"/>
              <a:buChar char="•"/>
            </a:pPr>
            <a:r>
              <a:rPr lang="es" sz="1700" dirty="0">
                <a:solidFill>
                  <a:schemeClr val="dk1"/>
                </a:solidFill>
                <a:latin typeface="Quattrocento Sans" charset="0"/>
                <a:ea typeface="Quattrocento Sans"/>
                <a:cs typeface="Quattrocento Sans"/>
                <a:sym typeface="Quattrocento Sans"/>
              </a:rPr>
              <a:t>El enfoque más común para medir los determinantes del crecimiento económico es el de </a:t>
            </a:r>
            <a:r>
              <a:rPr lang="es" sz="1700" b="1" dirty="0">
                <a:solidFill>
                  <a:schemeClr val="dk1"/>
                </a:solidFill>
                <a:latin typeface="Quattrocento Sans" charset="0"/>
                <a:ea typeface="Quattrocento Sans"/>
                <a:cs typeface="Quattrocento Sans"/>
                <a:sym typeface="Quattrocento Sans"/>
              </a:rPr>
              <a:t>Contabilidad del Crecimiento.</a:t>
            </a:r>
            <a:r>
              <a:rPr lang="es" sz="1700" dirty="0">
                <a:solidFill>
                  <a:schemeClr val="dk1"/>
                </a:solidFill>
                <a:latin typeface="Quattrocento Sans" charset="0"/>
                <a:ea typeface="Quattrocento Sans"/>
                <a:cs typeface="Quattrocento Sans"/>
                <a:sym typeface="Quattrocento Sans"/>
              </a:rPr>
              <a:t> Este enfoque analiza el crecimiento del producto en función del aporte de los factores productivos. </a:t>
            </a:r>
          </a:p>
          <a:p>
            <a:pPr marL="0" indent="0" algn="just">
              <a:buClr>
                <a:schemeClr val="dk1"/>
              </a:buClr>
              <a:buSzPts val="1100"/>
              <a:buFont typeface="Arial" pitchFamily="34" charset="0"/>
              <a:buChar char="•"/>
            </a:pPr>
            <a:endParaRPr lang="es" sz="1700" dirty="0">
              <a:solidFill>
                <a:schemeClr val="dk1"/>
              </a:solidFill>
              <a:latin typeface="Quattrocento Sans" charset="0"/>
              <a:ea typeface="Quattrocento Sans"/>
              <a:cs typeface="Quattrocento Sans"/>
              <a:sym typeface="Quattrocento Sans"/>
            </a:endParaRPr>
          </a:p>
          <a:p>
            <a:pPr marL="285750" indent="-285750" algn="just">
              <a:buClr>
                <a:schemeClr val="dk1"/>
              </a:buClr>
              <a:buSzPts val="1100"/>
              <a:buFont typeface="Arial" pitchFamily="34" charset="0"/>
              <a:buChar char="•"/>
            </a:pPr>
            <a:endParaRPr lang="es" sz="1700" dirty="0">
              <a:solidFill>
                <a:schemeClr val="dk1"/>
              </a:solidFill>
              <a:latin typeface="Quattrocento Sans" charset="0"/>
              <a:ea typeface="Quattrocento Sans"/>
              <a:cs typeface="Quattrocento Sans"/>
              <a:sym typeface="Quattrocento Sans"/>
            </a:endParaRPr>
          </a:p>
          <a:p>
            <a:pPr marL="285750" indent="-285750" algn="just">
              <a:buClr>
                <a:schemeClr val="dk1"/>
              </a:buClr>
              <a:buSzPts val="1100"/>
              <a:buFont typeface="Arial" pitchFamily="34" charset="0"/>
              <a:buChar char="•"/>
            </a:pPr>
            <a:endParaRPr sz="1700" dirty="0">
              <a:solidFill>
                <a:schemeClr val="dk1"/>
              </a:solidFill>
              <a:latin typeface="Quattrocento Sans" charset="0"/>
              <a:ea typeface="Quattrocento Sans"/>
              <a:cs typeface="Quattrocento Sans"/>
              <a:sym typeface="Quattrocento Sans"/>
            </a:endParaRPr>
          </a:p>
          <a:p>
            <a:pPr marL="0" lvl="0" indent="0" algn="just" rtl="0">
              <a:spcBef>
                <a:spcPts val="1600"/>
              </a:spcBef>
              <a:spcAft>
                <a:spcPts val="0"/>
              </a:spcAft>
              <a:buFont typeface="Arial" pitchFamily="34" charset="0"/>
              <a:buChar char="•"/>
            </a:pPr>
            <a:endParaRPr sz="1700" dirty="0">
              <a:solidFill>
                <a:schemeClr val="dk1"/>
              </a:solidFill>
              <a:latin typeface="Quattrocento Sans" charset="0"/>
              <a:ea typeface="Quattrocento Sans"/>
              <a:cs typeface="Quattrocento Sans"/>
              <a:sym typeface="Quattrocento Sans"/>
            </a:endParaRPr>
          </a:p>
          <a:p>
            <a:pPr marL="0" lvl="0" indent="0" algn="just" rtl="0">
              <a:spcBef>
                <a:spcPts val="0"/>
              </a:spcBef>
              <a:spcAft>
                <a:spcPts val="0"/>
              </a:spcAft>
              <a:buClr>
                <a:schemeClr val="dk1"/>
              </a:buClr>
              <a:buSzPts val="1100"/>
              <a:buFont typeface="Arial" pitchFamily="34" charset="0"/>
              <a:buChar char="•"/>
            </a:pPr>
            <a:endParaRPr sz="1700" dirty="0">
              <a:solidFill>
                <a:schemeClr val="dk1"/>
              </a:solidFill>
              <a:latin typeface="Quattrocento Sans" charset="0"/>
              <a:ea typeface="Quattrocento Sans"/>
              <a:cs typeface="Quattrocento Sans"/>
              <a:sym typeface="Quattrocento Sans"/>
            </a:endParaRPr>
          </a:p>
          <a:p>
            <a:pPr marL="0" lvl="0" indent="0" algn="just" rtl="0">
              <a:spcBef>
                <a:spcPts val="0"/>
              </a:spcBef>
              <a:spcAft>
                <a:spcPts val="1600"/>
              </a:spcAft>
              <a:buFont typeface="Arial" pitchFamily="34" charset="0"/>
              <a:buChar char="•"/>
            </a:pPr>
            <a:endParaRPr sz="1700" dirty="0">
              <a:latin typeface="Quattrocento Sans" charset="0"/>
              <a:ea typeface="Quattrocento Sans"/>
              <a:cs typeface="Quattrocento Sans"/>
              <a:sym typeface="Quattrocento Sans"/>
            </a:endParaRPr>
          </a:p>
        </p:txBody>
      </p:sp>
      <p:sp>
        <p:nvSpPr>
          <p:cNvPr id="6" name="5 Rectángulo"/>
          <p:cNvSpPr/>
          <p:nvPr/>
        </p:nvSpPr>
        <p:spPr>
          <a:xfrm>
            <a:off x="1785918" y="2649204"/>
            <a:ext cx="6929486" cy="1923604"/>
          </a:xfrm>
          <a:prstGeom prst="rect">
            <a:avLst/>
          </a:prstGeom>
        </p:spPr>
        <p:txBody>
          <a:bodyPr wrap="square">
            <a:spAutoFit/>
          </a:bodyPr>
          <a:lstStyle/>
          <a:p>
            <a:pPr marL="285750" indent="-285750" algn="just">
              <a:buClr>
                <a:schemeClr val="dk1"/>
              </a:buClr>
              <a:buSzPts val="1100"/>
              <a:buFont typeface="Arial" pitchFamily="34" charset="0"/>
              <a:buChar char="•"/>
            </a:pPr>
            <a:r>
              <a:rPr lang="es" sz="1700" dirty="0">
                <a:solidFill>
                  <a:schemeClr val="dk1"/>
                </a:solidFill>
                <a:latin typeface="Quattrocento Sans" charset="0"/>
                <a:ea typeface="Quattrocento Sans"/>
                <a:cs typeface="Quattrocento Sans"/>
                <a:sym typeface="Quattrocento Sans"/>
              </a:rPr>
              <a:t>Se parte desde una función de producción con los factores trabajo y capital, para determinar que parte del crecimiento esta explicada por aumentos en sus usos y qué parte se debe a una mejora de la PTF.</a:t>
            </a:r>
          </a:p>
          <a:p>
            <a:pPr marL="285750" indent="-285750" algn="just">
              <a:buClr>
                <a:schemeClr val="dk1"/>
              </a:buClr>
              <a:buSzPts val="1100"/>
              <a:buFont typeface="Arial" pitchFamily="34" charset="0"/>
              <a:buChar char="•"/>
            </a:pPr>
            <a:endParaRPr lang="es" sz="1700" dirty="0">
              <a:solidFill>
                <a:schemeClr val="dk1"/>
              </a:solidFill>
              <a:latin typeface="Quattrocento Sans" charset="0"/>
              <a:ea typeface="Quattrocento Sans"/>
              <a:cs typeface="Quattrocento Sans"/>
              <a:sym typeface="Quattrocento Sans"/>
            </a:endParaRPr>
          </a:p>
          <a:p>
            <a:pPr marL="285750" indent="-285750" algn="just">
              <a:buClr>
                <a:schemeClr val="dk1"/>
              </a:buClr>
              <a:buSzPts val="1100"/>
              <a:buFont typeface="Arial" pitchFamily="34" charset="0"/>
              <a:buChar char="•"/>
            </a:pPr>
            <a:r>
              <a:rPr lang="es-UY" sz="1700" b="1" dirty="0">
                <a:solidFill>
                  <a:schemeClr val="dk1"/>
                </a:solidFill>
                <a:latin typeface="Quattrocento Sans" charset="0"/>
                <a:ea typeface="Quattrocento Sans"/>
                <a:cs typeface="Quattrocento Sans"/>
                <a:sym typeface="Quattrocento Sans"/>
              </a:rPr>
              <a:t>Evidencia Internacional:</a:t>
            </a:r>
            <a:r>
              <a:rPr lang="es-UY" sz="1700" dirty="0">
                <a:solidFill>
                  <a:schemeClr val="dk1"/>
                </a:solidFill>
                <a:latin typeface="Quattrocento Sans" charset="0"/>
                <a:ea typeface="Quattrocento Sans"/>
                <a:cs typeface="Quattrocento Sans"/>
                <a:sym typeface="Quattrocento Sans"/>
              </a:rPr>
              <a:t> El principal determinante del crecimiento económico a largo plazo es el crecimiento de la PTF.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071802" y="1215222"/>
            <a:ext cx="5857884" cy="5715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600" b="1" dirty="0">
                <a:latin typeface="Quattrocento Sans"/>
                <a:ea typeface="Quattrocento Sans"/>
                <a:cs typeface="Quattrocento Sans"/>
                <a:sym typeface="Quattrocento Sans"/>
              </a:rPr>
              <a:t>Determinantes del Crecimiento 1980-2000</a:t>
            </a:r>
            <a:endParaRPr sz="1600" b="1" dirty="0">
              <a:latin typeface="Quattrocento Sans"/>
              <a:ea typeface="Quattrocento Sans"/>
              <a:cs typeface="Quattrocento Sans"/>
              <a:sym typeface="Quattrocento Sans"/>
            </a:endParaRPr>
          </a:p>
        </p:txBody>
      </p:sp>
      <p:pic>
        <p:nvPicPr>
          <p:cNvPr id="9218" name="Picture 2" descr="C:\Users\Augusto\Desktop\CINVE - Gra╠üficos, figuras, cuadros - 1 de 2\Cap. 02\Imagen-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6113"/>
            <a:ext cx="9144000" cy="359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57158" y="1143784"/>
            <a:ext cx="7992888" cy="5728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1700" b="1" i="1" dirty="0">
                <a:latin typeface="Quattrocento Sans"/>
                <a:ea typeface="Quattrocento Sans"/>
                <a:cs typeface="Quattrocento Sans"/>
                <a:sym typeface="Quattrocento Sans"/>
              </a:rPr>
              <a:t>Crecimiento Económico en Uruguay (1956-2003)</a:t>
            </a:r>
            <a:br>
              <a:rPr lang="es" sz="1700" b="1" i="1" dirty="0">
                <a:latin typeface="Quattrocento Sans"/>
                <a:ea typeface="Quattrocento Sans"/>
                <a:cs typeface="Quattrocento Sans"/>
                <a:sym typeface="Quattrocento Sans"/>
              </a:rPr>
            </a:br>
            <a:endParaRPr sz="1700" b="1" i="1" dirty="0">
              <a:latin typeface="Quattrocento Sans"/>
              <a:ea typeface="Quattrocento Sans"/>
              <a:cs typeface="Quattrocento Sans"/>
              <a:sym typeface="Quattrocento Sans"/>
            </a:endParaRPr>
          </a:p>
        </p:txBody>
      </p:sp>
      <p:sp>
        <p:nvSpPr>
          <p:cNvPr id="79" name="Google Shape;79;p17"/>
          <p:cNvSpPr txBox="1">
            <a:spLocks noGrp="1"/>
          </p:cNvSpPr>
          <p:nvPr>
            <p:ph type="body" idx="1"/>
          </p:nvPr>
        </p:nvSpPr>
        <p:spPr>
          <a:xfrm>
            <a:off x="0" y="1695674"/>
            <a:ext cx="8832300" cy="1579165"/>
          </a:xfrm>
          <a:prstGeom prst="rect">
            <a:avLst/>
          </a:prstGeom>
        </p:spPr>
        <p:txBody>
          <a:bodyPr spcFirstLastPara="1" wrap="square" lIns="91425" tIns="91425" rIns="91425" bIns="91425" anchor="t" anchorCtr="0">
            <a:noAutofit/>
          </a:bodyPr>
          <a:lstStyle/>
          <a:p>
            <a:pPr marL="285750" lvl="0" indent="-285750" algn="just">
              <a:buClr>
                <a:srgbClr val="000000"/>
              </a:buClr>
              <a:buSzPts val="1100"/>
              <a:buFont typeface="Arial" pitchFamily="34" charset="0"/>
              <a:buChar char="•"/>
            </a:pPr>
            <a:r>
              <a:rPr lang="es-UY" sz="1700" dirty="0">
                <a:solidFill>
                  <a:srgbClr val="000000"/>
                </a:solidFill>
                <a:latin typeface="Quattrocento Sans"/>
                <a:ea typeface="Quattrocento Sans"/>
                <a:cs typeface="Quattrocento Sans"/>
                <a:sym typeface="Quattrocento Sans"/>
              </a:rPr>
              <a:t>Entre 1956 y 2003 Uruguay crece a una tasa promedio de 1,33%.</a:t>
            </a:r>
          </a:p>
          <a:p>
            <a:pPr marL="0" lvl="0" indent="0" algn="just">
              <a:buClr>
                <a:srgbClr val="000000"/>
              </a:buClr>
              <a:buSzPts val="1100"/>
              <a:buFont typeface="Arial" pitchFamily="34" charset="0"/>
              <a:buChar char="•"/>
            </a:pPr>
            <a:endParaRPr lang="es-UY" sz="1700" dirty="0">
              <a:solidFill>
                <a:srgbClr val="000000"/>
              </a:solidFill>
              <a:latin typeface="Quattrocento Sans"/>
              <a:ea typeface="Quattrocento Sans"/>
              <a:cs typeface="Quattrocento Sans"/>
              <a:sym typeface="Quattrocento Sans"/>
            </a:endParaRPr>
          </a:p>
          <a:p>
            <a:pPr marL="285750" lvl="0" indent="-285750" algn="just">
              <a:buClr>
                <a:srgbClr val="000000"/>
              </a:buClr>
              <a:buSzPts val="1100"/>
              <a:buFont typeface="Arial" pitchFamily="34" charset="0"/>
              <a:buChar char="•"/>
            </a:pPr>
            <a:r>
              <a:rPr lang="es-UY" sz="1700" dirty="0">
                <a:solidFill>
                  <a:srgbClr val="000000"/>
                </a:solidFill>
                <a:latin typeface="Quattrocento Sans"/>
                <a:ea typeface="Quattrocento Sans"/>
                <a:cs typeface="Quattrocento Sans"/>
                <a:sym typeface="Quattrocento Sans"/>
              </a:rPr>
              <a:t>El crecimiento está explicado principalmente por un mayor uso del factor trabajo. La magnitud del aporte varía si se considera la calidad del mismo (residuo ajustado).</a:t>
            </a:r>
          </a:p>
          <a:p>
            <a:pPr marL="0" lvl="0" indent="0" algn="just" rtl="0">
              <a:spcBef>
                <a:spcPts val="1600"/>
              </a:spcBef>
              <a:spcAft>
                <a:spcPts val="0"/>
              </a:spcAft>
              <a:buNone/>
            </a:pPr>
            <a:endParaRPr sz="12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Clr>
                <a:schemeClr val="dk1"/>
              </a:buClr>
              <a:buSzPts val="1100"/>
              <a:buFont typeface="Arial"/>
              <a:buNone/>
            </a:pPr>
            <a:endParaRPr sz="1200" dirty="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None/>
            </a:pPr>
            <a:endParaRPr sz="1200" dirty="0">
              <a:latin typeface="Quattrocento Sans"/>
              <a:ea typeface="Quattrocento Sans"/>
              <a:cs typeface="Quattrocento Sans"/>
              <a:sym typeface="Quattrocen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10242" name="Picture 2" descr="C:\Users\Augusto\Desktop\CINVE - Gra╠üficos, figuras, cuadros - 1 de 2\Cap. 02\Imagen-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28" y="843820"/>
            <a:ext cx="7092279" cy="340390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04;p21"/>
          <p:cNvSpPr txBox="1">
            <a:spLocks noGrp="1"/>
          </p:cNvSpPr>
          <p:nvPr>
            <p:ph type="title"/>
          </p:nvPr>
        </p:nvSpPr>
        <p:spPr>
          <a:xfrm>
            <a:off x="611560" y="285155"/>
            <a:ext cx="7103712" cy="572877"/>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1600" b="1" dirty="0">
                <a:latin typeface="Quattrocento Sans"/>
                <a:ea typeface="Quattrocento Sans"/>
                <a:cs typeface="Quattrocento Sans"/>
                <a:sym typeface="Quattrocento Sans"/>
              </a:rPr>
              <a:t>Descomposición del Crecimiento </a:t>
            </a:r>
            <a:br>
              <a:rPr lang="es" sz="1600" b="1" dirty="0">
                <a:latin typeface="Quattrocento Sans"/>
                <a:ea typeface="Quattrocento Sans"/>
                <a:cs typeface="Quattrocento Sans"/>
                <a:sym typeface="Quattrocento Sans"/>
              </a:rPr>
            </a:br>
            <a:r>
              <a:rPr lang="es" sz="1600" b="1" dirty="0">
                <a:latin typeface="Quattrocento Sans"/>
                <a:ea typeface="Quattrocento Sans"/>
                <a:cs typeface="Quattrocento Sans"/>
                <a:sym typeface="Quattrocento Sans"/>
              </a:rPr>
              <a:t>Económico en Uruguay: 1956-2003</a:t>
            </a:r>
            <a:endParaRPr sz="1600" b="1" dirty="0">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0" y="277749"/>
            <a:ext cx="8892480" cy="100891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b="1" dirty="0">
                <a:latin typeface="Quattrocento Sans"/>
                <a:ea typeface="Quattrocento Sans"/>
                <a:cs typeface="Quattrocento Sans"/>
                <a:sym typeface="Quattrocento Sans"/>
              </a:rPr>
              <a:t>Crecimiento de la Econom</a:t>
            </a:r>
            <a:r>
              <a:rPr lang="es-UY" b="1" dirty="0" err="1">
                <a:latin typeface="Quattrocento Sans"/>
                <a:ea typeface="Quattrocento Sans"/>
                <a:cs typeface="Quattrocento Sans"/>
                <a:sym typeface="Quattrocento Sans"/>
              </a:rPr>
              <a:t>ía</a:t>
            </a:r>
            <a:br>
              <a:rPr lang="es-UY" b="1" dirty="0">
                <a:latin typeface="Quattrocento Sans"/>
                <a:ea typeface="Quattrocento Sans"/>
                <a:cs typeface="Quattrocento Sans"/>
                <a:sym typeface="Quattrocento Sans"/>
              </a:rPr>
            </a:br>
            <a:r>
              <a:rPr lang="es-UY" b="1" dirty="0">
                <a:latin typeface="Quattrocento Sans"/>
                <a:ea typeface="Quattrocento Sans"/>
                <a:cs typeface="Quattrocento Sans"/>
                <a:sym typeface="Quattrocento Sans"/>
              </a:rPr>
              <a:t> Uruguaya a Largo Plazo</a:t>
            </a:r>
            <a:endParaRPr b="1" dirty="0">
              <a:latin typeface="Quattrocento Sans"/>
              <a:ea typeface="Quattrocento Sans"/>
              <a:cs typeface="Quattrocento Sans"/>
              <a:sym typeface="Quattrocento Sans"/>
            </a:endParaRPr>
          </a:p>
        </p:txBody>
      </p:sp>
      <p:sp>
        <p:nvSpPr>
          <p:cNvPr id="61" name="Google Shape;61;p14"/>
          <p:cNvSpPr txBox="1">
            <a:spLocks noGrp="1"/>
          </p:cNvSpPr>
          <p:nvPr>
            <p:ph type="body" idx="1"/>
          </p:nvPr>
        </p:nvSpPr>
        <p:spPr>
          <a:xfrm>
            <a:off x="71438" y="1500974"/>
            <a:ext cx="7215206" cy="3033801"/>
          </a:xfrm>
          <a:prstGeom prst="rect">
            <a:avLst/>
          </a:prstGeom>
        </p:spPr>
        <p:txBody>
          <a:bodyPr spcFirstLastPara="1" wrap="square" lIns="91425" tIns="91425" rIns="91425" bIns="91425" anchor="t" anchorCtr="0">
            <a:noAutofit/>
          </a:bodyPr>
          <a:lstStyle/>
          <a:p>
            <a:pPr marL="0" lvl="0" indent="0" algn="just">
              <a:spcAft>
                <a:spcPts val="1600"/>
              </a:spcAft>
              <a:buNone/>
            </a:pPr>
            <a:r>
              <a:rPr lang="es" sz="2000" b="1" i="1" dirty="0">
                <a:solidFill>
                  <a:schemeClr val="dk1"/>
                </a:solidFill>
                <a:latin typeface="Quattrocento Sans"/>
                <a:ea typeface="Quattrocento Sans"/>
                <a:cs typeface="Quattrocento Sans"/>
                <a:sym typeface="Quattrocento Sans"/>
              </a:rPr>
              <a:t>Crecimiento Lento o Fluctuaciones Pronunciadas: </a:t>
            </a:r>
          </a:p>
          <a:p>
            <a:pPr marL="285750" indent="-285750" algn="just">
              <a:spcAft>
                <a:spcPts val="1600"/>
              </a:spcAft>
              <a:buFont typeface="Arial" pitchFamily="34" charset="0"/>
              <a:buChar char="•"/>
            </a:pPr>
            <a:r>
              <a:rPr lang="es" sz="1700" dirty="0">
                <a:solidFill>
                  <a:schemeClr val="dk1"/>
                </a:solidFill>
                <a:latin typeface="Quattrocento Sans"/>
                <a:ea typeface="Quattrocento Sans"/>
                <a:cs typeface="Quattrocento Sans"/>
                <a:sym typeface="Quattrocento Sans"/>
              </a:rPr>
              <a:t>Entre 1900 y 2015 el PIB per cápita de Uruguay creció, en promedio, un 1,79% anual. A ese ritmo, se requieren un poco menos de 40 años para que la cantidad de bienes y servicios por persona se duplique.</a:t>
            </a:r>
          </a:p>
          <a:p>
            <a:pPr marL="285750" indent="-285750" algn="just">
              <a:spcAft>
                <a:spcPts val="1600"/>
              </a:spcAft>
              <a:buFont typeface="Arial" pitchFamily="34" charset="0"/>
              <a:buChar char="•"/>
            </a:pPr>
            <a:r>
              <a:rPr lang="es" sz="1700" dirty="0">
                <a:solidFill>
                  <a:schemeClr val="dk1"/>
                </a:solidFill>
                <a:latin typeface="Quattrocento Sans"/>
                <a:ea typeface="Quattrocento Sans"/>
                <a:cs typeface="Quattrocento Sans"/>
                <a:sym typeface="Quattrocento Sans"/>
              </a:rPr>
              <a:t>Este crecimiento promedio a lo largo de 115 años resume realidades diferentes. Por un lado, entre 1900 y 1955 la tasa promedio fue de 1,89% anual, mientras que entre 1956 y 2003 la misma tasa fue de 0,75% anual.</a:t>
            </a:r>
          </a:p>
          <a:p>
            <a:pPr marL="0" indent="0" algn="just">
              <a:spcAft>
                <a:spcPts val="1600"/>
              </a:spcAft>
              <a:buNone/>
            </a:pPr>
            <a:endParaRPr lang="es" sz="1400" dirty="0">
              <a:solidFill>
                <a:schemeClr val="dk1"/>
              </a:solidFill>
              <a:latin typeface="Quattrocento Sans"/>
              <a:ea typeface="Quattrocento Sans"/>
              <a:cs typeface="Quattrocento Sans"/>
              <a:sym typeface="Quattrocento Sans"/>
            </a:endParaRPr>
          </a:p>
          <a:p>
            <a:pPr marL="0" lvl="0" indent="0" algn="just">
              <a:spcAft>
                <a:spcPts val="1600"/>
              </a:spcAft>
              <a:buNone/>
            </a:pPr>
            <a:endParaRPr lang="es" sz="1400" dirty="0">
              <a:solidFill>
                <a:schemeClr val="dk1"/>
              </a:solidFill>
              <a:latin typeface="Quattrocento Sans"/>
              <a:ea typeface="Quattrocento Sans"/>
              <a:cs typeface="Quattrocento Sans"/>
              <a:sym typeface="Quattrocento Sans"/>
            </a:endParaRPr>
          </a:p>
          <a:p>
            <a:pPr marL="0" lvl="0" indent="0" algn="just">
              <a:spcAft>
                <a:spcPts val="1600"/>
              </a:spcAft>
              <a:buNone/>
            </a:pPr>
            <a:endParaRPr lang="es" sz="14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28596" y="1000908"/>
            <a:ext cx="5357818" cy="664510"/>
          </a:xfrm>
          <a:prstGeom prst="rect">
            <a:avLst/>
          </a:prstGeom>
        </p:spPr>
        <p:txBody>
          <a:bodyPr spcFirstLastPara="1" wrap="square" lIns="91425" tIns="91425" rIns="91425" bIns="91425" anchor="t" anchorCtr="0">
            <a:noAutofit/>
          </a:bodyPr>
          <a:lstStyle/>
          <a:p>
            <a:pPr lvl="0"/>
            <a:r>
              <a:rPr lang="es" sz="1700" b="1" i="1" dirty="0">
                <a:latin typeface="Quattrocento Sans"/>
                <a:ea typeface="Quattrocento Sans"/>
                <a:cs typeface="Quattrocento Sans"/>
                <a:sym typeface="Quattrocento Sans"/>
              </a:rPr>
              <a:t>Crecimiento Económico en Uruguay (2004-2014)</a:t>
            </a:r>
            <a:endParaRPr sz="1700" b="1" i="1" dirty="0">
              <a:latin typeface="Quattrocento Sans"/>
              <a:ea typeface="Quattrocento Sans"/>
              <a:cs typeface="Quattrocento Sans"/>
              <a:sym typeface="Quattrocento Sans"/>
            </a:endParaRPr>
          </a:p>
        </p:txBody>
      </p:sp>
      <p:sp>
        <p:nvSpPr>
          <p:cNvPr id="79" name="Google Shape;79;p17"/>
          <p:cNvSpPr txBox="1">
            <a:spLocks noGrp="1"/>
          </p:cNvSpPr>
          <p:nvPr>
            <p:ph type="body" idx="1"/>
          </p:nvPr>
        </p:nvSpPr>
        <p:spPr>
          <a:xfrm>
            <a:off x="311700" y="1695673"/>
            <a:ext cx="8520600" cy="1292199"/>
          </a:xfrm>
          <a:prstGeom prst="rect">
            <a:avLst/>
          </a:prstGeom>
        </p:spPr>
        <p:txBody>
          <a:bodyPr spcFirstLastPara="1" wrap="square" lIns="91425" tIns="91425" rIns="91425" bIns="91425" anchor="t" anchorCtr="0">
            <a:noAutofit/>
          </a:bodyPr>
          <a:lstStyle/>
          <a:p>
            <a:pPr marL="285750" indent="-285750" algn="just">
              <a:buClr>
                <a:srgbClr val="000000"/>
              </a:buClr>
              <a:buSzPts val="1100"/>
              <a:buFont typeface="Arial" pitchFamily="34" charset="0"/>
              <a:buChar char="•"/>
            </a:pPr>
            <a:r>
              <a:rPr lang="es-UY" sz="1700" dirty="0">
                <a:solidFill>
                  <a:srgbClr val="000000"/>
                </a:solidFill>
                <a:latin typeface="Quattrocento Sans"/>
                <a:ea typeface="Quattrocento Sans"/>
                <a:cs typeface="Quattrocento Sans"/>
                <a:sym typeface="Quattrocento Sans"/>
              </a:rPr>
              <a:t>Entre 2004 y 2014, el PIB crece a una tasa promedio de 5,8%. </a:t>
            </a:r>
          </a:p>
          <a:p>
            <a:pPr marL="0" indent="0" algn="just">
              <a:buClr>
                <a:srgbClr val="000000"/>
              </a:buClr>
              <a:buSzPts val="1100"/>
              <a:buFont typeface="Arial" pitchFamily="34" charset="0"/>
              <a:buChar char="•"/>
            </a:pPr>
            <a:endParaRPr lang="es-UY" sz="1700" dirty="0">
              <a:solidFill>
                <a:srgbClr val="000000"/>
              </a:solidFill>
              <a:latin typeface="Quattrocento Sans"/>
              <a:ea typeface="Quattrocento Sans"/>
              <a:cs typeface="Quattrocento Sans"/>
              <a:sym typeface="Quattrocento Sans"/>
            </a:endParaRPr>
          </a:p>
          <a:p>
            <a:pPr marL="285750" indent="-285750" algn="just">
              <a:buClr>
                <a:srgbClr val="000000"/>
              </a:buClr>
              <a:buSzPts val="1100"/>
              <a:buFont typeface="Arial" pitchFamily="34" charset="0"/>
              <a:buChar char="•"/>
            </a:pPr>
            <a:r>
              <a:rPr lang="es-UY" sz="1700" dirty="0">
                <a:solidFill>
                  <a:srgbClr val="000000"/>
                </a:solidFill>
                <a:latin typeface="Quattrocento Sans"/>
                <a:ea typeface="Quattrocento Sans"/>
                <a:cs typeface="Quattrocento Sans"/>
                <a:sym typeface="Quattrocento Sans"/>
              </a:rPr>
              <a:t>La acumulación de los factores trabajo y capital solo explican un 2,8% del crecimiento. El resto (3%) es explicado por mejoras en la PTF.</a:t>
            </a:r>
          </a:p>
          <a:p>
            <a:pPr marL="0" lvl="0" indent="0" algn="just" rtl="0">
              <a:spcBef>
                <a:spcPts val="1600"/>
              </a:spcBef>
              <a:spcAft>
                <a:spcPts val="0"/>
              </a:spcAft>
              <a:buFont typeface="Arial" pitchFamily="34" charset="0"/>
              <a:buChar char="•"/>
            </a:pPr>
            <a:endParaRPr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Clr>
                <a:schemeClr val="dk1"/>
              </a:buClr>
              <a:buSzPts val="1100"/>
              <a:buFont typeface="Arial" pitchFamily="34" charset="0"/>
              <a:buChar char="•"/>
            </a:pPr>
            <a:endParaRPr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Font typeface="Arial" pitchFamily="34" charset="0"/>
              <a:buChar char="•"/>
            </a:pPr>
            <a:endParaRPr sz="1700" dirty="0">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5" name="Google Shape;78;p17"/>
          <p:cNvSpPr txBox="1">
            <a:spLocks noGrp="1"/>
          </p:cNvSpPr>
          <p:nvPr>
            <p:ph type="title"/>
          </p:nvPr>
        </p:nvSpPr>
        <p:spPr>
          <a:xfrm>
            <a:off x="1571604" y="215090"/>
            <a:ext cx="6143668" cy="6645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UY" sz="2000" b="1" i="1" dirty="0">
                <a:latin typeface="Quattrocento Sans"/>
                <a:ea typeface="Quattrocento Sans"/>
                <a:cs typeface="Quattrocento Sans"/>
                <a:sym typeface="Quattrocento Sans"/>
              </a:rPr>
              <a:t>Obstáculos al Crecimiento en América Latina</a:t>
            </a:r>
            <a:endParaRPr sz="2000" b="1" i="1" dirty="0">
              <a:latin typeface="Quattrocento Sans"/>
              <a:ea typeface="Quattrocento Sans"/>
              <a:cs typeface="Quattrocento Sans"/>
              <a:sym typeface="Quattrocento Sans"/>
            </a:endParaRPr>
          </a:p>
        </p:txBody>
      </p:sp>
      <p:sp>
        <p:nvSpPr>
          <p:cNvPr id="6" name="Google Shape;79;p17"/>
          <p:cNvSpPr txBox="1">
            <a:spLocks noGrp="1"/>
          </p:cNvSpPr>
          <p:nvPr>
            <p:ph type="body" idx="1"/>
          </p:nvPr>
        </p:nvSpPr>
        <p:spPr>
          <a:xfrm>
            <a:off x="1857356" y="858032"/>
            <a:ext cx="5786478" cy="3162887"/>
          </a:xfrm>
          <a:prstGeom prst="rect">
            <a:avLst/>
          </a:prstGeom>
        </p:spPr>
        <p:txBody>
          <a:bodyPr spcFirstLastPara="1" wrap="square" lIns="91425" tIns="91425" rIns="91425" bIns="91425" anchor="t" anchorCtr="0">
            <a:noAutofit/>
          </a:bodyPr>
          <a:lstStyle/>
          <a:p>
            <a:pPr marL="171450" indent="-171450" algn="just">
              <a:spcBef>
                <a:spcPts val="1600"/>
              </a:spcBef>
              <a:buFont typeface="Arial" pitchFamily="34" charset="0"/>
              <a:buChar char="•"/>
            </a:pPr>
            <a:r>
              <a:rPr lang="es-UY" sz="1700" dirty="0">
                <a:solidFill>
                  <a:schemeClr val="dk1"/>
                </a:solidFill>
                <a:latin typeface="Quattrocento Sans"/>
                <a:ea typeface="Quattrocento Sans"/>
                <a:cs typeface="Quattrocento Sans"/>
                <a:sym typeface="Quattrocento Sans"/>
              </a:rPr>
              <a:t>Entre 1961 y 2001, el crecimiento de América Latina estuvo basado en la acumulación de los factores trabajo y capital.</a:t>
            </a:r>
          </a:p>
          <a:p>
            <a:pPr marL="171450" indent="-171450" algn="just">
              <a:spcBef>
                <a:spcPts val="1600"/>
              </a:spcBef>
              <a:buFont typeface="Arial" pitchFamily="34" charset="0"/>
              <a:buChar char="•"/>
            </a:pPr>
            <a:r>
              <a:rPr lang="es-UY" sz="1700" dirty="0">
                <a:solidFill>
                  <a:schemeClr val="dk1"/>
                </a:solidFill>
                <a:latin typeface="Quattrocento Sans"/>
                <a:ea typeface="Quattrocento Sans"/>
                <a:cs typeface="Quattrocento Sans"/>
                <a:sym typeface="Quattrocento Sans"/>
              </a:rPr>
              <a:t>Durante dicho período, el crecimiento de la PTF ha sido nulo o negativo. </a:t>
            </a:r>
          </a:p>
          <a:p>
            <a:pPr marL="171450" indent="-171450" algn="just">
              <a:spcBef>
                <a:spcPts val="1600"/>
              </a:spcBef>
              <a:buFont typeface="Arial" pitchFamily="34" charset="0"/>
              <a:buChar char="•"/>
            </a:pPr>
            <a:r>
              <a:rPr lang="es-UY" sz="1700" dirty="0">
                <a:solidFill>
                  <a:schemeClr val="dk1"/>
                </a:solidFill>
                <a:latin typeface="Quattrocento Sans"/>
                <a:ea typeface="Quattrocento Sans"/>
                <a:cs typeface="Quattrocento Sans"/>
              </a:rPr>
              <a:t>La pobre evolución de la productividad podría considerarse como una de las razones fundamentales que explica el desempeño económico observado en la segunda mitad del siglo pasado en las economías de la región.</a:t>
            </a:r>
            <a:endParaRPr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Clr>
                <a:schemeClr val="dk1"/>
              </a:buClr>
              <a:buSzPts val="1100"/>
              <a:buFont typeface="Arial" pitchFamily="34" charset="0"/>
              <a:buChar char="•"/>
            </a:pPr>
            <a:endParaRPr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Font typeface="Arial" pitchFamily="34" charset="0"/>
              <a:buChar char="•"/>
            </a:pPr>
            <a:endParaRPr sz="1700" dirty="0">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1738400" y="-70662"/>
            <a:ext cx="5364600" cy="8103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Explicaciones Finales del Crecimiento Económico </a:t>
            </a:r>
            <a:endParaRPr b="1" dirty="0">
              <a:latin typeface="Quattrocento Sans"/>
              <a:ea typeface="Quattrocento Sans"/>
              <a:cs typeface="Quattrocento Sans"/>
              <a:sym typeface="Quattrocento Sans"/>
            </a:endParaRPr>
          </a:p>
        </p:txBody>
      </p:sp>
      <p:sp>
        <p:nvSpPr>
          <p:cNvPr id="85" name="Google Shape;85;p18"/>
          <p:cNvSpPr txBox="1">
            <a:spLocks noGrp="1"/>
          </p:cNvSpPr>
          <p:nvPr>
            <p:ph type="body" idx="1"/>
          </p:nvPr>
        </p:nvSpPr>
        <p:spPr>
          <a:xfrm>
            <a:off x="0" y="1940002"/>
            <a:ext cx="7236296" cy="2489930"/>
          </a:xfrm>
          <a:prstGeom prst="rect">
            <a:avLst/>
          </a:prstGeom>
        </p:spPr>
        <p:txBody>
          <a:bodyPr spcFirstLastPara="1" wrap="square" lIns="91425" tIns="91425" rIns="91425" bIns="91425" anchor="t" anchorCtr="0">
            <a:noAutofit/>
          </a:bodyPr>
          <a:lstStyle/>
          <a:p>
            <a:pPr marL="285750" indent="-285750" algn="just">
              <a:buClr>
                <a:schemeClr val="dk1"/>
              </a:buClr>
              <a:buSzPts val="1100"/>
            </a:pPr>
            <a:r>
              <a:rPr lang="es-UY" sz="1700" b="1" dirty="0">
                <a:solidFill>
                  <a:schemeClr val="dk1"/>
                </a:solidFill>
                <a:latin typeface="Quattrocento Sans"/>
                <a:ea typeface="Quattrocento Sans"/>
                <a:cs typeface="Quattrocento Sans"/>
                <a:sym typeface="Quattrocento Sans"/>
              </a:rPr>
              <a:t>Sus Instituciones y Políticas Públicas:</a:t>
            </a:r>
            <a:r>
              <a:rPr lang="es-UY" sz="1700" dirty="0">
                <a:solidFill>
                  <a:schemeClr val="dk1"/>
                </a:solidFill>
                <a:latin typeface="Quattrocento Sans"/>
                <a:ea typeface="Quattrocento Sans"/>
                <a:cs typeface="Quattrocento Sans"/>
                <a:sym typeface="Quattrocento Sans"/>
              </a:rPr>
              <a:t> Las mismas cumplen roles clave, por ejemplo,  facilitan la creación de mercados, controlan externalidades y minimizan de la volatilidad macroeconómica.</a:t>
            </a:r>
          </a:p>
          <a:p>
            <a:pPr marL="285750" indent="-285750" algn="just">
              <a:buClr>
                <a:schemeClr val="dk1"/>
              </a:buClr>
              <a:buSzPts val="1100"/>
            </a:pPr>
            <a:r>
              <a:rPr lang="es-UY" sz="1700" b="1" dirty="0">
                <a:solidFill>
                  <a:schemeClr val="dk1"/>
                </a:solidFill>
                <a:latin typeface="Quattrocento Sans"/>
                <a:ea typeface="Quattrocento Sans"/>
                <a:cs typeface="Quattrocento Sans"/>
                <a:sym typeface="Quattrocento Sans"/>
              </a:rPr>
              <a:t>Geografía:</a:t>
            </a:r>
            <a:r>
              <a:rPr lang="es-UY" sz="1700" dirty="0">
                <a:solidFill>
                  <a:schemeClr val="dk1"/>
                </a:solidFill>
                <a:latin typeface="Quattrocento Sans"/>
                <a:ea typeface="Quattrocento Sans"/>
                <a:cs typeface="Quattrocento Sans"/>
                <a:sym typeface="Quattrocento Sans"/>
              </a:rPr>
              <a:t> Las características geográficas, como la localización y clima de los países, pueden explicar porqué algunos países son más aptos para la producción de ciertos bienes y servicios.</a:t>
            </a:r>
          </a:p>
          <a:p>
            <a:pPr marL="285750" indent="-285750" algn="just">
              <a:buClr>
                <a:schemeClr val="dk1"/>
              </a:buClr>
              <a:buSzPts val="1100"/>
            </a:pPr>
            <a:r>
              <a:rPr lang="es-UY" sz="1700" b="1" dirty="0">
                <a:solidFill>
                  <a:schemeClr val="dk1"/>
                </a:solidFill>
                <a:latin typeface="Quattrocento Sans"/>
                <a:ea typeface="Quattrocento Sans"/>
                <a:cs typeface="Quattrocento Sans"/>
                <a:sym typeface="Quattrocento Sans"/>
              </a:rPr>
              <a:t>Cultura:</a:t>
            </a:r>
            <a:r>
              <a:rPr lang="es-UY" sz="1700" dirty="0">
                <a:solidFill>
                  <a:schemeClr val="dk1"/>
                </a:solidFill>
                <a:latin typeface="Quattrocento Sans"/>
                <a:ea typeface="Quattrocento Sans"/>
                <a:cs typeface="Quattrocento Sans"/>
                <a:sym typeface="Quattrocento Sans"/>
              </a:rPr>
              <a:t> Es un determinante decisivo de los valores, preferencias  y creencias de los individuos y sociedades.</a:t>
            </a:r>
            <a:endParaRPr sz="1700" dirty="0">
              <a:solidFill>
                <a:schemeClr val="dk1"/>
              </a:solidFill>
              <a:latin typeface="Quattrocento Sans"/>
              <a:ea typeface="Quattrocento Sans"/>
              <a:cs typeface="Quattrocento Sans"/>
              <a:sym typeface="Quattrocento Sans"/>
            </a:endParaRPr>
          </a:p>
        </p:txBody>
      </p:sp>
      <p:sp>
        <p:nvSpPr>
          <p:cNvPr id="4" name="3 Rectángulo"/>
          <p:cNvSpPr/>
          <p:nvPr/>
        </p:nvSpPr>
        <p:spPr>
          <a:xfrm>
            <a:off x="1571604" y="858032"/>
            <a:ext cx="5643602" cy="1138773"/>
          </a:xfrm>
          <a:prstGeom prst="rect">
            <a:avLst/>
          </a:prstGeom>
        </p:spPr>
        <p:txBody>
          <a:bodyPr wrap="square">
            <a:spAutoFit/>
          </a:bodyPr>
          <a:lstStyle/>
          <a:p>
            <a:pPr lvl="0" algn="just">
              <a:buClr>
                <a:schemeClr val="dk1"/>
              </a:buClr>
              <a:buSzPts val="1100"/>
            </a:pPr>
            <a:r>
              <a:rPr lang="es-UY" sz="1700" dirty="0">
                <a:solidFill>
                  <a:schemeClr val="dk1"/>
                </a:solidFill>
                <a:latin typeface="Quattrocento Sans"/>
                <a:ea typeface="Quattrocento Sans"/>
                <a:cs typeface="Quattrocento Sans"/>
              </a:rPr>
              <a:t>Para entender mejor por qué se observan diferencias tan importantes entre el crecimiento de los países hay que tomar en cuenta los determinantes últimos (o finales) del crecimiento económico: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1763688" y="700336"/>
            <a:ext cx="5364600" cy="785818"/>
          </a:xfrm>
          <a:prstGeom prst="rect">
            <a:avLst/>
          </a:prstGeom>
        </p:spPr>
        <p:txBody>
          <a:bodyPr spcFirstLastPara="1" wrap="square" lIns="91425" tIns="91425" rIns="91425" bIns="91425" anchor="t" anchorCtr="0">
            <a:noAutofit/>
          </a:bodyPr>
          <a:lstStyle/>
          <a:p>
            <a:pPr lvl="0"/>
            <a:r>
              <a:rPr lang="es-UY" sz="1600" b="1" dirty="0">
                <a:latin typeface="Quattrocento Sans" charset="0"/>
              </a:rPr>
              <a:t>PIB per cápita de la economía uruguaya (1870-2024). Dólares constantes de 2016</a:t>
            </a:r>
            <a:endParaRPr sz="1600" b="1" dirty="0">
              <a:latin typeface="Quattrocento Sans" charset="0"/>
              <a:ea typeface="Quattrocento Sans"/>
              <a:cs typeface="Quattrocento Sans"/>
              <a:sym typeface="Quattrocento Sans"/>
            </a:endParaRPr>
          </a:p>
        </p:txBody>
      </p:sp>
      <p:pic>
        <p:nvPicPr>
          <p:cNvPr id="3" name="Imagen 2">
            <a:extLst>
              <a:ext uri="{FF2B5EF4-FFF2-40B4-BE49-F238E27FC236}">
                <a16:creationId xmlns:a16="http://schemas.microsoft.com/office/drawing/2014/main" id="{914B6EAC-1101-4A50-9503-3A5DA8616530}"/>
              </a:ext>
            </a:extLst>
          </p:cNvPr>
          <p:cNvPicPr>
            <a:picLocks noChangeAspect="1"/>
          </p:cNvPicPr>
          <p:nvPr/>
        </p:nvPicPr>
        <p:blipFill>
          <a:blip r:embed="rId4"/>
          <a:stretch>
            <a:fillRect/>
          </a:stretch>
        </p:blipFill>
        <p:spPr>
          <a:xfrm>
            <a:off x="179512" y="1708448"/>
            <a:ext cx="6768752" cy="33879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5" name="Google Shape;105;p21"/>
          <p:cNvSpPr txBox="1">
            <a:spLocks noGrp="1"/>
          </p:cNvSpPr>
          <p:nvPr>
            <p:ph type="body" idx="1"/>
          </p:nvPr>
        </p:nvSpPr>
        <p:spPr>
          <a:xfrm>
            <a:off x="1785918" y="72214"/>
            <a:ext cx="5857916" cy="4429156"/>
          </a:xfrm>
          <a:prstGeom prst="rect">
            <a:avLst/>
          </a:prstGeom>
        </p:spPr>
        <p:txBody>
          <a:bodyPr spcFirstLastPara="1" wrap="square" lIns="91425" tIns="91425" rIns="91425" bIns="91425" anchor="t" anchorCtr="0">
            <a:noAutofit/>
          </a:bodyPr>
          <a:lstStyle/>
          <a:p>
            <a:pPr marL="0" indent="0" algn="just">
              <a:spcAft>
                <a:spcPts val="1600"/>
              </a:spcAft>
              <a:buNone/>
            </a:pPr>
            <a:r>
              <a:rPr lang="es-UY" sz="1700" dirty="0">
                <a:solidFill>
                  <a:schemeClr val="dk1"/>
                </a:solidFill>
                <a:latin typeface="Quattrocento Sans"/>
                <a:ea typeface="Quattrocento Sans"/>
                <a:cs typeface="Quattrocento Sans"/>
              </a:rPr>
              <a:t>Características de la evolución del PIB per cápita en el siglo XX:</a:t>
            </a:r>
          </a:p>
          <a:p>
            <a:pPr marL="285750" indent="-285750" algn="just">
              <a:spcAft>
                <a:spcPts val="1600"/>
              </a:spcAft>
              <a:buFont typeface="Arial" pitchFamily="34" charset="0"/>
              <a:buChar char="•"/>
            </a:pPr>
            <a:r>
              <a:rPr lang="es-UY" sz="1700" dirty="0">
                <a:solidFill>
                  <a:schemeClr val="dk1"/>
                </a:solidFill>
                <a:latin typeface="Quattrocento Sans"/>
                <a:ea typeface="Quattrocento Sans"/>
                <a:cs typeface="Quattrocento Sans"/>
              </a:rPr>
              <a:t>El PIB por habitante crece, pero a un ritmo relativamente lento.</a:t>
            </a:r>
          </a:p>
          <a:p>
            <a:pPr marL="285750" indent="-285750" algn="just">
              <a:spcAft>
                <a:spcPts val="1600"/>
              </a:spcAft>
              <a:buFont typeface="Arial" pitchFamily="34" charset="0"/>
              <a:buChar char="•"/>
            </a:pPr>
            <a:r>
              <a:rPr lang="es-UY" sz="1700" dirty="0">
                <a:solidFill>
                  <a:schemeClr val="dk1"/>
                </a:solidFill>
                <a:latin typeface="Quattrocento Sans"/>
                <a:ea typeface="Quattrocento Sans"/>
                <a:cs typeface="Quattrocento Sans"/>
              </a:rPr>
              <a:t> Aunque se han registrado fases de crecimiento económico importante en algunos períodos, éste no se sostiene en el tiempo y buena parte de los avances se pierden al producirse profundas fluctuaciones; </a:t>
            </a:r>
          </a:p>
          <a:p>
            <a:pPr marL="285750" indent="-285750" algn="just">
              <a:spcAft>
                <a:spcPts val="1600"/>
              </a:spcAft>
              <a:buFont typeface="Arial" pitchFamily="34" charset="0"/>
              <a:buChar char="•"/>
            </a:pPr>
            <a:r>
              <a:rPr lang="es-UY" sz="1700" dirty="0">
                <a:solidFill>
                  <a:schemeClr val="dk1"/>
                </a:solidFill>
                <a:latin typeface="Quattrocento Sans"/>
                <a:ea typeface="Quattrocento Sans"/>
                <a:cs typeface="Quattrocento Sans"/>
              </a:rPr>
              <a:t>Las etapas del crecimiento están vinculadas con cambios en el contexto internacional y a las políticas aplicadas, en particular, las relacionadas con la inserción externa de la economía.</a:t>
            </a:r>
          </a:p>
          <a:p>
            <a:pPr marL="0" indent="0" algn="just">
              <a:spcAft>
                <a:spcPts val="1600"/>
              </a:spcAft>
              <a:buNone/>
            </a:pPr>
            <a:endParaRPr sz="14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143108" y="500842"/>
            <a:ext cx="4472700" cy="57287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2000" b="1" i="1" dirty="0">
                <a:latin typeface="Quattrocento Sans"/>
                <a:ea typeface="Quattrocento Sans"/>
                <a:cs typeface="Quattrocento Sans"/>
                <a:sym typeface="Quattrocento Sans"/>
              </a:rPr>
              <a:t>Rezago Relativo:</a:t>
            </a:r>
            <a:endParaRPr sz="2000" b="1" i="1" dirty="0">
              <a:latin typeface="Quattrocento Sans"/>
              <a:ea typeface="Quattrocento Sans"/>
              <a:cs typeface="Quattrocento Sans"/>
              <a:sym typeface="Quattrocento Sans"/>
            </a:endParaRPr>
          </a:p>
        </p:txBody>
      </p:sp>
      <p:sp>
        <p:nvSpPr>
          <p:cNvPr id="73" name="Google Shape;73;p16"/>
          <p:cNvSpPr txBox="1">
            <a:spLocks noGrp="1"/>
          </p:cNvSpPr>
          <p:nvPr>
            <p:ph type="body" idx="1"/>
          </p:nvPr>
        </p:nvSpPr>
        <p:spPr>
          <a:xfrm>
            <a:off x="1928794" y="1204106"/>
            <a:ext cx="5572163" cy="3225826"/>
          </a:xfrm>
          <a:prstGeom prst="rect">
            <a:avLst/>
          </a:prstGeom>
        </p:spPr>
        <p:txBody>
          <a:bodyPr spcFirstLastPara="1" wrap="square" lIns="91425" tIns="91425" rIns="91425" bIns="91425" anchor="t" anchorCtr="0">
            <a:noAutofit/>
          </a:bodyPr>
          <a:lstStyle/>
          <a:p>
            <a:pPr marL="171450" indent="-171450" algn="just">
              <a:buFont typeface="Arial" pitchFamily="34" charset="0"/>
              <a:buChar char="•"/>
            </a:pPr>
            <a:r>
              <a:rPr lang="es-UY" sz="1700" dirty="0">
                <a:solidFill>
                  <a:schemeClr val="dk1"/>
                </a:solidFill>
                <a:latin typeface="Quattrocento Sans"/>
                <a:ea typeface="Quattrocento Sans"/>
                <a:cs typeface="Quattrocento Sans"/>
              </a:rPr>
              <a:t>Entre 1900 y 2001 el PIB por habitante de Uruguay se multiplicó por 3,4. </a:t>
            </a:r>
          </a:p>
          <a:p>
            <a:pPr marL="171450" indent="-171450" algn="just">
              <a:buFont typeface="Arial" pitchFamily="34" charset="0"/>
              <a:buChar char="•"/>
            </a:pPr>
            <a:r>
              <a:rPr lang="es-UY" sz="1700" dirty="0">
                <a:solidFill>
                  <a:schemeClr val="dk1"/>
                </a:solidFill>
                <a:latin typeface="Quattrocento Sans"/>
                <a:ea typeface="Quattrocento Sans"/>
                <a:cs typeface="Quattrocento Sans"/>
              </a:rPr>
              <a:t>El aumento del PIB por habitante de Uruguay luce escaso cuando se lo compara con otros países. Muchos países desarrollados así como otros países de Latinoamérica crecen a un mayor nivel durante el período.</a:t>
            </a:r>
          </a:p>
          <a:p>
            <a:pPr marL="171450" indent="-171450" algn="just">
              <a:buFont typeface="Arial" pitchFamily="34" charset="0"/>
              <a:buChar char="•"/>
            </a:pPr>
            <a:r>
              <a:rPr lang="es-UY" sz="1700" dirty="0">
                <a:solidFill>
                  <a:schemeClr val="dk1"/>
                </a:solidFill>
                <a:latin typeface="Quattrocento Sans"/>
                <a:ea typeface="Quattrocento Sans"/>
                <a:cs typeface="Quattrocento Sans"/>
                <a:sym typeface="Quattrocento Sans"/>
              </a:rPr>
              <a:t>Argentina experimenta un rezago relativo similar: su PIB per cápita se multiplica solamente por 3 durante el período.</a:t>
            </a:r>
            <a:endParaRPr sz="17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3" name="2 Título"/>
          <p:cNvSpPr>
            <a:spLocks noGrp="1"/>
          </p:cNvSpPr>
          <p:nvPr>
            <p:ph type="title"/>
          </p:nvPr>
        </p:nvSpPr>
        <p:spPr>
          <a:xfrm>
            <a:off x="1403648" y="844352"/>
            <a:ext cx="5500726" cy="642942"/>
          </a:xfrm>
        </p:spPr>
        <p:txBody>
          <a:bodyPr/>
          <a:lstStyle/>
          <a:p>
            <a:pPr algn="r"/>
            <a:r>
              <a:rPr lang="es-UY" sz="1600" b="1" dirty="0">
                <a:latin typeface="Quattrocento Sans" charset="0"/>
              </a:rPr>
              <a:t>PIB per Cápita de Uruguay y Países Desarrollados. </a:t>
            </a:r>
            <a:br>
              <a:rPr lang="es-UY" sz="1600" b="1" dirty="0">
                <a:latin typeface="Quattrocento Sans" charset="0"/>
              </a:rPr>
            </a:br>
            <a:r>
              <a:rPr lang="es-UY" sz="1600" b="1" dirty="0">
                <a:latin typeface="Quattrocento Sans" charset="0"/>
              </a:rPr>
              <a:t>Dólares de 2011</a:t>
            </a:r>
          </a:p>
        </p:txBody>
      </p:sp>
      <p:pic>
        <p:nvPicPr>
          <p:cNvPr id="2" name="Imagen 1">
            <a:extLst>
              <a:ext uri="{FF2B5EF4-FFF2-40B4-BE49-F238E27FC236}">
                <a16:creationId xmlns:a16="http://schemas.microsoft.com/office/drawing/2014/main" id="{A11768DE-C4F6-4ADD-A796-F34C46AC194D}"/>
              </a:ext>
            </a:extLst>
          </p:cNvPr>
          <p:cNvPicPr>
            <a:picLocks noChangeAspect="1"/>
          </p:cNvPicPr>
          <p:nvPr/>
        </p:nvPicPr>
        <p:blipFill>
          <a:blip r:embed="rId4"/>
          <a:stretch>
            <a:fillRect/>
          </a:stretch>
        </p:blipFill>
        <p:spPr>
          <a:xfrm>
            <a:off x="251520" y="1780456"/>
            <a:ext cx="6768752" cy="32592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1285852" y="929470"/>
            <a:ext cx="5929354" cy="714380"/>
          </a:xfrm>
          <a:prstGeom prst="rect">
            <a:avLst/>
          </a:prstGeom>
        </p:spPr>
        <p:txBody>
          <a:bodyPr spcFirstLastPara="1" wrap="square" lIns="91425" tIns="91425" rIns="91425" bIns="91425" anchor="t" anchorCtr="0">
            <a:noAutofit/>
          </a:bodyPr>
          <a:lstStyle/>
          <a:p>
            <a:pPr lvl="0" algn="r"/>
            <a:r>
              <a:rPr lang="es-UY" sz="1600" b="1" dirty="0">
                <a:latin typeface="Quattrocento Sans" charset="0"/>
              </a:rPr>
              <a:t>        PIB per cápita de Uruguay y países de la región. </a:t>
            </a:r>
            <a:br>
              <a:rPr lang="es-UY" sz="1600" b="1" dirty="0">
                <a:latin typeface="Quattrocento Sans" charset="0"/>
              </a:rPr>
            </a:br>
            <a:r>
              <a:rPr lang="es-UY" sz="1600" b="1" dirty="0">
                <a:latin typeface="Quattrocento Sans" charset="0"/>
              </a:rPr>
              <a:t>Dólares de 2011</a:t>
            </a:r>
            <a:r>
              <a:rPr lang="es" sz="1600" b="1" dirty="0">
                <a:latin typeface="Quattrocento Sans" charset="0"/>
                <a:ea typeface="Quattrocento Sans"/>
                <a:cs typeface="Quattrocento Sans"/>
                <a:sym typeface="Quattrocento Sans"/>
              </a:rPr>
              <a:t> </a:t>
            </a:r>
            <a:endParaRPr sz="1600" b="1" dirty="0">
              <a:latin typeface="Quattrocento Sans" charset="0"/>
              <a:ea typeface="Quattrocento Sans"/>
              <a:cs typeface="Quattrocento Sans"/>
              <a:sym typeface="Quattrocento Sans"/>
            </a:endParaRPr>
          </a:p>
        </p:txBody>
      </p:sp>
      <p:pic>
        <p:nvPicPr>
          <p:cNvPr id="3" name="Imagen 2">
            <a:extLst>
              <a:ext uri="{FF2B5EF4-FFF2-40B4-BE49-F238E27FC236}">
                <a16:creationId xmlns:a16="http://schemas.microsoft.com/office/drawing/2014/main" id="{4434AD02-BA0F-475C-8B3C-A32B2FA25D0C}"/>
              </a:ext>
            </a:extLst>
          </p:cNvPr>
          <p:cNvPicPr>
            <a:picLocks noChangeAspect="1"/>
          </p:cNvPicPr>
          <p:nvPr/>
        </p:nvPicPr>
        <p:blipFill>
          <a:blip r:embed="rId4"/>
          <a:stretch>
            <a:fillRect/>
          </a:stretch>
        </p:blipFill>
        <p:spPr>
          <a:xfrm>
            <a:off x="179512" y="1646072"/>
            <a:ext cx="7035694" cy="34467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785918" y="286528"/>
            <a:ext cx="3214710" cy="13925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Aportes de la Teoría Económica</a:t>
            </a:r>
            <a:endParaRPr b="1" dirty="0">
              <a:latin typeface="Quattrocento Sans"/>
              <a:ea typeface="Quattrocento Sans"/>
              <a:cs typeface="Quattrocento Sans"/>
              <a:sym typeface="Quattrocento Sans"/>
            </a:endParaRPr>
          </a:p>
        </p:txBody>
      </p:sp>
      <p:sp>
        <p:nvSpPr>
          <p:cNvPr id="67" name="Google Shape;67;p15"/>
          <p:cNvSpPr txBox="1">
            <a:spLocks noGrp="1"/>
          </p:cNvSpPr>
          <p:nvPr>
            <p:ph type="body" idx="1"/>
          </p:nvPr>
        </p:nvSpPr>
        <p:spPr>
          <a:xfrm>
            <a:off x="0" y="1803857"/>
            <a:ext cx="5000628" cy="2814869"/>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Clr>
                <a:schemeClr val="dk1"/>
              </a:buClr>
              <a:buSzPts val="1100"/>
              <a:buFont typeface="Arial"/>
              <a:buNone/>
            </a:pPr>
            <a:r>
              <a:rPr lang="es" sz="2000" b="1" i="1" dirty="0">
                <a:solidFill>
                  <a:schemeClr val="dk1"/>
                </a:solidFill>
                <a:latin typeface="Quattrocento Sans"/>
                <a:ea typeface="Quattrocento Sans"/>
                <a:cs typeface="Quattrocento Sans"/>
                <a:sym typeface="Quattrocento Sans"/>
              </a:rPr>
              <a:t>Crecimiento Económico: </a:t>
            </a:r>
          </a:p>
          <a:p>
            <a:pPr marL="285750" indent="-285750" algn="just">
              <a:spcAft>
                <a:spcPts val="1600"/>
              </a:spcAft>
              <a:buClr>
                <a:schemeClr val="dk1"/>
              </a:buClr>
              <a:buSzPts val="1100"/>
              <a:buFont typeface="Arial" pitchFamily="34" charset="0"/>
              <a:buChar char="•"/>
            </a:pPr>
            <a:r>
              <a:rPr lang="es" sz="1700" dirty="0">
                <a:solidFill>
                  <a:schemeClr val="dk1"/>
                </a:solidFill>
                <a:latin typeface="Quattrocento Sans"/>
                <a:ea typeface="Quattrocento Sans"/>
                <a:cs typeface="Quattrocento Sans"/>
                <a:sym typeface="Quattrocento Sans"/>
              </a:rPr>
              <a:t>El crecimiento económico es la expansión de la capacidad de producción potencial. El mismo se mide a través de la evolución del PIB a precios constantes y a través del PIB por habitante.</a:t>
            </a:r>
          </a:p>
          <a:p>
            <a:pPr marL="285750" indent="-285750" algn="just">
              <a:spcAft>
                <a:spcPts val="1600"/>
              </a:spcAft>
              <a:buClr>
                <a:schemeClr val="dk1"/>
              </a:buClr>
              <a:buSzPts val="1100"/>
              <a:buFont typeface="Arial" pitchFamily="34" charset="0"/>
              <a:buChar char="•"/>
            </a:pPr>
            <a:r>
              <a:rPr lang="es" sz="1700" dirty="0">
                <a:solidFill>
                  <a:schemeClr val="dk1"/>
                </a:solidFill>
                <a:latin typeface="Quattrocento Sans"/>
                <a:ea typeface="Quattrocento Sans"/>
                <a:cs typeface="Quattrocento Sans"/>
                <a:sym typeface="Quattrocento Sans"/>
              </a:rPr>
              <a:t>La posibilidad de expandir la producción está limitada por la dotación de factores prodictivos y por el acceso a la tecnología.</a:t>
            </a:r>
          </a:p>
          <a:p>
            <a:pPr marL="0" lvl="0" indent="0" algn="just" rtl="0">
              <a:spcBef>
                <a:spcPts val="0"/>
              </a:spcBef>
              <a:spcAft>
                <a:spcPts val="1600"/>
              </a:spcAft>
              <a:buClr>
                <a:schemeClr val="dk1"/>
              </a:buClr>
              <a:buSzPts val="1100"/>
              <a:buFont typeface="Arial"/>
              <a:buNone/>
            </a:pPr>
            <a:endParaRPr sz="1200" dirty="0">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19"/>
          <p:cNvSpPr txBox="1">
            <a:spLocks noGrp="1"/>
          </p:cNvSpPr>
          <p:nvPr>
            <p:ph type="body" idx="1"/>
          </p:nvPr>
        </p:nvSpPr>
        <p:spPr>
          <a:xfrm>
            <a:off x="3929058" y="0"/>
            <a:ext cx="4572032" cy="200104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Clr>
                <a:schemeClr val="dk1"/>
              </a:buClr>
              <a:buSzPts val="1100"/>
              <a:buFont typeface="Arial"/>
              <a:buNone/>
            </a:pPr>
            <a:r>
              <a:rPr lang="es" sz="1700" b="1" dirty="0">
                <a:solidFill>
                  <a:schemeClr val="dk1"/>
                </a:solidFill>
                <a:latin typeface="Quattrocento Sans"/>
                <a:ea typeface="Quattrocento Sans"/>
                <a:cs typeface="Quattrocento Sans"/>
                <a:sym typeface="Quattrocento Sans"/>
              </a:rPr>
              <a:t>Factores Productivos</a:t>
            </a:r>
            <a:r>
              <a:rPr lang="es" sz="1700" dirty="0">
                <a:solidFill>
                  <a:schemeClr val="dk1"/>
                </a:solidFill>
                <a:latin typeface="Quattrocento Sans"/>
                <a:ea typeface="Quattrocento Sans"/>
                <a:cs typeface="Quattrocento Sans"/>
                <a:sym typeface="Quattrocento Sans"/>
              </a:rPr>
              <a:t>:</a:t>
            </a:r>
          </a:p>
          <a:p>
            <a:pPr marL="0" lvl="0" indent="0" algn="just" rtl="0">
              <a:spcBef>
                <a:spcPts val="0"/>
              </a:spcBef>
              <a:spcAft>
                <a:spcPts val="1600"/>
              </a:spcAft>
              <a:buClr>
                <a:schemeClr val="dk1"/>
              </a:buClr>
              <a:buSzPts val="1100"/>
              <a:buFont typeface="Arial"/>
              <a:buNone/>
            </a:pPr>
            <a:r>
              <a:rPr lang="es" sz="1700" dirty="0">
                <a:solidFill>
                  <a:schemeClr val="dk1"/>
                </a:solidFill>
                <a:latin typeface="Quattrocento Sans"/>
                <a:ea typeface="Quattrocento Sans"/>
                <a:cs typeface="Quattrocento Sans"/>
                <a:sym typeface="Quattrocento Sans"/>
              </a:rPr>
              <a:t>Son los medios básicos que se utilizan para producir bienes y servicios. Los mismos se clasifican en tres grupos: trabajo, capital y tierra.</a:t>
            </a:r>
          </a:p>
          <a:p>
            <a:pPr marL="0" indent="0" algn="just">
              <a:spcAft>
                <a:spcPts val="1600"/>
              </a:spcAft>
              <a:buClr>
                <a:schemeClr val="dk1"/>
              </a:buClr>
              <a:buSzPts val="1100"/>
              <a:buNone/>
            </a:pPr>
            <a:r>
              <a:rPr lang="es" sz="1700" dirty="0">
                <a:solidFill>
                  <a:schemeClr val="dk1"/>
                </a:solidFill>
                <a:latin typeface="Quattrocento Sans"/>
                <a:ea typeface="Quattrocento Sans"/>
                <a:cs typeface="Quattrocento Sans"/>
                <a:sym typeface="Quattrocento Sans"/>
              </a:rPr>
              <a:t>El capital se descompone en capital físico y capital humano.</a:t>
            </a:r>
          </a:p>
        </p:txBody>
      </p:sp>
      <p:sp>
        <p:nvSpPr>
          <p:cNvPr id="92" name="Google Shape;92;p19"/>
          <p:cNvSpPr txBox="1"/>
          <p:nvPr/>
        </p:nvSpPr>
        <p:spPr>
          <a:xfrm>
            <a:off x="0" y="1786726"/>
            <a:ext cx="3786182" cy="3723195"/>
          </a:xfrm>
          <a:prstGeom prst="rect">
            <a:avLst/>
          </a:prstGeom>
          <a:noFill/>
          <a:ln>
            <a:noFill/>
          </a:ln>
        </p:spPr>
        <p:txBody>
          <a:bodyPr spcFirstLastPara="1" wrap="square" lIns="91425" tIns="91425" rIns="91425" bIns="91425" anchor="t" anchorCtr="0">
            <a:noAutofit/>
          </a:bodyPr>
          <a:lstStyle/>
          <a:p>
            <a:pPr algn="just">
              <a:lnSpc>
                <a:spcPct val="115000"/>
              </a:lnSpc>
              <a:spcAft>
                <a:spcPts val="1600"/>
              </a:spcAft>
              <a:buClr>
                <a:srgbClr val="000000"/>
              </a:buClr>
              <a:buSzPts val="1100"/>
              <a:buFont typeface="Arial"/>
              <a:buNone/>
            </a:pPr>
            <a:r>
              <a:rPr lang="es" sz="1700" b="1" kern="0" dirty="0">
                <a:solidFill>
                  <a:srgbClr val="000000"/>
                </a:solidFill>
                <a:latin typeface="Quattrocento Sans"/>
                <a:ea typeface="Quattrocento Sans"/>
                <a:cs typeface="Quattrocento Sans"/>
                <a:sym typeface="Quattrocento Sans"/>
              </a:rPr>
              <a:t>Frontera de Posibilidades de Producción:</a:t>
            </a:r>
          </a:p>
          <a:p>
            <a:pPr algn="just">
              <a:lnSpc>
                <a:spcPct val="115000"/>
              </a:lnSpc>
              <a:spcAft>
                <a:spcPts val="1600"/>
              </a:spcAft>
              <a:buClr>
                <a:srgbClr val="000000"/>
              </a:buClr>
              <a:buSzPts val="1100"/>
              <a:buFont typeface="Arial"/>
              <a:buNone/>
            </a:pPr>
            <a:r>
              <a:rPr lang="es" sz="1700" kern="0" dirty="0">
                <a:solidFill>
                  <a:srgbClr val="000000"/>
                </a:solidFill>
                <a:latin typeface="Quattrocento Sans"/>
                <a:ea typeface="Quattrocento Sans"/>
                <a:cs typeface="Quattrocento Sans"/>
                <a:sym typeface="Quattrocento Sans"/>
              </a:rPr>
              <a:t>Define todas las combinaciones de bienes que son alcanzables dada la dotación de recursos y tecnología. Los puntos ubicados sobre la frontera señalan el nivel de producción máximo para una dotación dada, por lo que se dice que tales puntos son óptimos. </a:t>
            </a:r>
          </a:p>
          <a:p>
            <a:pPr algn="just">
              <a:lnSpc>
                <a:spcPct val="115000"/>
              </a:lnSpc>
              <a:spcAft>
                <a:spcPts val="1600"/>
              </a:spcAft>
              <a:buClr>
                <a:srgbClr val="000000"/>
              </a:buClr>
              <a:buSzPts val="1100"/>
              <a:buFont typeface="Arial"/>
              <a:buNone/>
            </a:pPr>
            <a:endParaRPr sz="1700" kern="0" dirty="0">
              <a:solidFill>
                <a:srgbClr val="000000"/>
              </a:solidFill>
              <a:latin typeface="Quattrocento Sans"/>
              <a:ea typeface="Quattrocento Sans"/>
              <a:cs typeface="Quattrocento Sans"/>
              <a:sym typeface="Quattrocento Sans"/>
            </a:endParaRPr>
          </a:p>
        </p:txBody>
      </p:sp>
      <p:pic>
        <p:nvPicPr>
          <p:cNvPr id="4098" name="Picture 2" descr="C:\Users\Augusto\Desktop\CINVE - Gra╠üficos, figuras, cuadros - 1 de 2\Cap. 02\Imagen-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4744" y="2714068"/>
            <a:ext cx="4714908" cy="24310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TotalTime>
  <Words>1231</Words>
  <Application>Microsoft Office PowerPoint</Application>
  <PresentationFormat>Personalizado</PresentationFormat>
  <Paragraphs>78</Paragraphs>
  <Slides>22</Slides>
  <Notes>22</Notes>
  <HiddenSlides>0</HiddenSlides>
  <MMClips>0</MMClips>
  <ScaleCrop>false</ScaleCrop>
  <HeadingPairs>
    <vt:vector size="6" baseType="variant">
      <vt:variant>
        <vt:lpstr>Fuentes usadas</vt:lpstr>
      </vt:variant>
      <vt:variant>
        <vt:i4>3</vt:i4>
      </vt:variant>
      <vt:variant>
        <vt:lpstr>Tema</vt:lpstr>
      </vt:variant>
      <vt:variant>
        <vt:i4>20</vt:i4>
      </vt:variant>
      <vt:variant>
        <vt:lpstr>Títulos de diapositiva</vt:lpstr>
      </vt:variant>
      <vt:variant>
        <vt:i4>22</vt:i4>
      </vt:variant>
    </vt:vector>
  </HeadingPairs>
  <TitlesOfParts>
    <vt:vector size="45" baseType="lpstr">
      <vt:lpstr>Arial</vt:lpstr>
      <vt:lpstr>Calibri</vt:lpstr>
      <vt:lpstr>Quattrocento Sans</vt:lpstr>
      <vt:lpstr>Simple Light</vt:lpstr>
      <vt:lpstr>1_Simple Light</vt:lpstr>
      <vt:lpstr>2_Simple Light</vt:lpstr>
      <vt:lpstr>5_Simple Light</vt:lpstr>
      <vt:lpstr>13_Simple Light</vt:lpstr>
      <vt:lpstr>14_Simple Light</vt:lpstr>
      <vt:lpstr>11_Simple Light</vt:lpstr>
      <vt:lpstr>12_Simple Light</vt:lpstr>
      <vt:lpstr>15_Simple Light</vt:lpstr>
      <vt:lpstr>16_Simple Light</vt:lpstr>
      <vt:lpstr>17_Simple Light</vt:lpstr>
      <vt:lpstr>18_Simple Light</vt:lpstr>
      <vt:lpstr>19_Simple Light</vt:lpstr>
      <vt:lpstr>20_Simple Light</vt:lpstr>
      <vt:lpstr>21_Simple Light</vt:lpstr>
      <vt:lpstr>23_Simple Light</vt:lpstr>
      <vt:lpstr>25_Simple Light</vt:lpstr>
      <vt:lpstr>27_Simple Light</vt:lpstr>
      <vt:lpstr>28_Simple Light</vt:lpstr>
      <vt:lpstr>6_Simple Light</vt:lpstr>
      <vt:lpstr>Presentación de PowerPoint</vt:lpstr>
      <vt:lpstr>Crecimiento de la Economía  Uruguaya a Largo Plazo</vt:lpstr>
      <vt:lpstr>PIB per cápita de la economía uruguaya (1870-2024). Dólares constantes de 2016</vt:lpstr>
      <vt:lpstr>Presentación de PowerPoint</vt:lpstr>
      <vt:lpstr>Rezago Relativo:</vt:lpstr>
      <vt:lpstr>PIB per Cápita de Uruguay y Países Desarrollados.  Dólares de 2011</vt:lpstr>
      <vt:lpstr>        PIB per cápita de Uruguay y países de la región.  Dólares de 2011 </vt:lpstr>
      <vt:lpstr>Aportes de la Teoría Económica</vt:lpstr>
      <vt:lpstr>Presentación de PowerPoint</vt:lpstr>
      <vt:lpstr>Explicaciones del Crecimiento Económico</vt:lpstr>
      <vt:lpstr>Desplazamiento en la FPP via  Aumento en la Dotación de Factores</vt:lpstr>
      <vt:lpstr>Desplazamiento de la FPP via  Aumento de la Productividad</vt:lpstr>
      <vt:lpstr>Presentación de PowerPoint</vt:lpstr>
      <vt:lpstr>Progreso Técnico y Productividad</vt:lpstr>
      <vt:lpstr>Título</vt:lpstr>
      <vt:lpstr>Determinantes Factoriales del Crecimiento</vt:lpstr>
      <vt:lpstr>Determinantes del Crecimiento 1980-2000</vt:lpstr>
      <vt:lpstr>Crecimiento Económico en Uruguay (1956-2003) </vt:lpstr>
      <vt:lpstr>Descomposición del Crecimiento  Económico en Uruguay: 1956-2003</vt:lpstr>
      <vt:lpstr>Crecimiento Económico en Uruguay (2004-2014)</vt:lpstr>
      <vt:lpstr>Obstáculos al Crecimiento en América Latina</vt:lpstr>
      <vt:lpstr>Explicaciones Finales del Crecimiento Económico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Federico</dc:creator>
  <cp:lastModifiedBy>Facundo Visconti</cp:lastModifiedBy>
  <cp:revision>42</cp:revision>
  <dcterms:created xsi:type="dcterms:W3CDTF">2019-05-13T15:28:24Z</dcterms:created>
  <dcterms:modified xsi:type="dcterms:W3CDTF">2025-11-19T21:42:07Z</dcterms:modified>
</cp:coreProperties>
</file>