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9" r:id="rId4"/>
    <p:sldId id="261" r:id="rId5"/>
    <p:sldId id="258" r:id="rId6"/>
    <p:sldId id="264" r:id="rId7"/>
    <p:sldId id="271" r:id="rId8"/>
    <p:sldId id="299" r:id="rId9"/>
    <p:sldId id="262" r:id="rId10"/>
    <p:sldId id="268" r:id="rId11"/>
    <p:sldId id="260" r:id="rId12"/>
    <p:sldId id="269" r:id="rId13"/>
    <p:sldId id="274" r:id="rId14"/>
    <p:sldId id="302" r:id="rId15"/>
    <p:sldId id="303" r:id="rId16"/>
  </p:sldIdLst>
  <p:sldSz cx="9144000" cy="5143500" type="screen16x9"/>
  <p:notesSz cx="6858000" cy="9144000"/>
  <p:embeddedFontLst>
    <p:embeddedFont>
      <p:font typeface="Lucida Sans Unicode" panose="020B0602030504020204" pitchFamily="34" charset="0"/>
      <p:regular r:id="rId18"/>
    </p:embeddedFont>
    <p:embeddedFont>
      <p:font typeface="Calibri" panose="020F0502020204030204" pitchFamily="34" charset="0"/>
      <p:regular r:id="rId19"/>
      <p:bold r:id="rId20"/>
      <p:italic r:id="rId21"/>
      <p:boldItalic r:id="rId22"/>
    </p:embeddedFont>
    <p:embeddedFont>
      <p:font typeface="Corbel" panose="020B0503020204020204" pitchFamily="34" charset="0"/>
      <p:regular r:id="rId23"/>
      <p:bold r:id="rId24"/>
      <p:italic r:id="rId25"/>
      <p:boldItalic r:id="rId26"/>
    </p:embeddedFont>
    <p:embeddedFont>
      <p:font typeface="Quattrocento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4" autoAdjust="0"/>
  </p:normalViewPr>
  <p:slideViewPr>
    <p:cSldViewPr>
      <p:cViewPr varScale="1">
        <p:scale>
          <a:sx n="105" d="100"/>
          <a:sy n="105" d="100"/>
        </p:scale>
        <p:origin x="106" y="77"/>
      </p:cViewPr>
      <p:guideLst>
        <p:guide orient="horz" pos="1620"/>
        <p:guide pos="2880"/>
      </p:guideLst>
    </p:cSldViewPr>
  </p:slideViewPr>
  <p:outlineViewPr>
    <p:cViewPr>
      <p:scale>
        <a:sx n="33" d="100"/>
        <a:sy n="33" d="100"/>
      </p:scale>
      <p:origin x="36"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4c77c6b33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4c77c6b33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819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1284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4c77c6b3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4c77c6b3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4c77c6b33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4c77c6b33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c77c6b33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c77c6b33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4c833197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4c833197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c77c6b33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c77c6b33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c77c6b33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c77c6b33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251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77c6b33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c77c6b33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694250" y="858525"/>
            <a:ext cx="5755500" cy="11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3200" b="1" dirty="0">
                <a:latin typeface="Quattrocento Sans"/>
                <a:ea typeface="Quattrocento Sans"/>
                <a:cs typeface="Quattrocento Sans"/>
                <a:sym typeface="Quattrocento Sans"/>
              </a:rPr>
              <a:t>PARA ENTENDER LA ECONOMÍA DEL URUGUAY</a:t>
            </a:r>
            <a:endParaRPr sz="3200" b="1" dirty="0">
              <a:latin typeface="Quattrocento Sans"/>
              <a:ea typeface="Quattrocento Sans"/>
              <a:cs typeface="Quattrocento Sans"/>
              <a:sym typeface="Quattrocento Sans"/>
            </a:endParaRPr>
          </a:p>
        </p:txBody>
      </p:sp>
      <p:sp>
        <p:nvSpPr>
          <p:cNvPr id="55" name="Google Shape;55;p13"/>
          <p:cNvSpPr txBox="1"/>
          <p:nvPr/>
        </p:nvSpPr>
        <p:spPr>
          <a:xfrm>
            <a:off x="1857356" y="2000246"/>
            <a:ext cx="6000792"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800" dirty="0">
                <a:latin typeface="Quattrocento Sans"/>
                <a:ea typeface="Quattrocento Sans"/>
                <a:cs typeface="Quattrocento Sans"/>
                <a:sym typeface="Quattrocento Sans"/>
              </a:rPr>
              <a:t>Capítulo 14: Transformación productiva y Desarrollo</a:t>
            </a:r>
            <a:endParaRPr sz="1800" dirty="0">
              <a:latin typeface="Quattrocento Sans"/>
              <a:ea typeface="Quattrocento Sans"/>
              <a:cs typeface="Quattrocento Sans"/>
              <a:sym typeface="Quattrocento Sans"/>
            </a:endParaRPr>
          </a:p>
        </p:txBody>
      </p:sp>
      <p:pic>
        <p:nvPicPr>
          <p:cNvPr id="4" name="Imagen 3">
            <a:extLst>
              <a:ext uri="{FF2B5EF4-FFF2-40B4-BE49-F238E27FC236}">
                <a16:creationId xmlns:a16="http://schemas.microsoft.com/office/drawing/2014/main" id="{DCE816A5-4C25-48CC-8170-7364CE4D0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91830"/>
            <a:ext cx="9143999" cy="1851670"/>
          </a:xfrm>
          <a:prstGeom prst="rect">
            <a:avLst/>
          </a:prstGeom>
        </p:spPr>
      </p:pic>
      <p:pic>
        <p:nvPicPr>
          <p:cNvPr id="5" name="Imagen 4">
            <a:extLst>
              <a:ext uri="{FF2B5EF4-FFF2-40B4-BE49-F238E27FC236}">
                <a16:creationId xmlns:a16="http://schemas.microsoft.com/office/drawing/2014/main" id="{F8A20089-2B6F-403B-9F8B-1E30F98FE7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592" y="2606469"/>
            <a:ext cx="1370722" cy="13707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758631" y="51470"/>
            <a:ext cx="6917825" cy="572700"/>
          </a:xfrm>
          <a:prstGeom prst="rect">
            <a:avLst/>
          </a:prstGeom>
        </p:spPr>
        <p:txBody>
          <a:bodyPr spcFirstLastPara="1" wrap="square" lIns="91425" tIns="91425" rIns="91425" bIns="91425" anchor="t" anchorCtr="0">
            <a:noAutofit/>
          </a:bodyPr>
          <a:lstStyle/>
          <a:p>
            <a:pPr>
              <a:lnSpc>
                <a:spcPct val="107000"/>
              </a:lnSpc>
              <a:spcAft>
                <a:spcPts val="1800"/>
              </a:spcAft>
            </a:pPr>
            <a:r>
              <a:rPr lang="es-ES" sz="1800" b="1" cap="all" dirty="0">
                <a:solidFill>
                  <a:srgbClr val="3C5C8E"/>
                </a:solidFill>
                <a:effectLst/>
                <a:latin typeface="Corbel" panose="020B0503020204020204" pitchFamily="34" charset="0"/>
                <a:ea typeface="Calibri" panose="020F0502020204030204" pitchFamily="34" charset="0"/>
                <a:cs typeface="Times New Roman" panose="02020603050405020304" pitchFamily="18" charset="0"/>
              </a:rPr>
              <a:t>Políticas de Desarrollo Productivo o Industriales</a:t>
            </a:r>
            <a:endParaRPr lang="es-UY" sz="1800" b="1" cap="all" dirty="0">
              <a:solidFill>
                <a:srgbClr val="3C5C8E"/>
              </a:solidFill>
              <a:effectLst/>
              <a:latin typeface="Corbel" panose="020B050302020402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8F6D7945-AD22-463A-9D97-AD3FA04256AC}"/>
              </a:ext>
            </a:extLst>
          </p:cNvPr>
          <p:cNvSpPr/>
          <p:nvPr/>
        </p:nvSpPr>
        <p:spPr>
          <a:xfrm>
            <a:off x="3851920" y="4299942"/>
            <a:ext cx="4968552" cy="505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 name="Google Shape;73;p16"/>
          <p:cNvSpPr txBox="1">
            <a:spLocks noGrp="1"/>
          </p:cNvSpPr>
          <p:nvPr>
            <p:ph type="body" idx="1"/>
          </p:nvPr>
        </p:nvSpPr>
        <p:spPr>
          <a:xfrm>
            <a:off x="1775082" y="350176"/>
            <a:ext cx="5643602" cy="1643074"/>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UY" sz="1800" dirty="0">
                <a:effectLst/>
                <a:latin typeface="Calibri" panose="020F0502020204030204" pitchFamily="34" charset="0"/>
                <a:ea typeface="Calibri" panose="020F0502020204030204" pitchFamily="34" charset="0"/>
                <a:cs typeface="Times New Roman" panose="02020603050405020304" pitchFamily="18" charset="0"/>
              </a:rPr>
              <a:t>La evidencia muestra que la convergencia a las economías avanzadas requiere de un proceso dinámico de transformación productiva, que requiere de políticas públicas deliberadas que lo promuevan</a:t>
            </a: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endParaRPr lang="es" sz="1700" dirty="0">
              <a:solidFill>
                <a:schemeClr val="dk1"/>
              </a:solidFill>
              <a:latin typeface="Quattrocento Sans"/>
              <a:ea typeface="Quattrocento Sans"/>
              <a:cs typeface="Quattrocento Sans"/>
              <a:sym typeface="Quattrocento Sans"/>
            </a:endParaRPr>
          </a:p>
          <a:p>
            <a:pPr marL="0" lvl="0" indent="0" algn="just" rtl="0">
              <a:spcBef>
                <a:spcPts val="0"/>
              </a:spcBef>
              <a:spcAft>
                <a:spcPts val="0"/>
              </a:spcAft>
              <a:buNone/>
            </a:pPr>
            <a:r>
              <a:rPr lang="es-UY" sz="1800" dirty="0">
                <a:effectLst/>
                <a:latin typeface="Calibri" panose="020F0502020204030204" pitchFamily="34" charset="0"/>
                <a:ea typeface="Calibri" panose="020F0502020204030204" pitchFamily="34" charset="0"/>
                <a:cs typeface="Times New Roman" panose="02020603050405020304" pitchFamily="18" charset="0"/>
              </a:rPr>
              <a:t>Las políticas de la transformación productiva son las habitualmente denominadas políticas industriales, que, en la región latinoamericana, suelen ser referidas también como políticas de desarrollo productivo (PDP). Una característica esencial de las PDP es que están focalizadas, ya sea horizontal o verticalmente. Las PDP verticales, se centran en un sector o producto específico para mejorar la estructura sectorial. Las PDP horizontales, son políticas de base amplia, que no se centran en ningún sector en particular, sino que tienen una visión más amplia. </a:t>
            </a:r>
            <a:endParaRPr lang="es" sz="1700" dirty="0">
              <a:solidFill>
                <a:schemeClr val="dk1"/>
              </a:solidFill>
              <a:latin typeface="Quattrocento Sans"/>
              <a:ea typeface="Quattrocento Sans"/>
              <a:cs typeface="Quattrocento Sans"/>
              <a:sym typeface="Quattrocento Sans"/>
            </a:endParaRPr>
          </a:p>
          <a:p>
            <a:pPr marL="0" indent="0" algn="just">
              <a:buNone/>
            </a:pPr>
            <a:endParaRPr sz="17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2" name="Rectángulo 1">
            <a:extLst>
              <a:ext uri="{FF2B5EF4-FFF2-40B4-BE49-F238E27FC236}">
                <a16:creationId xmlns:a16="http://schemas.microsoft.com/office/drawing/2014/main" id="{0174F9AE-A721-4BB2-BEBB-58C8539E53DD}"/>
              </a:ext>
            </a:extLst>
          </p:cNvPr>
          <p:cNvSpPr/>
          <p:nvPr/>
        </p:nvSpPr>
        <p:spPr>
          <a:xfrm>
            <a:off x="0" y="3291830"/>
            <a:ext cx="9144000" cy="1851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7" name="Google Shape;79;p17"/>
          <p:cNvSpPr txBox="1">
            <a:spLocks noGrp="1"/>
          </p:cNvSpPr>
          <p:nvPr>
            <p:ph type="body" idx="1"/>
          </p:nvPr>
        </p:nvSpPr>
        <p:spPr>
          <a:xfrm>
            <a:off x="107504" y="699542"/>
            <a:ext cx="7525500" cy="2291932"/>
          </a:xfrm>
          <a:prstGeom prst="rect">
            <a:avLst/>
          </a:prstGeom>
        </p:spPr>
        <p:txBody>
          <a:bodyPr spcFirstLastPara="1" wrap="square" lIns="91425" tIns="91425" rIns="91425" bIns="91425" anchor="t" anchorCtr="0">
            <a:noAutofit/>
          </a:bodyPr>
          <a:lstStyle/>
          <a:p>
            <a:pPr algn="just">
              <a:spcAft>
                <a:spcPts val="800"/>
              </a:spcAft>
            </a:pPr>
            <a:r>
              <a:rPr lang="es-UY" sz="1800" dirty="0">
                <a:effectLst/>
                <a:latin typeface="Calibri" panose="020F0502020204030204" pitchFamily="34" charset="0"/>
                <a:ea typeface="Calibri" panose="020F0502020204030204" pitchFamily="34" charset="0"/>
                <a:cs typeface="Times New Roman" panose="02020603050405020304" pitchFamily="18" charset="0"/>
              </a:rPr>
              <a:t>La justificación teórica de las PDP o políticas industriales resulta esencialmente de la presencia de fallas de mercado que pueden implicar la existencia de externalidades que introducen una brecha entre el beneficio social neto de las actividades productivas y el beneficio privado neto percibido por los agentes del mercado que controlan tales actividades.</a:t>
            </a:r>
          </a:p>
          <a:p>
            <a:pPr algn="just">
              <a:spcAft>
                <a:spcPts val="800"/>
              </a:spcAft>
            </a:pPr>
            <a:r>
              <a:rPr lang="es-UY" dirty="0">
                <a:latin typeface="Calibri" panose="020F0502020204030204" pitchFamily="34" charset="0"/>
                <a:ea typeface="Calibri" panose="020F0502020204030204" pitchFamily="34" charset="0"/>
                <a:cs typeface="Times New Roman" panose="02020603050405020304" pitchFamily="18" charset="0"/>
              </a:rPr>
              <a:t>Aún así, existen críticas que cuestionan que el sector público sea capaz de identificar las actividades, productos y sectores que presentan fallas de mercado; así como su capacidad para administrarlo. También, se cuestiona la no-neutralidad de las PDP. </a:t>
            </a:r>
            <a:endParaRPr lang="es-UY"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a16="http://schemas.microsoft.com/office/drawing/2014/main" id="{3C9BB177-A556-43CF-91BF-4BB2039DC57D}"/>
              </a:ext>
            </a:extLst>
          </p:cNvPr>
          <p:cNvSpPr txBox="1"/>
          <p:nvPr/>
        </p:nvSpPr>
        <p:spPr>
          <a:xfrm>
            <a:off x="1691680" y="0"/>
            <a:ext cx="6264696" cy="400110"/>
          </a:xfrm>
          <a:prstGeom prst="rect">
            <a:avLst/>
          </a:prstGeom>
          <a:noFill/>
        </p:spPr>
        <p:txBody>
          <a:bodyPr wrap="square">
            <a:spAutoFit/>
          </a:bodyPr>
          <a:lstStyle/>
          <a:p>
            <a:r>
              <a:rPr lang="es-ES" sz="2000" b="1" cap="all" dirty="0">
                <a:solidFill>
                  <a:srgbClr val="3C5C8E"/>
                </a:solidFill>
                <a:effectLst/>
                <a:latin typeface="Corbel" panose="020B0503020204020204" pitchFamily="34" charset="0"/>
                <a:ea typeface="Calibri" panose="020F0502020204030204" pitchFamily="34" charset="0"/>
                <a:cs typeface="Times New Roman" panose="02020603050405020304" pitchFamily="18" charset="0"/>
              </a:rPr>
              <a:t>¿Por qué aplicar políticas industriales?</a:t>
            </a:r>
            <a:endParaRPr lang="es-UY"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5" name="Rectángulo 4">
            <a:extLst>
              <a:ext uri="{FF2B5EF4-FFF2-40B4-BE49-F238E27FC236}">
                <a16:creationId xmlns:a16="http://schemas.microsoft.com/office/drawing/2014/main" id="{7C954BC6-BF5F-461A-BB6B-4AB02C9AC98A}"/>
              </a:ext>
            </a:extLst>
          </p:cNvPr>
          <p:cNvSpPr/>
          <p:nvPr/>
        </p:nvSpPr>
        <p:spPr>
          <a:xfrm>
            <a:off x="179512" y="4227934"/>
            <a:ext cx="6120680"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60" name="Google Shape;60;p14"/>
          <p:cNvSpPr txBox="1">
            <a:spLocks noGrp="1"/>
          </p:cNvSpPr>
          <p:nvPr>
            <p:ph type="title"/>
          </p:nvPr>
        </p:nvSpPr>
        <p:spPr>
          <a:xfrm>
            <a:off x="2051720" y="339502"/>
            <a:ext cx="5297132"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Desafíos de las políticas de desarrollo productivo</a:t>
            </a:r>
            <a:endParaRPr b="1" dirty="0">
              <a:latin typeface="Quattrocento Sans"/>
              <a:ea typeface="Quattrocento Sans"/>
              <a:cs typeface="Quattrocento Sans"/>
              <a:sym typeface="Quattrocento Sans"/>
            </a:endParaRPr>
          </a:p>
        </p:txBody>
      </p:sp>
      <p:sp>
        <p:nvSpPr>
          <p:cNvPr id="4" name="Google Shape;61;p14"/>
          <p:cNvSpPr txBox="1">
            <a:spLocks/>
          </p:cNvSpPr>
          <p:nvPr/>
        </p:nvSpPr>
        <p:spPr>
          <a:xfrm>
            <a:off x="251520" y="1491630"/>
            <a:ext cx="7200800" cy="2334600"/>
          </a:xfrm>
          <a:prstGeom prst="rect">
            <a:avLst/>
          </a:prstGeom>
          <a:no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El diseño y la implementación de PDP constituyen un desafío exigente. </a:t>
            </a:r>
            <a:r>
              <a:rPr lang="es" sz="1700" dirty="0">
                <a:solidFill>
                  <a:schemeClr val="tx1"/>
                </a:solidFill>
                <a:latin typeface="Quattrocento Sans"/>
                <a:ea typeface="Quattrocento Sans"/>
                <a:cs typeface="Quattrocento Sans"/>
                <a:sym typeface="Quattrocento Sans"/>
              </a:rPr>
              <a:t>Existen, al menos, 5 requisitos principales que la vuelven díficiles de formular:</a:t>
            </a:r>
          </a:p>
          <a:p>
            <a:pPr marL="285750" marR="0" lvl="0" indent="-285750" algn="just" defTabSz="914400" rtl="0" eaLnBrk="1" fontAlgn="auto" latinLnBrk="0" hangingPunct="1">
              <a:lnSpc>
                <a:spcPct val="115000"/>
              </a:lnSpc>
              <a:spcBef>
                <a:spcPts val="0"/>
              </a:spcBef>
              <a:spcAft>
                <a:spcPts val="1200"/>
              </a:spcAft>
              <a:buClr>
                <a:schemeClr val="dk2"/>
              </a:buClr>
              <a:buSzPts val="1800"/>
              <a:buFont typeface="Arial" panose="020B0604020202020204" pitchFamily="34" charset="0"/>
              <a:buChar char="•"/>
              <a:tabLst/>
              <a:defRPr/>
            </a:pP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La coordinación público-pública</a:t>
            </a:r>
          </a:p>
          <a:p>
            <a:pPr marL="285750" marR="0" lvl="0" indent="-285750" algn="just" defTabSz="914400" rtl="0" eaLnBrk="1" fontAlgn="auto" latinLnBrk="0" hangingPunct="1">
              <a:lnSpc>
                <a:spcPct val="115000"/>
              </a:lnSpc>
              <a:spcBef>
                <a:spcPts val="0"/>
              </a:spcBef>
              <a:spcAft>
                <a:spcPts val="1200"/>
              </a:spcAft>
              <a:buClr>
                <a:schemeClr val="dk2"/>
              </a:buClr>
              <a:buSzPts val="1800"/>
              <a:buFont typeface="Arial" panose="020B0604020202020204" pitchFamily="34" charset="0"/>
              <a:buChar char="•"/>
              <a:tabLst/>
              <a:defRPr/>
            </a:pP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La co</a:t>
            </a:r>
            <a:r>
              <a:rPr lang="es" sz="1700" dirty="0">
                <a:solidFill>
                  <a:schemeClr val="tx1"/>
                </a:solidFill>
                <a:latin typeface="Quattrocento Sans"/>
                <a:ea typeface="Quattrocento Sans"/>
                <a:cs typeface="Quattrocento Sans"/>
                <a:sym typeface="Quattrocento Sans"/>
              </a:rPr>
              <a:t>ordinación público-privada</a:t>
            </a:r>
          </a:p>
          <a:p>
            <a:pPr marL="285750" marR="0" lvl="0" indent="-285750" algn="just" defTabSz="914400" rtl="0" eaLnBrk="1" fontAlgn="auto" latinLnBrk="0" hangingPunct="1">
              <a:lnSpc>
                <a:spcPct val="115000"/>
              </a:lnSpc>
              <a:spcBef>
                <a:spcPts val="0"/>
              </a:spcBef>
              <a:spcAft>
                <a:spcPts val="1200"/>
              </a:spcAft>
              <a:buClr>
                <a:schemeClr val="dk2"/>
              </a:buClr>
              <a:buSzPts val="1800"/>
              <a:buFont typeface="Arial" panose="020B0604020202020204" pitchFamily="34" charset="0"/>
              <a:buChar char="•"/>
              <a:tabLst/>
              <a:defRPr/>
            </a:pP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Un gran apoyo político</a:t>
            </a:r>
          </a:p>
          <a:p>
            <a:pPr marL="285750" marR="0" lvl="0" indent="-285750" algn="just" defTabSz="914400" rtl="0" eaLnBrk="1" fontAlgn="auto" latinLnBrk="0" hangingPunct="1">
              <a:lnSpc>
                <a:spcPct val="115000"/>
              </a:lnSpc>
              <a:spcBef>
                <a:spcPts val="0"/>
              </a:spcBef>
              <a:spcAft>
                <a:spcPts val="1200"/>
              </a:spcAft>
              <a:buClr>
                <a:schemeClr val="dk2"/>
              </a:buClr>
              <a:buSzPts val="1800"/>
              <a:buFont typeface="Arial" panose="020B0604020202020204" pitchFamily="34" charset="0"/>
              <a:buChar char="•"/>
              <a:tabLst/>
              <a:defRPr/>
            </a:pPr>
            <a:r>
              <a:rPr lang="es" sz="1700" dirty="0">
                <a:solidFill>
                  <a:schemeClr val="tx1"/>
                </a:solidFill>
                <a:latin typeface="Quattrocento Sans"/>
                <a:ea typeface="Quattrocento Sans"/>
                <a:cs typeface="Quattrocento Sans"/>
                <a:sym typeface="Quattrocento Sans"/>
              </a:rPr>
              <a:t>Estabilidad política e institucional</a:t>
            </a:r>
          </a:p>
          <a:p>
            <a:pPr marL="285750" marR="0" lvl="0" indent="-285750" algn="just" defTabSz="914400" rtl="0" eaLnBrk="1" fontAlgn="auto" latinLnBrk="0" hangingPunct="1">
              <a:lnSpc>
                <a:spcPct val="115000"/>
              </a:lnSpc>
              <a:spcBef>
                <a:spcPts val="0"/>
              </a:spcBef>
              <a:spcAft>
                <a:spcPts val="1200"/>
              </a:spcAft>
              <a:buClr>
                <a:schemeClr val="dk2"/>
              </a:buClr>
              <a:buSzPts val="1800"/>
              <a:buFont typeface="Arial" panose="020B0604020202020204" pitchFamily="34" charset="0"/>
              <a:buChar char="•"/>
              <a:tabLst/>
              <a:defRPr/>
            </a:pPr>
            <a:r>
              <a:rPr lang="es" sz="1700" dirty="0">
                <a:solidFill>
                  <a:schemeClr val="tx1"/>
                </a:solidFill>
                <a:latin typeface="Quattrocento Sans"/>
                <a:ea typeface="Quattrocento Sans"/>
                <a:cs typeface="Quattrocento Sans"/>
                <a:sym typeface="Quattrocento Sans"/>
              </a:rPr>
              <a:t>Las c</a:t>
            </a:r>
            <a:r>
              <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rPr>
              <a:t>apacidades de formulación de políticas del sector público</a:t>
            </a:r>
          </a:p>
          <a:p>
            <a:pPr marL="285750" marR="0" lvl="0" indent="-285750" algn="just" defTabSz="914400" rtl="0" eaLnBrk="1" fontAlgn="auto" latinLnBrk="0" hangingPunct="1">
              <a:lnSpc>
                <a:spcPct val="115000"/>
              </a:lnSpc>
              <a:spcBef>
                <a:spcPts val="0"/>
              </a:spcBef>
              <a:spcAft>
                <a:spcPts val="1200"/>
              </a:spcAft>
              <a:buClr>
                <a:schemeClr val="dk2"/>
              </a:buClr>
              <a:buSzPts val="1800"/>
              <a:buFont typeface="Arial" panose="020B0604020202020204" pitchFamily="34" charset="0"/>
              <a:buChar char="•"/>
              <a:tabLst/>
              <a:defRPr/>
            </a:pPr>
            <a:endPar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a:p>
            <a:pPr marL="0" marR="0" lvl="0" indent="0" algn="just" defTabSz="914400" rtl="0" eaLnBrk="1" fontAlgn="auto" latinLnBrk="0" hangingPunct="1">
              <a:lnSpc>
                <a:spcPct val="115000"/>
              </a:lnSpc>
              <a:spcBef>
                <a:spcPts val="0"/>
              </a:spcBef>
              <a:spcAft>
                <a:spcPts val="1200"/>
              </a:spcAft>
              <a:buClr>
                <a:schemeClr val="dk2"/>
              </a:buClr>
              <a:buSzPts val="1800"/>
              <a:buFont typeface="Arial"/>
              <a:buNone/>
              <a:tabLst/>
              <a:defRPr/>
            </a:pPr>
            <a:endParaRPr kumimoji="0" lang="es" sz="1700" b="0" i="0" u="none" strike="noStrike" kern="0" cap="none" spc="0" normalizeH="0" baseline="0" noProof="0" dirty="0">
              <a:ln>
                <a:noFill/>
              </a:ln>
              <a:solidFill>
                <a:schemeClr val="tx1"/>
              </a:solidFill>
              <a:effectLst/>
              <a:uLnTx/>
              <a:uFillTx/>
              <a:latin typeface="Quattrocento Sans"/>
              <a:ea typeface="Quattrocento Sans"/>
              <a:cs typeface="Quattrocento Sans"/>
              <a:sym typeface="Quattrocento Sans"/>
            </a:endParaRPr>
          </a:p>
        </p:txBody>
      </p:sp>
      <p:pic>
        <p:nvPicPr>
          <p:cNvPr id="3" name="Imagen 2">
            <a:extLst>
              <a:ext uri="{FF2B5EF4-FFF2-40B4-BE49-F238E27FC236}">
                <a16:creationId xmlns:a16="http://schemas.microsoft.com/office/drawing/2014/main" id="{5393EB28-0BCE-4FC3-9F20-4ADE56881CBB}"/>
              </a:ext>
            </a:extLst>
          </p:cNvPr>
          <p:cNvPicPr>
            <a:picLocks noChangeAspect="1"/>
          </p:cNvPicPr>
          <p:nvPr/>
        </p:nvPicPr>
        <p:blipFill>
          <a:blip r:embed="rId4"/>
          <a:stretch>
            <a:fillRect/>
          </a:stretch>
        </p:blipFill>
        <p:spPr>
          <a:xfrm>
            <a:off x="251520" y="4789637"/>
            <a:ext cx="5832648" cy="25401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4" name="CuadroTexto 3">
            <a:extLst>
              <a:ext uri="{FF2B5EF4-FFF2-40B4-BE49-F238E27FC236}">
                <a16:creationId xmlns:a16="http://schemas.microsoft.com/office/drawing/2014/main" id="{01530613-AD7D-4D23-9447-5CC0DBE97A41}"/>
              </a:ext>
            </a:extLst>
          </p:cNvPr>
          <p:cNvSpPr txBox="1"/>
          <p:nvPr/>
        </p:nvSpPr>
        <p:spPr>
          <a:xfrm>
            <a:off x="275720" y="68896"/>
            <a:ext cx="6408712" cy="461665"/>
          </a:xfrm>
          <a:prstGeom prst="rect">
            <a:avLst/>
          </a:prstGeom>
          <a:noFill/>
        </p:spPr>
        <p:txBody>
          <a:bodyPr wrap="square">
            <a:spAutoFit/>
          </a:bodyPr>
          <a:lstStyle/>
          <a:p>
            <a:r>
              <a:rPr lang="es" sz="2400" b="1" dirty="0">
                <a:latin typeface="Quattrocento Sans"/>
                <a:ea typeface="Quattrocento Sans"/>
                <a:cs typeface="Quattrocento Sans"/>
                <a:sym typeface="Quattrocento Sans"/>
              </a:rPr>
              <a:t>Políticas de desarrollo productivo en Uruguay</a:t>
            </a:r>
            <a:endParaRPr lang="es-UY" sz="2400" dirty="0"/>
          </a:p>
        </p:txBody>
      </p:sp>
      <p:sp>
        <p:nvSpPr>
          <p:cNvPr id="8" name="CuadroTexto 7">
            <a:extLst>
              <a:ext uri="{FF2B5EF4-FFF2-40B4-BE49-F238E27FC236}">
                <a16:creationId xmlns:a16="http://schemas.microsoft.com/office/drawing/2014/main" id="{F630A90A-B809-44A8-B2A5-9A24146F5C21}"/>
              </a:ext>
            </a:extLst>
          </p:cNvPr>
          <p:cNvSpPr txBox="1"/>
          <p:nvPr/>
        </p:nvSpPr>
        <p:spPr>
          <a:xfrm>
            <a:off x="251520" y="569307"/>
            <a:ext cx="7488832" cy="1754326"/>
          </a:xfrm>
          <a:prstGeom prst="rect">
            <a:avLst/>
          </a:prstGeom>
          <a:noFill/>
        </p:spPr>
        <p:txBody>
          <a:bodyPr wrap="square">
            <a:spAutoFit/>
          </a:bodyPr>
          <a:lstStyle/>
          <a:p>
            <a:r>
              <a:rPr lang="es-UY"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Uruguay cuenta con un entramado relativamente denso de instituciones públicas relacionadas en alguna medida con la promoción del desarrollo productivo en sentido amplio. Estas instituciones contribuyen a un mejor desempeño debido a: </a:t>
            </a:r>
            <a:r>
              <a:rPr lang="es-UY"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su especialización, su “neutralidad política”, su monitoreo y evaluación constante, su flexibilidad burocrática, su mayor cercanía a los clientes y su proactividad innovadora. </a:t>
            </a:r>
          </a:p>
        </p:txBody>
      </p:sp>
      <p:pic>
        <p:nvPicPr>
          <p:cNvPr id="9" name="Imagen 8">
            <a:extLst>
              <a:ext uri="{FF2B5EF4-FFF2-40B4-BE49-F238E27FC236}">
                <a16:creationId xmlns:a16="http://schemas.microsoft.com/office/drawing/2014/main" id="{79DD3C54-5D93-411B-A4CB-7115C3B0D9A4}"/>
              </a:ext>
            </a:extLst>
          </p:cNvPr>
          <p:cNvPicPr>
            <a:picLocks noChangeAspect="1"/>
          </p:cNvPicPr>
          <p:nvPr/>
        </p:nvPicPr>
        <p:blipFill>
          <a:blip r:embed="rId4"/>
          <a:stretch>
            <a:fillRect/>
          </a:stretch>
        </p:blipFill>
        <p:spPr>
          <a:xfrm>
            <a:off x="611560" y="2323633"/>
            <a:ext cx="7168950" cy="266602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1857356" y="195486"/>
            <a:ext cx="574012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2400" b="1" dirty="0" smtClean="0">
                <a:latin typeface="Quattrocento Sans"/>
                <a:ea typeface="Quattrocento Sans"/>
                <a:cs typeface="Quattrocento Sans"/>
                <a:sym typeface="Quattrocento Sans"/>
              </a:rPr>
              <a:t>Régimenes de incentivos a las inversiones</a:t>
            </a:r>
            <a:endParaRPr sz="2400" b="1" dirty="0">
              <a:latin typeface="Quattrocento Sans"/>
              <a:ea typeface="Quattrocento Sans"/>
              <a:cs typeface="Quattrocento Sans"/>
              <a:sym typeface="Quattrocento Sans"/>
            </a:endParaRPr>
          </a:p>
        </p:txBody>
      </p:sp>
      <p:sp>
        <p:nvSpPr>
          <p:cNvPr id="73" name="Google Shape;73;p16"/>
          <p:cNvSpPr txBox="1">
            <a:spLocks noGrp="1"/>
          </p:cNvSpPr>
          <p:nvPr>
            <p:ph type="body" idx="1"/>
          </p:nvPr>
        </p:nvSpPr>
        <p:spPr>
          <a:xfrm>
            <a:off x="1854915" y="657597"/>
            <a:ext cx="5643602" cy="546001"/>
          </a:xfrm>
          <a:prstGeom prst="rect">
            <a:avLst/>
          </a:prstGeom>
        </p:spPr>
        <p:txBody>
          <a:bodyPr spcFirstLastPara="1" wrap="square" lIns="91425" tIns="91425" rIns="91425" bIns="91425" anchor="t" anchorCtr="0">
            <a:noAutofit/>
          </a:bodyPr>
          <a:lstStyle/>
          <a:p>
            <a:pPr marL="0" indent="0" algn="just">
              <a:buNone/>
            </a:pPr>
            <a:r>
              <a:rPr lang="es-UY" sz="1400" b="1" dirty="0">
                <a:latin typeface="Quattrocento Sans" panose="020B0604020202020204" charset="0"/>
              </a:rPr>
              <a:t>Las principales políticas de desarrollo productivo, en términos de los montos de recursos públicos </a:t>
            </a:r>
            <a:r>
              <a:rPr lang="es-UY" sz="1400" b="1" dirty="0" smtClean="0">
                <a:latin typeface="Quattrocento Sans" panose="020B0604020202020204" charset="0"/>
              </a:rPr>
              <a:t>aplicados.</a:t>
            </a:r>
            <a:endParaRPr lang="es-ES" sz="1400" b="1" dirty="0" smtClean="0">
              <a:solidFill>
                <a:schemeClr val="dk1"/>
              </a:solidFill>
              <a:latin typeface="Quattrocento Sans" panose="020B0604020202020204" charset="0"/>
              <a:ea typeface="Quattrocento Sans"/>
              <a:cs typeface="Quattrocento Sans"/>
              <a:sym typeface="Quattrocento Sans"/>
            </a:endParaRPr>
          </a:p>
        </p:txBody>
      </p:sp>
      <p:sp>
        <p:nvSpPr>
          <p:cNvPr id="4" name="3 Rectángulo"/>
          <p:cNvSpPr/>
          <p:nvPr/>
        </p:nvSpPr>
        <p:spPr>
          <a:xfrm>
            <a:off x="5076056" y="1779662"/>
            <a:ext cx="3599195" cy="233910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1" i="0" u="none" strike="noStrike" kern="0" cap="none" spc="0" normalizeH="0" baseline="0" noProof="0" dirty="0" smtClean="0">
                <a:ln>
                  <a:noFill/>
                </a:ln>
                <a:solidFill>
                  <a:srgbClr val="0070C0"/>
                </a:solidFill>
                <a:effectLst/>
                <a:uLnTx/>
                <a:uFillTx/>
                <a:latin typeface="Quattrocento Sans"/>
                <a:ea typeface="Quattrocento Sans"/>
                <a:cs typeface="Quattrocento Sans"/>
                <a:sym typeface="Quattrocento Sans"/>
              </a:rPr>
              <a:t>Tres categorías para Uruguay:</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600" b="0" i="0" u="none" strike="noStrike" kern="0" cap="none" spc="0" normalizeH="0" baseline="0" noProof="0" dirty="0" smtClean="0">
              <a:ln>
                <a:noFill/>
              </a:ln>
              <a:solidFill>
                <a:srgbClr val="000000"/>
              </a:solidFill>
              <a:effectLst/>
              <a:uLnTx/>
              <a:uFillTx/>
              <a:latin typeface="Quattrocento Sans"/>
              <a:ea typeface="Quattrocento Sans"/>
              <a:cs typeface="Quattrocento Sans"/>
              <a:sym typeface="Quattrocento Sans"/>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400" b="0" i="0" u="none" strike="noStrike" kern="0" cap="none" spc="0" normalizeH="0" baseline="0" noProof="0" dirty="0" smtClean="0">
                <a:ln>
                  <a:noFill/>
                </a:ln>
                <a:solidFill>
                  <a:srgbClr val="000000"/>
                </a:solidFill>
                <a:effectLst/>
                <a:uLnTx/>
                <a:uFillTx/>
                <a:latin typeface="Quattrocento Sans"/>
                <a:ea typeface="Quattrocento Sans"/>
                <a:cs typeface="Quattrocento Sans"/>
                <a:sym typeface="Quattrocento Sans"/>
              </a:rPr>
              <a:t> </a:t>
            </a:r>
            <a:r>
              <a:rPr kumimoji="0" lang="es-MX" sz="1400" b="0" i="0" u="none" strike="noStrike" kern="0" cap="none" spc="0" normalizeH="0" baseline="0" noProof="0" dirty="0" smtClean="0">
                <a:ln>
                  <a:noFill/>
                </a:ln>
                <a:solidFill>
                  <a:srgbClr val="000000"/>
                </a:solidFill>
                <a:effectLst/>
                <a:uLnTx/>
                <a:uFillTx/>
                <a:latin typeface="Quattrocento Sans"/>
                <a:ea typeface="Quattrocento Sans"/>
                <a:cs typeface="Quattrocento Sans"/>
                <a:sym typeface="Quattrocento Sans"/>
              </a:rPr>
              <a:t>• Regímenes </a:t>
            </a:r>
            <a:r>
              <a:rPr kumimoji="0" lang="es-MX" sz="14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tipo zonas económicas especiales: Zonas Francas (ZZFF) y Parques Industriales y Científico-Tecnológicos (PICT).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smtClean="0">
                <a:ln>
                  <a:noFill/>
                </a:ln>
                <a:solidFill>
                  <a:srgbClr val="000000"/>
                </a:solidFill>
                <a:effectLst/>
                <a:uLnTx/>
                <a:uFillTx/>
                <a:latin typeface="Quattrocento Sans"/>
                <a:ea typeface="Quattrocento Sans"/>
                <a:cs typeface="Quattrocento Sans"/>
                <a:sym typeface="Quattrocento Sans"/>
              </a:rPr>
              <a:t>• Régimen </a:t>
            </a:r>
            <a:r>
              <a:rPr kumimoji="0" lang="es-MX" sz="14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de Promoción de Inversiones (RPI) de la Ley 16.906: régimen general y sectoriales.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smtClean="0">
                <a:ln>
                  <a:noFill/>
                </a:ln>
                <a:solidFill>
                  <a:srgbClr val="000000"/>
                </a:solidFill>
                <a:effectLst/>
                <a:uLnTx/>
                <a:uFillTx/>
                <a:latin typeface="Quattrocento Sans"/>
                <a:ea typeface="Quattrocento Sans"/>
                <a:cs typeface="Quattrocento Sans"/>
                <a:sym typeface="Quattrocento Sans"/>
              </a:rPr>
              <a:t>• Otros </a:t>
            </a:r>
            <a:r>
              <a:rPr kumimoji="0" lang="es-MX" sz="1400" b="0"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rPr>
              <a:t>regímenes sectoriales.</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Y" sz="1400" b="0" i="0" u="none" strike="noStrike" kern="0" cap="none" spc="0" normalizeH="0" baseline="0" noProof="0" dirty="0">
              <a:ln>
                <a:noFill/>
              </a:ln>
              <a:solidFill>
                <a:srgbClr val="000000"/>
              </a:solidFill>
              <a:effectLst/>
              <a:uLnTx/>
              <a:uFillTx/>
              <a:latin typeface="Quattrocento Sans" panose="020B0604020202020204" charset="0"/>
              <a:cs typeface="Arial"/>
              <a:sym typeface="Arial"/>
            </a:endParaRPr>
          </a:p>
        </p:txBody>
      </p:sp>
      <p:pic>
        <p:nvPicPr>
          <p:cNvPr id="3" name="Imagen 2"/>
          <p:cNvPicPr>
            <a:picLocks noChangeAspect="1"/>
          </p:cNvPicPr>
          <p:nvPr/>
        </p:nvPicPr>
        <p:blipFill>
          <a:blip r:embed="rId4"/>
          <a:stretch>
            <a:fillRect/>
          </a:stretch>
        </p:blipFill>
        <p:spPr>
          <a:xfrm>
            <a:off x="251520" y="1568625"/>
            <a:ext cx="4608512" cy="2761176"/>
          </a:xfrm>
          <a:prstGeom prst="rect">
            <a:avLst/>
          </a:prstGeom>
        </p:spPr>
      </p:pic>
    </p:spTree>
    <p:extLst>
      <p:ext uri="{BB962C8B-B14F-4D97-AF65-F5344CB8AC3E}">
        <p14:creationId xmlns:p14="http://schemas.microsoft.com/office/powerpoint/2010/main" val="2219952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3" name="Rectángulo 2"/>
          <p:cNvSpPr/>
          <p:nvPr/>
        </p:nvSpPr>
        <p:spPr>
          <a:xfrm>
            <a:off x="4911441" y="1214428"/>
            <a:ext cx="3214710" cy="2797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UY"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6" name="Google Shape;66;p15"/>
          <p:cNvSpPr txBox="1">
            <a:spLocks noGrp="1"/>
          </p:cNvSpPr>
          <p:nvPr>
            <p:ph type="title"/>
          </p:nvPr>
        </p:nvSpPr>
        <p:spPr>
          <a:xfrm>
            <a:off x="1907704" y="515984"/>
            <a:ext cx="6500858" cy="1076116"/>
          </a:xfrm>
          <a:prstGeom prst="rect">
            <a:avLst/>
          </a:prstGeom>
          <a:solidFill>
            <a:schemeClr val="bg1"/>
          </a:solidFill>
        </p:spPr>
        <p:txBody>
          <a:bodyPr spcFirstLastPara="1" wrap="square" lIns="91425" tIns="91425" rIns="91425" bIns="91425" anchor="t" anchorCtr="0">
            <a:noAutofit/>
          </a:bodyPr>
          <a:lstStyle/>
          <a:p>
            <a:pPr lvl="0"/>
            <a:r>
              <a:rPr lang="es-MX" b="1" dirty="0">
                <a:latin typeface="Quattrocento Sans"/>
                <a:ea typeface="Quattrocento Sans"/>
                <a:cs typeface="Quattrocento Sans"/>
                <a:sym typeface="Quattrocento Sans"/>
              </a:rPr>
              <a:t>Gasto tributario (GT) de los regímenes de incentivo a las inversiones</a:t>
            </a:r>
            <a:endParaRPr b="1" dirty="0">
              <a:latin typeface="Quattrocento Sans"/>
              <a:ea typeface="Quattrocento Sans"/>
              <a:cs typeface="Quattrocento Sans"/>
              <a:sym typeface="Quattrocento Sans"/>
            </a:endParaRPr>
          </a:p>
        </p:txBody>
      </p:sp>
      <p:sp>
        <p:nvSpPr>
          <p:cNvPr id="7" name="Google Shape;92;p19"/>
          <p:cNvSpPr txBox="1"/>
          <p:nvPr/>
        </p:nvSpPr>
        <p:spPr>
          <a:xfrm>
            <a:off x="4628758" y="1870363"/>
            <a:ext cx="2986907" cy="2737265"/>
          </a:xfrm>
          <a:prstGeom prst="rect">
            <a:avLst/>
          </a:prstGeom>
          <a:solidFill>
            <a:schemeClr val="bg1"/>
          </a:solidFill>
          <a:ln>
            <a:noFill/>
          </a:ln>
        </p:spPr>
        <p:txBody>
          <a:bodyPr spcFirstLastPara="1" wrap="square" lIns="91425" tIns="91425" rIns="91425" bIns="91425" anchor="t" anchorCtr="0">
            <a:noAutofit/>
          </a:bodyPr>
          <a:lstStyle/>
          <a:p>
            <a:pPr marL="0" marR="0" lvl="0" indent="0" algn="just" defTabSz="914400" rtl="0" eaLnBrk="1" fontAlgn="auto" latinLnBrk="0" hangingPunct="1">
              <a:lnSpc>
                <a:spcPct val="100000"/>
              </a:lnSpc>
              <a:spcBef>
                <a:spcPts val="0"/>
              </a:spcBef>
              <a:spcAft>
                <a:spcPts val="1200"/>
              </a:spcAft>
              <a:buClr>
                <a:srgbClr val="000000"/>
              </a:buClr>
              <a:buSzPts val="1100"/>
              <a:buFont typeface="Arial"/>
              <a:buNone/>
              <a:tabLst/>
              <a:defRPr/>
            </a:pPr>
            <a:endParaRPr kumimoji="0" lang="es-MX" sz="1100" b="1" i="0" u="none" strike="noStrike" kern="0" cap="none" spc="0" normalizeH="0" baseline="0" noProof="0" dirty="0">
              <a:ln>
                <a:noFill/>
              </a:ln>
              <a:solidFill>
                <a:srgbClr val="595959">
                  <a:lumMod val="75000"/>
                </a:srgbClr>
              </a:solidFill>
              <a:effectLst/>
              <a:uLnTx/>
              <a:uFillTx/>
              <a:latin typeface="Quattrocento Sans"/>
              <a:ea typeface="Quattrocento Sans"/>
              <a:cs typeface="Quattrocento Sans"/>
              <a:sym typeface="Quattrocento Sans"/>
            </a:endParaRPr>
          </a:p>
        </p:txBody>
      </p:sp>
      <p:sp>
        <p:nvSpPr>
          <p:cNvPr id="8" name="7 CuadroTexto"/>
          <p:cNvSpPr txBox="1"/>
          <p:nvPr/>
        </p:nvSpPr>
        <p:spPr>
          <a:xfrm>
            <a:off x="571472" y="4347675"/>
            <a:ext cx="7643866"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5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Rectángulo 5"/>
          <p:cNvSpPr/>
          <p:nvPr/>
        </p:nvSpPr>
        <p:spPr>
          <a:xfrm>
            <a:off x="421032" y="1978306"/>
            <a:ext cx="3574904" cy="2616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1200"/>
              </a:spcAft>
              <a:buClr>
                <a:srgbClr val="000000"/>
              </a:buClr>
              <a:buSzPts val="1100"/>
              <a:buFont typeface="Arial"/>
              <a:buNone/>
              <a:tabLst/>
              <a:defRPr/>
            </a:pPr>
            <a:endParaRPr kumimoji="0" lang="es-MX" sz="1100" b="1" i="0" u="none" strike="noStrike" kern="0" cap="none" spc="0" normalizeH="0" baseline="0" noProof="0" dirty="0">
              <a:ln>
                <a:noFill/>
              </a:ln>
              <a:solidFill>
                <a:srgbClr val="000000"/>
              </a:solidFill>
              <a:effectLst/>
              <a:uLnTx/>
              <a:uFillTx/>
              <a:latin typeface="Quattrocento Sans"/>
              <a:ea typeface="Quattrocento Sans"/>
              <a:cs typeface="Quattrocento Sans"/>
              <a:sym typeface="Quattrocento Sans"/>
            </a:endParaRPr>
          </a:p>
        </p:txBody>
      </p:sp>
      <p:pic>
        <p:nvPicPr>
          <p:cNvPr id="9" name="Imagen 8"/>
          <p:cNvPicPr>
            <a:picLocks noChangeAspect="1"/>
          </p:cNvPicPr>
          <p:nvPr/>
        </p:nvPicPr>
        <p:blipFill>
          <a:blip r:embed="rId4"/>
          <a:stretch>
            <a:fillRect/>
          </a:stretch>
        </p:blipFill>
        <p:spPr>
          <a:xfrm>
            <a:off x="251520" y="1347614"/>
            <a:ext cx="7214384" cy="3406195"/>
          </a:xfrm>
          <a:prstGeom prst="rect">
            <a:avLst/>
          </a:prstGeom>
        </p:spPr>
      </p:pic>
      <p:sp>
        <p:nvSpPr>
          <p:cNvPr id="12" name="Rectángulo 11"/>
          <p:cNvSpPr/>
          <p:nvPr/>
        </p:nvSpPr>
        <p:spPr>
          <a:xfrm>
            <a:off x="5238941" y="1592100"/>
            <a:ext cx="3028415" cy="32937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s-MX" sz="1400" b="0" i="0" u="none" strike="noStrike" kern="0" cap="none" spc="0" normalizeH="0" baseline="0" noProof="0" dirty="0">
                <a:ln>
                  <a:noFill/>
                </a:ln>
                <a:solidFill>
                  <a:srgbClr val="000000"/>
                </a:solidFill>
                <a:effectLst/>
                <a:uLnTx/>
                <a:uFillTx/>
                <a:latin typeface="Quattrocento Sans" panose="020B0604020202020204" charset="0"/>
                <a:cs typeface="Arial"/>
                <a:sym typeface="Arial"/>
              </a:rPr>
              <a:t>Los datos de gasto tributario se están interpretando como una aproximación a la relevancia de los incentivos en términos de su utilización. El gasto tributario no puede ser interpretado en el sentido de que la eliminación del incentivo resultaría en un incremento de la recaudación fiscal por un monto equivalente al de dicho gasto. </a:t>
            </a:r>
            <a:endParaRPr kumimoji="0" lang="es-UY" sz="1400" b="0" i="0" u="none" strike="noStrike" kern="0" cap="none" spc="0" normalizeH="0" baseline="0" noProof="0" dirty="0">
              <a:ln>
                <a:noFill/>
              </a:ln>
              <a:solidFill>
                <a:srgbClr val="000000"/>
              </a:solidFill>
              <a:effectLst/>
              <a:uLnTx/>
              <a:uFillTx/>
              <a:latin typeface="Quattrocento Sans" panose="020B0604020202020204" charset="0"/>
              <a:cs typeface="Arial"/>
              <a:sym typeface="Arial"/>
            </a:endParaRPr>
          </a:p>
        </p:txBody>
      </p:sp>
    </p:spTree>
    <p:extLst>
      <p:ext uri="{BB962C8B-B14F-4D97-AF65-F5344CB8AC3E}">
        <p14:creationId xmlns:p14="http://schemas.microsoft.com/office/powerpoint/2010/main" val="3565425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2060950" y="827325"/>
            <a:ext cx="5582884" cy="100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b="1" dirty="0">
                <a:latin typeface="Quattrocento Sans"/>
                <a:ea typeface="Quattrocento Sans"/>
                <a:cs typeface="Quattrocento Sans"/>
                <a:sym typeface="Quattrocento Sans"/>
              </a:rPr>
              <a:t>“Catch Up” o Convergencia</a:t>
            </a:r>
            <a:endParaRPr b="1" dirty="0">
              <a:latin typeface="Quattrocento Sans"/>
              <a:ea typeface="Quattrocento Sans"/>
              <a:cs typeface="Quattrocento Sans"/>
              <a:sym typeface="Quattrocento Sans"/>
            </a:endParaRPr>
          </a:p>
        </p:txBody>
      </p:sp>
      <p:sp>
        <p:nvSpPr>
          <p:cNvPr id="6" name="Google Shape;61;p14"/>
          <p:cNvSpPr txBox="1">
            <a:spLocks noGrp="1"/>
          </p:cNvSpPr>
          <p:nvPr>
            <p:ph type="body" idx="1"/>
          </p:nvPr>
        </p:nvSpPr>
        <p:spPr>
          <a:xfrm>
            <a:off x="582192" y="1419622"/>
            <a:ext cx="6500858" cy="2801472"/>
          </a:xfrm>
          <a:prstGeom prst="rect">
            <a:avLst/>
          </a:prstGeom>
        </p:spPr>
        <p:txBody>
          <a:bodyPr spcFirstLastPara="1" wrap="square" lIns="91425" tIns="91425" rIns="91425" bIns="91425" anchor="t" anchorCtr="0">
            <a:noAutofit/>
          </a:bodyPr>
          <a:lstStyle/>
          <a:p>
            <a:pPr marL="0" lvl="0" indent="0" algn="just" rtl="0">
              <a:spcBef>
                <a:spcPts val="0"/>
              </a:spcBef>
              <a:spcAft>
                <a:spcPts val="1200"/>
              </a:spcAft>
              <a:buNone/>
            </a:pPr>
            <a:r>
              <a:rPr lang="es-UY" sz="1800" dirty="0">
                <a:effectLst/>
                <a:latin typeface="Calibri" panose="020F0502020204030204" pitchFamily="34" charset="0"/>
                <a:ea typeface="DengXian" panose="020B0503020204020204" pitchFamily="2" charset="-122"/>
                <a:cs typeface="Times New Roman" panose="02020603050405020304" pitchFamily="18" charset="0"/>
              </a:rPr>
              <a:t>Uno de los principales problemas que han enfrentado, y enfrentan, la teoría y la política económica es el de la convergencia de los países en desarrollo a los niveles de ingreso de las economías avanzadas. Este proceso, también conocido como “catch up”, ha sido transitado por algunos países, no obstante, los casos de éxito son muy excepcionales. </a:t>
            </a:r>
          </a:p>
          <a:p>
            <a:pPr marL="0" indent="0" algn="just">
              <a:spcAft>
                <a:spcPts val="1200"/>
              </a:spcAft>
              <a:buNone/>
            </a:pPr>
            <a:r>
              <a:rPr lang="es-UY" dirty="0">
                <a:latin typeface="Calibri" panose="020F0502020204030204" pitchFamily="34" charset="0"/>
                <a:ea typeface="DengXian" panose="020B0503020204020204" pitchFamily="2" charset="-122"/>
                <a:cs typeface="Times New Roman" panose="02020603050405020304" pitchFamily="18" charset="0"/>
                <a:sym typeface="Quattrocento Sans"/>
              </a:rPr>
              <a:t>Algunos factores relevantes para la convergencia son la educación de la población, el capital humano, la capacidad de absorción de nuevas tecnologías, la solidez institucional y las buenas políticas.</a:t>
            </a:r>
            <a:endParaRPr lang="es" dirty="0">
              <a:latin typeface="Calibri" panose="020F0502020204030204" pitchFamily="34" charset="0"/>
              <a:ea typeface="DengXian" panose="020B0503020204020204" pitchFamily="2" charset="-122"/>
              <a:cs typeface="Times New Roman" panose="02020603050405020304" pitchFamily="18" charset="0"/>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sp>
        <p:nvSpPr>
          <p:cNvPr id="73" name="Google Shape;73;p16"/>
          <p:cNvSpPr txBox="1">
            <a:spLocks noGrp="1"/>
          </p:cNvSpPr>
          <p:nvPr>
            <p:ph type="body" idx="1"/>
          </p:nvPr>
        </p:nvSpPr>
        <p:spPr>
          <a:xfrm>
            <a:off x="1870458" y="179491"/>
            <a:ext cx="7286644" cy="2983200"/>
          </a:xfrm>
          <a:prstGeom prst="rect">
            <a:avLst/>
          </a:prstGeom>
        </p:spPr>
        <p:txBody>
          <a:bodyPr spcFirstLastPara="1" wrap="square" lIns="91425" tIns="91425" rIns="91425" bIns="91425" anchor="t" anchorCtr="0">
            <a:noAutofit/>
          </a:bodyPr>
          <a:lstStyle/>
          <a:p>
            <a:pPr marL="0" lvl="0" indent="0" algn="just">
              <a:buNone/>
            </a:pPr>
            <a:r>
              <a:rPr lang="es-UY" sz="1700" dirty="0">
                <a:solidFill>
                  <a:schemeClr val="dk1"/>
                </a:solidFill>
                <a:latin typeface="Quattrocento Sans"/>
                <a:ea typeface="Quattrocento Sans"/>
                <a:cs typeface="Quattrocento Sans"/>
                <a:sym typeface="Quattrocento Sans"/>
              </a:rPr>
              <a:t>Los ejemplos de convergencia más citados corresponden a:</a:t>
            </a:r>
          </a:p>
          <a:p>
            <a:pPr marL="285750" indent="-285750" algn="just"/>
            <a:r>
              <a:rPr lang="es-UY" sz="1700" dirty="0">
                <a:solidFill>
                  <a:schemeClr val="dk1"/>
                </a:solidFill>
                <a:latin typeface="Quattrocento Sans"/>
                <a:ea typeface="Quattrocento Sans"/>
                <a:cs typeface="Quattrocento Sans"/>
                <a:sym typeface="Quattrocento Sans"/>
              </a:rPr>
              <a:t>Hong Kong </a:t>
            </a:r>
          </a:p>
          <a:p>
            <a:pPr marL="285750" indent="-285750" algn="just"/>
            <a:r>
              <a:rPr lang="es-UY" sz="1700" dirty="0">
                <a:solidFill>
                  <a:schemeClr val="dk1"/>
                </a:solidFill>
                <a:latin typeface="Quattrocento Sans"/>
                <a:ea typeface="Quattrocento Sans"/>
                <a:cs typeface="Quattrocento Sans"/>
                <a:sym typeface="Quattrocento Sans"/>
              </a:rPr>
              <a:t>República de Corea </a:t>
            </a:r>
          </a:p>
          <a:p>
            <a:pPr marL="285750" indent="-285750" algn="just"/>
            <a:r>
              <a:rPr lang="es-UY" sz="1700" dirty="0">
                <a:solidFill>
                  <a:schemeClr val="dk1"/>
                </a:solidFill>
                <a:latin typeface="Quattrocento Sans"/>
                <a:ea typeface="Quattrocento Sans"/>
                <a:cs typeface="Quattrocento Sans"/>
                <a:sym typeface="Quattrocento Sans"/>
              </a:rPr>
              <a:t>Singapur </a:t>
            </a:r>
          </a:p>
          <a:p>
            <a:pPr marL="285750" indent="-285750" algn="just"/>
            <a:r>
              <a:rPr lang="es-UY" sz="1700" dirty="0">
                <a:solidFill>
                  <a:schemeClr val="dk1"/>
                </a:solidFill>
                <a:latin typeface="Quattrocento Sans"/>
                <a:ea typeface="Quattrocento Sans"/>
                <a:cs typeface="Quattrocento Sans"/>
                <a:sym typeface="Quattrocento Sans"/>
              </a:rPr>
              <a:t>Taiwán</a:t>
            </a:r>
          </a:p>
          <a:p>
            <a:pPr marL="285750" indent="-285750" algn="just"/>
            <a:r>
              <a:rPr lang="es-UY" sz="1700" dirty="0">
                <a:solidFill>
                  <a:schemeClr val="dk1"/>
                </a:solidFill>
                <a:latin typeface="Quattrocento Sans"/>
                <a:ea typeface="Quattrocento Sans"/>
                <a:cs typeface="Quattrocento Sans"/>
                <a:sym typeface="Quattrocento Sans"/>
              </a:rPr>
              <a:t>Irlanda</a:t>
            </a:r>
          </a:p>
        </p:txBody>
      </p:sp>
      <p:sp>
        <p:nvSpPr>
          <p:cNvPr id="2" name="Cerrar llave 1">
            <a:extLst>
              <a:ext uri="{FF2B5EF4-FFF2-40B4-BE49-F238E27FC236}">
                <a16:creationId xmlns:a16="http://schemas.microsoft.com/office/drawing/2014/main" id="{03595E05-5460-484B-8B5A-7A02F1E3330F}"/>
              </a:ext>
            </a:extLst>
          </p:cNvPr>
          <p:cNvSpPr/>
          <p:nvPr/>
        </p:nvSpPr>
        <p:spPr>
          <a:xfrm>
            <a:off x="4067944" y="555528"/>
            <a:ext cx="288032" cy="1141868"/>
          </a:xfrm>
          <a:prstGeom prst="rightBrace">
            <a:avLst/>
          </a:prstGeom>
          <a:noFill/>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3" name="CuadroTexto 2">
            <a:extLst>
              <a:ext uri="{FF2B5EF4-FFF2-40B4-BE49-F238E27FC236}">
                <a16:creationId xmlns:a16="http://schemas.microsoft.com/office/drawing/2014/main" id="{88E3E396-8E92-432B-9997-E15E562398BC}"/>
              </a:ext>
            </a:extLst>
          </p:cNvPr>
          <p:cNvSpPr txBox="1"/>
          <p:nvPr/>
        </p:nvSpPr>
        <p:spPr>
          <a:xfrm>
            <a:off x="4355976" y="936794"/>
            <a:ext cx="1994104" cy="379335"/>
          </a:xfrm>
          <a:prstGeom prst="rect">
            <a:avLst/>
          </a:prstGeom>
          <a:noFill/>
        </p:spPr>
        <p:txBody>
          <a:bodyPr wrap="square" rtlCol="0">
            <a:spAutoFit/>
          </a:bodyPr>
          <a:lstStyle/>
          <a:p>
            <a:pPr algn="just">
              <a:lnSpc>
                <a:spcPct val="115000"/>
              </a:lnSpc>
              <a:buClr>
                <a:schemeClr val="dk2"/>
              </a:buClr>
              <a:buSzPts val="1800"/>
            </a:pPr>
            <a:r>
              <a:rPr lang="es-UY" sz="1700" dirty="0">
                <a:solidFill>
                  <a:schemeClr val="dk1"/>
                </a:solidFill>
                <a:latin typeface="Quattrocento Sans"/>
              </a:rPr>
              <a:t>“Tigres Asiáticos”</a:t>
            </a:r>
          </a:p>
        </p:txBody>
      </p:sp>
      <p:pic>
        <p:nvPicPr>
          <p:cNvPr id="5" name="Imagen 4">
            <a:extLst>
              <a:ext uri="{FF2B5EF4-FFF2-40B4-BE49-F238E27FC236}">
                <a16:creationId xmlns:a16="http://schemas.microsoft.com/office/drawing/2014/main" id="{D22560A3-A714-453B-A178-F2B9577D8174}"/>
              </a:ext>
            </a:extLst>
          </p:cNvPr>
          <p:cNvPicPr>
            <a:picLocks noChangeAspect="1"/>
          </p:cNvPicPr>
          <p:nvPr/>
        </p:nvPicPr>
        <p:blipFill>
          <a:blip r:embed="rId4"/>
          <a:stretch>
            <a:fillRect/>
          </a:stretch>
        </p:blipFill>
        <p:spPr>
          <a:xfrm>
            <a:off x="716822" y="2131470"/>
            <a:ext cx="6015418" cy="2983200"/>
          </a:xfrm>
          <a:prstGeom prst="rect">
            <a:avLst/>
          </a:prstGeom>
        </p:spPr>
      </p:pic>
      <p:grpSp>
        <p:nvGrpSpPr>
          <p:cNvPr id="8" name="Grupo 7">
            <a:extLst>
              <a:ext uri="{FF2B5EF4-FFF2-40B4-BE49-F238E27FC236}">
                <a16:creationId xmlns:a16="http://schemas.microsoft.com/office/drawing/2014/main" id="{E438DB0D-7D1D-44AC-B3E0-72A7F13BE3EA}"/>
              </a:ext>
            </a:extLst>
          </p:cNvPr>
          <p:cNvGrpSpPr/>
          <p:nvPr/>
        </p:nvGrpSpPr>
        <p:grpSpPr>
          <a:xfrm>
            <a:off x="5513780" y="2410605"/>
            <a:ext cx="1584176" cy="1765088"/>
            <a:chOff x="0" y="67893"/>
            <a:chExt cx="1244600" cy="1755523"/>
          </a:xfrm>
        </p:grpSpPr>
        <p:sp>
          <p:nvSpPr>
            <p:cNvPr id="9" name="Cuadro de texto 8">
              <a:extLst>
                <a:ext uri="{FF2B5EF4-FFF2-40B4-BE49-F238E27FC236}">
                  <a16:creationId xmlns:a16="http://schemas.microsoft.com/office/drawing/2014/main" id="{0D0A0879-6F48-4D77-AEBA-082B65E1D78B}"/>
                </a:ext>
              </a:extLst>
            </p:cNvPr>
            <p:cNvSpPr txBox="1"/>
            <p:nvPr/>
          </p:nvSpPr>
          <p:spPr>
            <a:xfrm>
              <a:off x="16933" y="174581"/>
              <a:ext cx="1227667" cy="206198"/>
            </a:xfrm>
            <a:prstGeom prst="rect">
              <a:avLst/>
            </a:prstGeom>
            <a:solidFill>
              <a:sysClr val="window" lastClr="FFFFFF">
                <a:alpha val="0"/>
              </a:sysClr>
            </a:solidFill>
            <a:ln w="6350">
              <a:noFill/>
            </a:ln>
          </p:spPr>
          <p:txBody>
            <a:bodyPr rot="0" spcFirstLastPara="0" vert="horz" wrap="square" lIns="91440" tIns="0" rIns="91440" bIns="0" numCol="1" spcCol="0" rtlCol="0" fromWordArt="0" anchor="ctr"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Economía</a:t>
              </a:r>
              <a:r>
                <a:rPr lang="es-ES" sz="800" dirty="0">
                  <a:effectLst/>
                  <a:latin typeface="Calibri" panose="020F0502020204030204" pitchFamily="34" charset="0"/>
                  <a:ea typeface="Calibri" panose="020F0502020204030204" pitchFamily="34" charset="0"/>
                  <a:cs typeface="Times New Roman" panose="02020603050405020304" pitchFamily="18" charset="0"/>
                </a:rPr>
                <a:t> </a:t>
              </a:r>
              <a:r>
                <a:rPr lang="es-ES" sz="1000" dirty="0">
                  <a:effectLst/>
                  <a:latin typeface="Calibri" panose="020F0502020204030204" pitchFamily="34" charset="0"/>
                  <a:ea typeface="Calibri" panose="020F0502020204030204" pitchFamily="34" charset="0"/>
                  <a:cs typeface="Times New Roman" panose="02020603050405020304" pitchFamily="18" charset="0"/>
                </a:rPr>
                <a:t>Avanzada</a:t>
              </a:r>
              <a:endParaRPr lang="es-UY"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uadro de texto 8">
              <a:extLst>
                <a:ext uri="{FF2B5EF4-FFF2-40B4-BE49-F238E27FC236}">
                  <a16:creationId xmlns:a16="http://schemas.microsoft.com/office/drawing/2014/main" id="{3B9D0F45-13EB-4C62-8A03-FA9489215E93}"/>
                </a:ext>
              </a:extLst>
            </p:cNvPr>
            <p:cNvSpPr txBox="1"/>
            <p:nvPr/>
          </p:nvSpPr>
          <p:spPr>
            <a:xfrm>
              <a:off x="16933" y="284329"/>
              <a:ext cx="577516" cy="307382"/>
            </a:xfrm>
            <a:prstGeom prst="rect">
              <a:avLst/>
            </a:prstGeom>
            <a:solidFill>
              <a:sysClr val="window" lastClr="FFFFFF">
                <a:alpha val="0"/>
              </a:sys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Singapur</a:t>
              </a:r>
              <a:endParaRPr lang="es-UY"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 de texto 8">
              <a:extLst>
                <a:ext uri="{FF2B5EF4-FFF2-40B4-BE49-F238E27FC236}">
                  <a16:creationId xmlns:a16="http://schemas.microsoft.com/office/drawing/2014/main" id="{08569172-822E-480A-988A-342A27EFA64A}"/>
                </a:ext>
              </a:extLst>
            </p:cNvPr>
            <p:cNvSpPr txBox="1"/>
            <p:nvPr/>
          </p:nvSpPr>
          <p:spPr>
            <a:xfrm>
              <a:off x="16933" y="642396"/>
              <a:ext cx="641684" cy="219242"/>
            </a:xfrm>
            <a:prstGeom prst="rect">
              <a:avLst/>
            </a:prstGeom>
            <a:solidFill>
              <a:sysClr val="window" lastClr="FFFFFF">
                <a:alpha val="0"/>
              </a:sysClr>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Hong</a:t>
              </a:r>
              <a:r>
                <a:rPr lang="es-ES" sz="800" dirty="0">
                  <a:effectLst/>
                  <a:latin typeface="Calibri" panose="020F0502020204030204" pitchFamily="34" charset="0"/>
                  <a:ea typeface="Calibri" panose="020F0502020204030204" pitchFamily="34" charset="0"/>
                  <a:cs typeface="Times New Roman" panose="02020603050405020304" pitchFamily="18" charset="0"/>
                </a:rPr>
                <a:t> Kong</a:t>
              </a:r>
              <a:endParaRPr lang="es-UY"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8">
              <a:extLst>
                <a:ext uri="{FF2B5EF4-FFF2-40B4-BE49-F238E27FC236}">
                  <a16:creationId xmlns:a16="http://schemas.microsoft.com/office/drawing/2014/main" id="{ED99CAAB-8AD6-415D-AB79-11B64B299143}"/>
                </a:ext>
              </a:extLst>
            </p:cNvPr>
            <p:cNvSpPr txBox="1"/>
            <p:nvPr/>
          </p:nvSpPr>
          <p:spPr>
            <a:xfrm>
              <a:off x="16933" y="773094"/>
              <a:ext cx="470535" cy="219076"/>
            </a:xfrm>
            <a:prstGeom prst="rect">
              <a:avLst/>
            </a:prstGeom>
            <a:solidFill>
              <a:sysClr val="window" lastClr="FFFFFF">
                <a:alpha val="0"/>
              </a:sysClr>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Japón</a:t>
              </a:r>
              <a:endParaRPr lang="es-UY"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Cuadro de texto 8">
              <a:extLst>
                <a:ext uri="{FF2B5EF4-FFF2-40B4-BE49-F238E27FC236}">
                  <a16:creationId xmlns:a16="http://schemas.microsoft.com/office/drawing/2014/main" id="{F4A5C0BF-9269-4135-A91B-B64BFC542060}"/>
                </a:ext>
              </a:extLst>
            </p:cNvPr>
            <p:cNvSpPr txBox="1"/>
            <p:nvPr/>
          </p:nvSpPr>
          <p:spPr>
            <a:xfrm>
              <a:off x="16933" y="1577437"/>
              <a:ext cx="582863" cy="245979"/>
            </a:xfrm>
            <a:prstGeom prst="rect">
              <a:avLst/>
            </a:prstGeom>
            <a:solidFill>
              <a:sysClr val="window" lastClr="FFFFFF">
                <a:alpha val="0"/>
              </a:sys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Uruguay</a:t>
              </a:r>
              <a:endParaRPr lang="es-UY"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uadro de texto 8">
              <a:extLst>
                <a:ext uri="{FF2B5EF4-FFF2-40B4-BE49-F238E27FC236}">
                  <a16:creationId xmlns:a16="http://schemas.microsoft.com/office/drawing/2014/main" id="{F27FD618-84F6-4610-9CAD-C47B8E3D6E7E}"/>
                </a:ext>
              </a:extLst>
            </p:cNvPr>
            <p:cNvSpPr txBox="1"/>
            <p:nvPr/>
          </p:nvSpPr>
          <p:spPr>
            <a:xfrm>
              <a:off x="16933" y="67893"/>
              <a:ext cx="486410" cy="208280"/>
            </a:xfrm>
            <a:prstGeom prst="rect">
              <a:avLst/>
            </a:prstGeom>
            <a:solidFill>
              <a:sysClr val="window" lastClr="FFFFFF">
                <a:alpha val="0"/>
              </a:sysClr>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Irlanda</a:t>
              </a:r>
              <a:endParaRPr lang="es-UY"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Cuadro de texto 8">
              <a:extLst>
                <a:ext uri="{FF2B5EF4-FFF2-40B4-BE49-F238E27FC236}">
                  <a16:creationId xmlns:a16="http://schemas.microsoft.com/office/drawing/2014/main" id="{13E5149B-8622-4882-BB7A-511AC19E2819}"/>
                </a:ext>
              </a:extLst>
            </p:cNvPr>
            <p:cNvSpPr txBox="1"/>
            <p:nvPr/>
          </p:nvSpPr>
          <p:spPr>
            <a:xfrm>
              <a:off x="0" y="1180736"/>
              <a:ext cx="863600" cy="352425"/>
            </a:xfrm>
            <a:prstGeom prst="rect">
              <a:avLst/>
            </a:prstGeom>
            <a:solidFill>
              <a:sysClr val="window" lastClr="FFFFFF">
                <a:alpha val="0"/>
              </a:sys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S" sz="1000" dirty="0">
                  <a:effectLst/>
                  <a:latin typeface="Calibri" panose="020F0502020204030204" pitchFamily="34" charset="0"/>
                  <a:ea typeface="Calibri" panose="020F0502020204030204" pitchFamily="34" charset="0"/>
                  <a:cs typeface="Times New Roman" panose="02020603050405020304" pitchFamily="18" charset="0"/>
                </a:rPr>
                <a:t>Rep</a:t>
              </a:r>
              <a:r>
                <a:rPr lang="es-ES" sz="800" dirty="0">
                  <a:effectLst/>
                  <a:latin typeface="Calibri" panose="020F0502020204030204" pitchFamily="34" charset="0"/>
                  <a:ea typeface="Calibri" panose="020F0502020204030204" pitchFamily="34" charset="0"/>
                  <a:cs typeface="Times New Roman" panose="02020603050405020304" pitchFamily="18" charset="0"/>
                </a:rPr>
                <a:t>. </a:t>
              </a:r>
              <a:r>
                <a:rPr lang="es-ES" sz="1000" dirty="0">
                  <a:effectLst/>
                  <a:latin typeface="Calibri" panose="020F0502020204030204" pitchFamily="34" charset="0"/>
                  <a:ea typeface="Calibri" panose="020F0502020204030204" pitchFamily="34" charset="0"/>
                  <a:cs typeface="Times New Roman" panose="02020603050405020304" pitchFamily="18" charset="0"/>
                </a:rPr>
                <a:t>de</a:t>
              </a:r>
              <a:r>
                <a:rPr lang="es-ES" sz="800" dirty="0">
                  <a:effectLst/>
                  <a:latin typeface="Calibri" panose="020F0502020204030204" pitchFamily="34" charset="0"/>
                  <a:ea typeface="Calibri" panose="020F0502020204030204" pitchFamily="34" charset="0"/>
                  <a:cs typeface="Times New Roman" panose="02020603050405020304" pitchFamily="18" charset="0"/>
                </a:rPr>
                <a:t> </a:t>
              </a:r>
              <a:r>
                <a:rPr lang="es-ES" sz="1000" dirty="0">
                  <a:effectLst/>
                  <a:latin typeface="Calibri" panose="020F0502020204030204" pitchFamily="34" charset="0"/>
                  <a:ea typeface="Calibri" panose="020F0502020204030204" pitchFamily="34" charset="0"/>
                  <a:cs typeface="Times New Roman" panose="02020603050405020304" pitchFamily="18" charset="0"/>
                </a:rPr>
                <a:t>Corea</a:t>
              </a:r>
              <a:endParaRPr lang="es-UY" sz="1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9" name="CuadroTexto 18">
            <a:extLst>
              <a:ext uri="{FF2B5EF4-FFF2-40B4-BE49-F238E27FC236}">
                <a16:creationId xmlns:a16="http://schemas.microsoft.com/office/drawing/2014/main" id="{6F812BED-16AA-46D2-A034-7DEFE280AA41}"/>
              </a:ext>
            </a:extLst>
          </p:cNvPr>
          <p:cNvSpPr txBox="1"/>
          <p:nvPr/>
        </p:nvSpPr>
        <p:spPr>
          <a:xfrm>
            <a:off x="6524322" y="2801746"/>
            <a:ext cx="2692398" cy="1107996"/>
          </a:xfrm>
          <a:prstGeom prst="rect">
            <a:avLst/>
          </a:prstGeom>
          <a:noFill/>
        </p:spPr>
        <p:txBody>
          <a:bodyPr wrap="square">
            <a:spAutoFit/>
          </a:bodyPr>
          <a:lstStyle/>
          <a:p>
            <a:pPr algn="l"/>
            <a:r>
              <a:rPr lang="es-ES" sz="1400" b="1" dirty="0">
                <a:effectLst/>
                <a:latin typeface="Lucida Sans Unicode" panose="020B0602030504020204" pitchFamily="34" charset="0"/>
                <a:ea typeface="Arial MT"/>
              </a:rPr>
              <a:t>Evolución del PIB per cápita países seleccionados (1960-2007)</a:t>
            </a:r>
            <a:endParaRPr lang="es-UY" sz="1400" b="1" dirty="0">
              <a:effectLst/>
              <a:latin typeface="Lucida Sans Unicode" panose="020B0602030504020204" pitchFamily="34" charset="0"/>
              <a:ea typeface="Arial MT"/>
            </a:endParaRPr>
          </a:p>
          <a:p>
            <a:pPr algn="l"/>
            <a:r>
              <a:rPr lang="es-ES" sz="1200" dirty="0">
                <a:solidFill>
                  <a:srgbClr val="595959"/>
                </a:solidFill>
                <a:effectLst/>
                <a:latin typeface="Lucida Sans Unicode" panose="020B0602030504020204" pitchFamily="34" charset="0"/>
                <a:ea typeface="Arial MT"/>
              </a:rPr>
              <a:t>En miles de USD a precios constantes de 2015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5" name="Google Shape;85;p18"/>
          <p:cNvSpPr txBox="1">
            <a:spLocks noGrp="1"/>
          </p:cNvSpPr>
          <p:nvPr>
            <p:ph type="body" idx="1"/>
          </p:nvPr>
        </p:nvSpPr>
        <p:spPr>
          <a:xfrm>
            <a:off x="1475656" y="483518"/>
            <a:ext cx="5357850" cy="928694"/>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s-UY" sz="1600" dirty="0">
                <a:solidFill>
                  <a:schemeClr val="dk1"/>
                </a:solidFill>
                <a:latin typeface="Quattrocento Sans"/>
                <a:ea typeface="Quattrocento Sans"/>
                <a:cs typeface="Quattrocento Sans"/>
                <a:sym typeface="Quattrocento Sans"/>
              </a:rPr>
              <a:t>A principios de este siglo, se etiquetó a Filipinas, Malasia y Tailandia como los “Nuevos Tigres Asiáticos”. Sin embargo, estas economías no evolucionaron con las expectativas esperadas. </a:t>
            </a:r>
          </a:p>
        </p:txBody>
      </p:sp>
      <p:sp>
        <p:nvSpPr>
          <p:cNvPr id="4" name="3 Rectángulo"/>
          <p:cNvSpPr/>
          <p:nvPr/>
        </p:nvSpPr>
        <p:spPr>
          <a:xfrm>
            <a:off x="35496" y="1862386"/>
            <a:ext cx="6929454" cy="2554545"/>
          </a:xfrm>
          <a:prstGeom prst="rect">
            <a:avLst/>
          </a:prstGeom>
        </p:spPr>
        <p:txBody>
          <a:bodyPr wrap="square">
            <a:spAutoFit/>
          </a:bodyPr>
          <a:lstStyle/>
          <a:p>
            <a:pPr marL="0" indent="0" algn="just">
              <a:buClr>
                <a:schemeClr val="dk1"/>
              </a:buClr>
              <a:buSzPts val="1100"/>
              <a:buNone/>
            </a:pPr>
            <a:r>
              <a:rPr lang="es-UY" sz="1600" dirty="0">
                <a:solidFill>
                  <a:schemeClr val="dk1"/>
                </a:solidFill>
                <a:latin typeface="Quattrocento Sans"/>
                <a:ea typeface="Quattrocento Sans"/>
                <a:cs typeface="Quattrocento Sans"/>
                <a:sym typeface="Quattrocento Sans"/>
              </a:rPr>
              <a:t>Para explicar por qué estos países, a pesar de presentar tasas consistentes con un proceso de convergencia, tuvieron un enlentecimiento abrupto, se apunta a un insuficiente cambio estructural que no permitió migrar hacia actividades de mayor valor agregado. </a:t>
            </a:r>
          </a:p>
          <a:p>
            <a:pPr marL="0" indent="0" algn="just">
              <a:buClr>
                <a:schemeClr val="dk1"/>
              </a:buClr>
              <a:buSzPts val="1100"/>
              <a:buNone/>
            </a:pPr>
            <a:endParaRPr lang="es-UY" sz="1600" dirty="0">
              <a:solidFill>
                <a:schemeClr val="dk1"/>
              </a:solidFill>
              <a:latin typeface="Quattrocento Sans"/>
              <a:ea typeface="Quattrocento Sans"/>
              <a:cs typeface="Quattrocento Sans"/>
              <a:sym typeface="Quattrocento Sans"/>
            </a:endParaRPr>
          </a:p>
          <a:p>
            <a:pPr marL="0" indent="0" algn="just">
              <a:buClr>
                <a:schemeClr val="dk1"/>
              </a:buClr>
              <a:buSzPts val="1100"/>
              <a:buNone/>
            </a:pPr>
            <a:r>
              <a:rPr lang="es-UY" sz="1600" dirty="0">
                <a:solidFill>
                  <a:schemeClr val="dk1"/>
                </a:solidFill>
                <a:latin typeface="Quattrocento Sans"/>
              </a:rPr>
              <a:t>La ausencia de un amplio cambio estructural suele atribuirse a la insuficiente acumulación de capacidades productivas aptas para la innovación hacia actividades más sofisticadas. Esto produce limitaciones para competir internacionalmente en productos no diferenciados, así como tampoco competir en una escala significativa en actividades de mayor valor agregado. </a:t>
            </a:r>
            <a:endParaRPr lang="es-UY" sz="1600" dirty="0">
              <a:solidFill>
                <a:schemeClr val="dk1"/>
              </a:solidFill>
              <a:latin typeface="Quattrocento Sans"/>
              <a:sym typeface="Quattrocento Sans"/>
            </a:endParaRPr>
          </a:p>
        </p:txBody>
      </p:sp>
      <p:sp>
        <p:nvSpPr>
          <p:cNvPr id="5" name="Google Shape;72;p16">
            <a:extLst>
              <a:ext uri="{FF2B5EF4-FFF2-40B4-BE49-F238E27FC236}">
                <a16:creationId xmlns:a16="http://schemas.microsoft.com/office/drawing/2014/main" id="{9D040E4D-1806-4CE5-890D-37B0E971486F}"/>
              </a:ext>
            </a:extLst>
          </p:cNvPr>
          <p:cNvSpPr txBox="1">
            <a:spLocks noGrp="1"/>
          </p:cNvSpPr>
          <p:nvPr>
            <p:ph type="title"/>
          </p:nvPr>
        </p:nvSpPr>
        <p:spPr>
          <a:xfrm>
            <a:off x="1907704" y="33344"/>
            <a:ext cx="5929354"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s" b="1" dirty="0">
                <a:latin typeface="Quattrocento Sans"/>
                <a:ea typeface="Quattrocento Sans"/>
                <a:cs typeface="Quattrocento Sans"/>
                <a:sym typeface="Quattrocento Sans"/>
              </a:rPr>
              <a:t>El Desafío del Catch Up</a:t>
            </a:r>
            <a:endParaRPr b="1" dirty="0">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475656" y="193736"/>
            <a:ext cx="6408712" cy="572700"/>
          </a:xfrm>
          <a:prstGeom prst="rect">
            <a:avLst/>
          </a:prstGeom>
        </p:spPr>
        <p:txBody>
          <a:bodyPr spcFirstLastPara="1" wrap="square" lIns="91425" tIns="91425" rIns="91425" bIns="91425" anchor="t" anchorCtr="0">
            <a:noAutofit/>
          </a:bodyPr>
          <a:lstStyle/>
          <a:p>
            <a:r>
              <a:rPr lang="es-ES" b="1" dirty="0">
                <a:latin typeface="Quattrocento Sans"/>
              </a:rPr>
              <a:t>Transformación productiva y catch up</a:t>
            </a:r>
            <a:r>
              <a:rPr lang="es-UY" sz="1800" b="1" cap="all" dirty="0">
                <a:solidFill>
                  <a:srgbClr val="3C5C8E"/>
                </a:solidFill>
                <a:effectLst/>
                <a:latin typeface="Corbel" panose="020B0503020204020204" pitchFamily="34" charset="0"/>
                <a:ea typeface="Calibri" panose="020F0502020204030204" pitchFamily="34" charset="0"/>
                <a:cs typeface="Times New Roman" panose="02020603050405020304" pitchFamily="18" charset="0"/>
              </a:rPr>
              <a:t/>
            </a:r>
            <a:br>
              <a:rPr lang="es-UY" sz="1800" b="1" cap="all" dirty="0">
                <a:solidFill>
                  <a:srgbClr val="3C5C8E"/>
                </a:solidFill>
                <a:effectLst/>
                <a:latin typeface="Corbel" panose="020B0503020204020204" pitchFamily="34" charset="0"/>
                <a:ea typeface="Calibri" panose="020F0502020204030204" pitchFamily="34" charset="0"/>
                <a:cs typeface="Times New Roman" panose="02020603050405020304" pitchFamily="18" charset="0"/>
              </a:rPr>
            </a:br>
            <a:endParaRPr lang="es" sz="1700" dirty="0">
              <a:latin typeface="Quattrocento Sans"/>
              <a:sym typeface="Quattrocento Sans"/>
            </a:endParaRPr>
          </a:p>
        </p:txBody>
      </p:sp>
      <p:sp>
        <p:nvSpPr>
          <p:cNvPr id="67" name="Google Shape;67;p15"/>
          <p:cNvSpPr txBox="1">
            <a:spLocks noGrp="1"/>
          </p:cNvSpPr>
          <p:nvPr>
            <p:ph type="body" idx="1"/>
          </p:nvPr>
        </p:nvSpPr>
        <p:spPr>
          <a:xfrm>
            <a:off x="0" y="1563638"/>
            <a:ext cx="5076056" cy="2741992"/>
          </a:xfrm>
          <a:prstGeom prst="rect">
            <a:avLst/>
          </a:prstGeom>
        </p:spPr>
        <p:txBody>
          <a:bodyPr spcFirstLastPara="1" wrap="square" lIns="91425" tIns="91425" rIns="91425" bIns="91425" anchor="t" anchorCtr="0">
            <a:noAutofit/>
          </a:bodyPr>
          <a:lstStyle/>
          <a:p>
            <a:pPr marL="0" lvl="0" indent="0" algn="just">
              <a:spcAft>
                <a:spcPts val="1600"/>
              </a:spcAft>
              <a:buClr>
                <a:schemeClr val="dk1"/>
              </a:buClr>
              <a:buSzPts val="1100"/>
              <a:buNone/>
            </a:pPr>
            <a:r>
              <a:rPr lang="es-UY" sz="1600" dirty="0">
                <a:solidFill>
                  <a:schemeClr val="dk1"/>
                </a:solidFill>
                <a:latin typeface="Quattrocento Sans"/>
              </a:rPr>
              <a:t>La transformación productiva se define como una modificación en la estructura de la producción de bienes y servicios consistente en el desarrollo de sectores o productos –bienes y servicios nuevos, de mejor calidad o más sofisticados– con mayor potencial relativo de crecimiento e incorporación local de valor agregado.</a:t>
            </a:r>
          </a:p>
        </p:txBody>
      </p:sp>
      <p:sp>
        <p:nvSpPr>
          <p:cNvPr id="6" name="CuadroTexto 5">
            <a:extLst>
              <a:ext uri="{FF2B5EF4-FFF2-40B4-BE49-F238E27FC236}">
                <a16:creationId xmlns:a16="http://schemas.microsoft.com/office/drawing/2014/main" id="{416F25AF-FF77-4B9F-8B93-1E093D338520}"/>
              </a:ext>
            </a:extLst>
          </p:cNvPr>
          <p:cNvSpPr txBox="1"/>
          <p:nvPr/>
        </p:nvSpPr>
        <p:spPr>
          <a:xfrm>
            <a:off x="0" y="3890131"/>
            <a:ext cx="8244408" cy="928780"/>
          </a:xfrm>
          <a:prstGeom prst="rect">
            <a:avLst/>
          </a:prstGeom>
          <a:noFill/>
        </p:spPr>
        <p:txBody>
          <a:bodyPr wrap="square">
            <a:spAutoFit/>
          </a:bodyPr>
          <a:lstStyle/>
          <a:p>
            <a:pPr algn="just">
              <a:lnSpc>
                <a:spcPct val="115000"/>
              </a:lnSpc>
              <a:spcAft>
                <a:spcPts val="1600"/>
              </a:spcAft>
              <a:buClr>
                <a:schemeClr val="dk1"/>
              </a:buClr>
              <a:buSzPts val="1100"/>
            </a:pPr>
            <a:r>
              <a:rPr lang="es-UY" sz="1600" dirty="0">
                <a:solidFill>
                  <a:schemeClr val="dk1"/>
                </a:solidFill>
                <a:latin typeface="Quattrocento Sans"/>
              </a:rPr>
              <a:t>Por ende, la transformación productiva se relaciona con una mejora de la productividad a partir de la reasignación de recursos y acumulación de nuevos recursos en nuevos sectores y mejoras en sectores ya existentes.</a:t>
            </a:r>
          </a:p>
        </p:txBody>
      </p:sp>
      <p:pic>
        <p:nvPicPr>
          <p:cNvPr id="7" name="Imagen 6" descr="C:\Users\MAGDAL~1.LAP\AppData\Local\Temp\{AAE1850D-0F60-4FBF-94E7-FD1E1280FCA4}.tmp">
            <a:extLst>
              <a:ext uri="{FF2B5EF4-FFF2-40B4-BE49-F238E27FC236}">
                <a16:creationId xmlns:a16="http://schemas.microsoft.com/office/drawing/2014/main" id="{563D4B57-9C9E-4D07-9087-E66063B43C7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783809"/>
            <a:ext cx="3456384" cy="30889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3" name="Título 2">
            <a:extLst>
              <a:ext uri="{FF2B5EF4-FFF2-40B4-BE49-F238E27FC236}">
                <a16:creationId xmlns:a16="http://schemas.microsoft.com/office/drawing/2014/main" id="{A99A9917-2583-48C5-9B5F-621A1A3AF9C0}"/>
              </a:ext>
            </a:extLst>
          </p:cNvPr>
          <p:cNvSpPr>
            <a:spLocks noGrp="1"/>
          </p:cNvSpPr>
          <p:nvPr>
            <p:ph type="title"/>
          </p:nvPr>
        </p:nvSpPr>
        <p:spPr>
          <a:xfrm>
            <a:off x="-95157" y="0"/>
            <a:ext cx="9334313" cy="572700"/>
          </a:xfrm>
        </p:spPr>
        <p:txBody>
          <a:bodyPr/>
          <a:lstStyle/>
          <a:p>
            <a:r>
              <a:rPr lang="es-UY" b="1" dirty="0">
                <a:latin typeface="Quattrocento Sans"/>
              </a:rPr>
              <a:t>Relación entre concentración de la producción y desarrollo </a:t>
            </a:r>
          </a:p>
        </p:txBody>
      </p:sp>
      <p:pic>
        <p:nvPicPr>
          <p:cNvPr id="6" name="Imagen 5">
            <a:extLst>
              <a:ext uri="{FF2B5EF4-FFF2-40B4-BE49-F238E27FC236}">
                <a16:creationId xmlns:a16="http://schemas.microsoft.com/office/drawing/2014/main" id="{5A4BB1E2-3B03-46DB-9C45-F1051270B7A7}"/>
              </a:ext>
            </a:extLst>
          </p:cNvPr>
          <p:cNvPicPr>
            <a:picLocks noChangeAspect="1"/>
          </p:cNvPicPr>
          <p:nvPr/>
        </p:nvPicPr>
        <p:blipFill>
          <a:blip r:embed="rId4"/>
          <a:stretch>
            <a:fillRect/>
          </a:stretch>
        </p:blipFill>
        <p:spPr>
          <a:xfrm>
            <a:off x="4324437" y="642870"/>
            <a:ext cx="4680520" cy="2704120"/>
          </a:xfrm>
          <a:prstGeom prst="rect">
            <a:avLst/>
          </a:prstGeom>
        </p:spPr>
      </p:pic>
      <p:sp>
        <p:nvSpPr>
          <p:cNvPr id="9" name="Google Shape;67;p15">
            <a:extLst>
              <a:ext uri="{FF2B5EF4-FFF2-40B4-BE49-F238E27FC236}">
                <a16:creationId xmlns:a16="http://schemas.microsoft.com/office/drawing/2014/main" id="{FAA716D2-690C-4E22-9547-7E8A61D45BF1}"/>
              </a:ext>
            </a:extLst>
          </p:cNvPr>
          <p:cNvSpPr txBox="1">
            <a:spLocks noGrp="1"/>
          </p:cNvSpPr>
          <p:nvPr>
            <p:ph type="body" idx="1"/>
          </p:nvPr>
        </p:nvSpPr>
        <p:spPr>
          <a:xfrm>
            <a:off x="118881" y="843558"/>
            <a:ext cx="4432958" cy="3528392"/>
          </a:xfrm>
          <a:prstGeom prst="rect">
            <a:avLst/>
          </a:prstGeom>
        </p:spPr>
        <p:txBody>
          <a:bodyPr spcFirstLastPara="1" wrap="square" lIns="91425" tIns="91425" rIns="91425" bIns="91425" anchor="t" anchorCtr="0">
            <a:noAutofit/>
          </a:bodyPr>
          <a:lstStyle/>
          <a:p>
            <a:pPr marL="0" lvl="0" indent="0" algn="just">
              <a:spcAft>
                <a:spcPts val="1600"/>
              </a:spcAft>
              <a:buClr>
                <a:schemeClr val="dk1"/>
              </a:buClr>
              <a:buSzPts val="1100"/>
              <a:buNone/>
            </a:pPr>
            <a:r>
              <a:rPr lang="es-UY" sz="1700" dirty="0">
                <a:solidFill>
                  <a:schemeClr val="dk1"/>
                </a:solidFill>
                <a:latin typeface="Quattrocento Sans"/>
              </a:rPr>
              <a:t>En el proceso de desarrollo de una economía, se identifica un primer proceso de </a:t>
            </a:r>
            <a:r>
              <a:rPr lang="es-UY" sz="1700" b="1" dirty="0">
                <a:solidFill>
                  <a:schemeClr val="dk1"/>
                </a:solidFill>
                <a:latin typeface="Quattrocento Sans"/>
              </a:rPr>
              <a:t>diversificación</a:t>
            </a:r>
            <a:r>
              <a:rPr lang="es-UY" sz="1700" dirty="0">
                <a:solidFill>
                  <a:schemeClr val="dk1"/>
                </a:solidFill>
                <a:latin typeface="Quattrocento Sans"/>
              </a:rPr>
              <a:t>, es decir, que la actividad económica se distribuye más equitativamente entre sectores. Esta tendencia, en un momento avanzado del desarrollo, se revierte y los patrones de producción comienzan a ser más concentrados o especializados. Posteriormente, se llega a un punto de mínima diversificación, que seguidamente da paso a un proceso de “</a:t>
            </a:r>
            <a:r>
              <a:rPr lang="es-UY" sz="1700" dirty="0" err="1">
                <a:solidFill>
                  <a:schemeClr val="dk1"/>
                </a:solidFill>
                <a:latin typeface="Quattrocento Sans"/>
              </a:rPr>
              <a:t>re-especialización</a:t>
            </a:r>
            <a:r>
              <a:rPr lang="es-UY" sz="1700" dirty="0">
                <a:solidFill>
                  <a:schemeClr val="dk1"/>
                </a:solidFill>
                <a:latin typeface="Quattrocento Sans"/>
              </a:rPr>
              <a:t>” donde la economía se diversifica en sector altamente productivos.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20"/>
          <p:cNvSpPr txBox="1">
            <a:spLocks noGrp="1"/>
          </p:cNvSpPr>
          <p:nvPr>
            <p:ph type="title"/>
          </p:nvPr>
        </p:nvSpPr>
        <p:spPr>
          <a:xfrm>
            <a:off x="2915816" y="153068"/>
            <a:ext cx="431245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Relación entre la diversifación de las exportaciones y el desarrollo</a:t>
            </a:r>
            <a:endParaRPr sz="2000" b="1" i="1" dirty="0">
              <a:latin typeface="Quattrocento Sans"/>
              <a:ea typeface="Quattrocento Sans"/>
              <a:cs typeface="Quattrocento Sans"/>
              <a:sym typeface="Quattrocento Sans"/>
            </a:endParaRPr>
          </a:p>
        </p:txBody>
      </p:sp>
      <p:sp>
        <p:nvSpPr>
          <p:cNvPr id="9" name="Google Shape;98;p20"/>
          <p:cNvSpPr txBox="1">
            <a:spLocks noGrp="1"/>
          </p:cNvSpPr>
          <p:nvPr>
            <p:ph type="body" idx="1"/>
          </p:nvPr>
        </p:nvSpPr>
        <p:spPr>
          <a:xfrm>
            <a:off x="19768" y="3254861"/>
            <a:ext cx="7572428" cy="16395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sz="1700" dirty="0">
                <a:solidFill>
                  <a:schemeClr val="tx1"/>
                </a:solidFill>
                <a:latin typeface="Quattrocento Sans"/>
                <a:ea typeface="Quattrocento Sans"/>
                <a:cs typeface="Quattrocento Sans"/>
                <a:sym typeface="Quattrocento Sans"/>
              </a:rPr>
              <a:t>Esta lógica se encuentra en contradicción con la idea de las ventajas comparativas (en su sentido convencional), ya que no es la especialización la que fomenta el crecimiento en mayor parte durante el proceso de desarrollo. Esto se explica debido a que las ventajas se centran en la eficiencia estática ignorando la eficiencia dinámica. </a:t>
            </a:r>
          </a:p>
        </p:txBody>
      </p:sp>
      <p:sp>
        <p:nvSpPr>
          <p:cNvPr id="10" name="Google Shape;99;p20"/>
          <p:cNvSpPr txBox="1"/>
          <p:nvPr/>
        </p:nvSpPr>
        <p:spPr>
          <a:xfrm>
            <a:off x="3000364" y="1571618"/>
            <a:ext cx="4425000" cy="19905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1600"/>
              </a:spcAft>
              <a:buClr>
                <a:schemeClr val="dk1"/>
              </a:buClr>
              <a:buSzPts val="1100"/>
              <a:buFont typeface="Arial"/>
              <a:buNone/>
            </a:pPr>
            <a:endParaRPr sz="1200" dirty="0">
              <a:latin typeface="Quattrocento Sans"/>
              <a:ea typeface="Quattrocento Sans"/>
              <a:cs typeface="Quattrocento Sans"/>
              <a:sym typeface="Quattrocento Sans"/>
            </a:endParaRPr>
          </a:p>
        </p:txBody>
      </p:sp>
      <p:sp>
        <p:nvSpPr>
          <p:cNvPr id="11" name="10 Rectángulo"/>
          <p:cNvSpPr/>
          <p:nvPr/>
        </p:nvSpPr>
        <p:spPr>
          <a:xfrm>
            <a:off x="2699792" y="843558"/>
            <a:ext cx="5171834" cy="2502993"/>
          </a:xfrm>
          <a:prstGeom prst="rect">
            <a:avLst/>
          </a:prstGeom>
        </p:spPr>
        <p:txBody>
          <a:bodyPr wrap="square">
            <a:spAutoFit/>
          </a:bodyPr>
          <a:lstStyle/>
          <a:p>
            <a:pPr algn="just">
              <a:lnSpc>
                <a:spcPct val="115000"/>
              </a:lnSpc>
              <a:spcAft>
                <a:spcPts val="1600"/>
              </a:spcAft>
              <a:buClr>
                <a:schemeClr val="dk1"/>
              </a:buClr>
              <a:buSzPts val="1100"/>
            </a:pPr>
            <a:r>
              <a:rPr lang="es" sz="1700" dirty="0">
                <a:solidFill>
                  <a:schemeClr val="tx1"/>
                </a:solidFill>
                <a:latin typeface="Quattrocento Sans"/>
                <a:ea typeface="Quattrocento Sans"/>
                <a:cs typeface="Quattrocento Sans"/>
                <a:sym typeface="Quattrocento Sans"/>
              </a:rPr>
              <a:t>Similar al vínculo anterior, a medida que el ingreso per cápita </a:t>
            </a:r>
            <a:r>
              <a:rPr lang="es" sz="1700" dirty="0">
                <a:solidFill>
                  <a:schemeClr val="tx1"/>
                </a:solidFill>
                <a:latin typeface="Quattrocento Sans"/>
                <a:sym typeface="Quattrocento Sans"/>
              </a:rPr>
              <a:t>aumenta, </a:t>
            </a:r>
            <a:r>
              <a:rPr lang="es-UY" sz="1700" dirty="0">
                <a:solidFill>
                  <a:schemeClr val="tx1"/>
                </a:solidFill>
                <a:latin typeface="Quattrocento Sans"/>
              </a:rPr>
              <a:t>las exportaciones se diversifican, en el sentido de que hay nuevos bienes exportados. Hasta un punto en que esta dinámica se revierte y las exportaciones tienden a una mayor especialización. Nuevamente, el quiebre ocurre a un nivel elevado del ingreso per cápita, característico de un país desarrollado</a:t>
            </a:r>
            <a:endParaRPr lang="es" sz="1700" dirty="0">
              <a:solidFill>
                <a:schemeClr val="tx1"/>
              </a:solidFill>
              <a:latin typeface="Quattrocento Sans"/>
              <a:sym typeface="Quattrocent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3"/>
        <p:cNvGrpSpPr/>
        <p:nvPr/>
      </p:nvGrpSpPr>
      <p:grpSpPr>
        <a:xfrm>
          <a:off x="0" y="0"/>
          <a:ext cx="0" cy="0"/>
          <a:chOff x="0" y="0"/>
          <a:chExt cx="0" cy="0"/>
        </a:xfrm>
      </p:grpSpPr>
      <p:sp>
        <p:nvSpPr>
          <p:cNvPr id="3" name="Título 2">
            <a:extLst>
              <a:ext uri="{FF2B5EF4-FFF2-40B4-BE49-F238E27FC236}">
                <a16:creationId xmlns:a16="http://schemas.microsoft.com/office/drawing/2014/main" id="{A99A9917-2583-48C5-9B5F-621A1A3AF9C0}"/>
              </a:ext>
            </a:extLst>
          </p:cNvPr>
          <p:cNvSpPr>
            <a:spLocks noGrp="1"/>
          </p:cNvSpPr>
          <p:nvPr>
            <p:ph type="title"/>
          </p:nvPr>
        </p:nvSpPr>
        <p:spPr>
          <a:xfrm>
            <a:off x="1403648" y="0"/>
            <a:ext cx="9334313" cy="572700"/>
          </a:xfrm>
        </p:spPr>
        <p:txBody>
          <a:bodyPr/>
          <a:lstStyle/>
          <a:p>
            <a:r>
              <a:rPr lang="es" sz="2800" b="1" i="1" dirty="0">
                <a:latin typeface="Quattrocento Sans"/>
                <a:ea typeface="Quattrocento Sans"/>
                <a:cs typeface="Quattrocento Sans"/>
                <a:sym typeface="Quattrocento Sans"/>
              </a:rPr>
              <a:t>Matriz de exportaciones en Uruguay</a:t>
            </a:r>
            <a:endParaRPr lang="es-UY" b="1" dirty="0">
              <a:latin typeface="Quattrocento Sans"/>
            </a:endParaRPr>
          </a:p>
        </p:txBody>
      </p:sp>
      <p:sp>
        <p:nvSpPr>
          <p:cNvPr id="9" name="Google Shape;67;p15">
            <a:extLst>
              <a:ext uri="{FF2B5EF4-FFF2-40B4-BE49-F238E27FC236}">
                <a16:creationId xmlns:a16="http://schemas.microsoft.com/office/drawing/2014/main" id="{FAA716D2-690C-4E22-9547-7E8A61D45BF1}"/>
              </a:ext>
            </a:extLst>
          </p:cNvPr>
          <p:cNvSpPr txBox="1">
            <a:spLocks noGrp="1"/>
          </p:cNvSpPr>
          <p:nvPr>
            <p:ph type="body" idx="1"/>
          </p:nvPr>
        </p:nvSpPr>
        <p:spPr>
          <a:xfrm>
            <a:off x="323528" y="572700"/>
            <a:ext cx="3960440" cy="4032448"/>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Clr>
                <a:schemeClr val="dk1"/>
              </a:buClr>
              <a:buSzPts val="1100"/>
              <a:buFont typeface="Arial"/>
              <a:buNone/>
            </a:pPr>
            <a:r>
              <a:rPr lang="es-UY" dirty="0">
                <a:solidFill>
                  <a:schemeClr val="tx1"/>
                </a:solidFill>
                <a:latin typeface="Quattrocento Sans"/>
              </a:rPr>
              <a:t>En lo que va de este siglo, las exportaciones uruguayas de bienes experimentaron cambios sustantivos en su composición por producto. Nuevos productos, como la celulosa, la soja, el trigo o la </a:t>
            </a:r>
            <a:r>
              <a:rPr lang="es-UY" dirty="0" err="1">
                <a:solidFill>
                  <a:schemeClr val="tx1"/>
                </a:solidFill>
                <a:latin typeface="Quattrocento Sans"/>
              </a:rPr>
              <a:t>carinata</a:t>
            </a:r>
            <a:r>
              <a:rPr lang="es-UY" dirty="0">
                <a:solidFill>
                  <a:schemeClr val="tx1"/>
                </a:solidFill>
                <a:latin typeface="Quattrocento Sans"/>
              </a:rPr>
              <a:t>, pasaron a representar gran parte de lo exportado, cuando previamente estos rubros eran inexistentes. Por su parte, otros rubros tradicionales, como la lana y tejidos, pesca y cuero, perdieron relevancia en sus ventas al exterior. </a:t>
            </a:r>
            <a:endParaRPr lang="es-UY" dirty="0">
              <a:solidFill>
                <a:schemeClr val="tx1"/>
              </a:solidFill>
              <a:latin typeface="Quattrocento Sans"/>
              <a:sym typeface="Quattrocento Sans"/>
            </a:endParaRPr>
          </a:p>
        </p:txBody>
      </p:sp>
      <p:pic>
        <p:nvPicPr>
          <p:cNvPr id="2" name="Imagen 1">
            <a:extLst>
              <a:ext uri="{FF2B5EF4-FFF2-40B4-BE49-F238E27FC236}">
                <a16:creationId xmlns:a16="http://schemas.microsoft.com/office/drawing/2014/main" id="{4F130EDC-7F72-441A-BE69-2D2388AE58F8}"/>
              </a:ext>
            </a:extLst>
          </p:cNvPr>
          <p:cNvPicPr>
            <a:picLocks noChangeAspect="1"/>
          </p:cNvPicPr>
          <p:nvPr/>
        </p:nvPicPr>
        <p:blipFill>
          <a:blip r:embed="rId4"/>
          <a:stretch>
            <a:fillRect/>
          </a:stretch>
        </p:blipFill>
        <p:spPr>
          <a:xfrm>
            <a:off x="4551839" y="666585"/>
            <a:ext cx="4517528" cy="3810330"/>
          </a:xfrm>
          <a:prstGeom prst="rect">
            <a:avLst/>
          </a:prstGeom>
        </p:spPr>
      </p:pic>
      <p:sp>
        <p:nvSpPr>
          <p:cNvPr id="7" name="Elipse 6">
            <a:extLst>
              <a:ext uri="{FF2B5EF4-FFF2-40B4-BE49-F238E27FC236}">
                <a16:creationId xmlns:a16="http://schemas.microsoft.com/office/drawing/2014/main" id="{6E13EC14-BCB0-486C-85EF-2FA404C2CA6F}"/>
              </a:ext>
            </a:extLst>
          </p:cNvPr>
          <p:cNvSpPr/>
          <p:nvPr/>
        </p:nvSpPr>
        <p:spPr>
          <a:xfrm>
            <a:off x="4644008" y="915566"/>
            <a:ext cx="3583940" cy="187325"/>
          </a:xfrm>
          <a:prstGeom prst="ellipse">
            <a:avLst/>
          </a:prstGeom>
          <a:no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sp>
        <p:nvSpPr>
          <p:cNvPr id="8" name="Elipse 7">
            <a:extLst>
              <a:ext uri="{FF2B5EF4-FFF2-40B4-BE49-F238E27FC236}">
                <a16:creationId xmlns:a16="http://schemas.microsoft.com/office/drawing/2014/main" id="{71880F58-34BC-49B0-A91E-8F97CCE3F301}"/>
              </a:ext>
            </a:extLst>
          </p:cNvPr>
          <p:cNvSpPr/>
          <p:nvPr/>
        </p:nvSpPr>
        <p:spPr>
          <a:xfrm>
            <a:off x="4668700" y="1491630"/>
            <a:ext cx="2396425" cy="187325"/>
          </a:xfrm>
          <a:prstGeom prst="ellipse">
            <a:avLst/>
          </a:prstGeom>
          <a:no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sp>
        <p:nvSpPr>
          <p:cNvPr id="10" name="Elipse 9">
            <a:extLst>
              <a:ext uri="{FF2B5EF4-FFF2-40B4-BE49-F238E27FC236}">
                <a16:creationId xmlns:a16="http://schemas.microsoft.com/office/drawing/2014/main" id="{89BFB657-70CE-4559-8E0B-D63A57DDD2A4}"/>
              </a:ext>
            </a:extLst>
          </p:cNvPr>
          <p:cNvSpPr/>
          <p:nvPr/>
        </p:nvSpPr>
        <p:spPr>
          <a:xfrm>
            <a:off x="5148064" y="2903945"/>
            <a:ext cx="846455" cy="173990"/>
          </a:xfrm>
          <a:prstGeom prst="ellipse">
            <a:avLst/>
          </a:prstGeom>
          <a:no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sp>
        <p:nvSpPr>
          <p:cNvPr id="11" name="Elipse 10">
            <a:extLst>
              <a:ext uri="{FF2B5EF4-FFF2-40B4-BE49-F238E27FC236}">
                <a16:creationId xmlns:a16="http://schemas.microsoft.com/office/drawing/2014/main" id="{F916CFA3-8D4B-4D71-B9CF-2067BE22CA80}"/>
              </a:ext>
            </a:extLst>
          </p:cNvPr>
          <p:cNvSpPr/>
          <p:nvPr/>
        </p:nvSpPr>
        <p:spPr>
          <a:xfrm>
            <a:off x="5020457" y="3464546"/>
            <a:ext cx="846455" cy="173990"/>
          </a:xfrm>
          <a:prstGeom prst="ellipse">
            <a:avLst/>
          </a:prstGeom>
          <a:no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spTree>
    <p:extLst>
      <p:ext uri="{BB962C8B-B14F-4D97-AF65-F5344CB8AC3E}">
        <p14:creationId xmlns:p14="http://schemas.microsoft.com/office/powerpoint/2010/main" val="2675524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1806886" y="195486"/>
            <a:ext cx="482453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sz="2000" b="1" i="1" dirty="0">
                <a:latin typeface="Quattrocento Sans"/>
                <a:ea typeface="Quattrocento Sans"/>
                <a:cs typeface="Quattrocento Sans"/>
                <a:sym typeface="Quattrocento Sans"/>
              </a:rPr>
              <a:t/>
            </a:r>
            <a:br>
              <a:rPr lang="es" sz="2000" b="1" i="1" dirty="0">
                <a:latin typeface="Quattrocento Sans"/>
                <a:ea typeface="Quattrocento Sans"/>
                <a:cs typeface="Quattrocento Sans"/>
                <a:sym typeface="Quattrocento Sans"/>
              </a:rPr>
            </a:br>
            <a:endParaRPr sz="2000" b="1" i="1" dirty="0">
              <a:latin typeface="Quattrocento Sans"/>
              <a:ea typeface="Quattrocento Sans"/>
              <a:cs typeface="Quattrocento Sans"/>
              <a:sym typeface="Quattrocento Sans"/>
            </a:endParaRPr>
          </a:p>
        </p:txBody>
      </p:sp>
      <p:sp>
        <p:nvSpPr>
          <p:cNvPr id="5" name="Rectángulo 4">
            <a:extLst>
              <a:ext uri="{FF2B5EF4-FFF2-40B4-BE49-F238E27FC236}">
                <a16:creationId xmlns:a16="http://schemas.microsoft.com/office/drawing/2014/main" id="{F68920B9-725E-4130-8CF0-78E4A7C377D8}"/>
              </a:ext>
            </a:extLst>
          </p:cNvPr>
          <p:cNvSpPr/>
          <p:nvPr/>
        </p:nvSpPr>
        <p:spPr>
          <a:xfrm>
            <a:off x="3563888" y="3433337"/>
            <a:ext cx="1656184" cy="1304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CuadroTexto 7">
            <a:extLst>
              <a:ext uri="{FF2B5EF4-FFF2-40B4-BE49-F238E27FC236}">
                <a16:creationId xmlns:a16="http://schemas.microsoft.com/office/drawing/2014/main" id="{1DF8B924-403F-4E5A-9333-7F6EBF5160CA}"/>
              </a:ext>
            </a:extLst>
          </p:cNvPr>
          <p:cNvSpPr txBox="1"/>
          <p:nvPr/>
        </p:nvSpPr>
        <p:spPr>
          <a:xfrm>
            <a:off x="1691680" y="25875"/>
            <a:ext cx="3100593" cy="4533292"/>
          </a:xfrm>
          <a:prstGeom prst="rect">
            <a:avLst/>
          </a:prstGeom>
          <a:noFill/>
        </p:spPr>
        <p:txBody>
          <a:bodyPr wrap="square">
            <a:spAutoFit/>
          </a:bodyPr>
          <a:lstStyle/>
          <a:p>
            <a:pPr algn="just">
              <a:lnSpc>
                <a:spcPct val="115000"/>
              </a:lnSpc>
              <a:buClr>
                <a:schemeClr val="dk2"/>
              </a:buClr>
              <a:buSzPts val="1800"/>
            </a:pPr>
            <a:r>
              <a:rPr lang="es-UY" sz="1800" dirty="0">
                <a:solidFill>
                  <a:schemeClr val="dk2"/>
                </a:solidFill>
                <a:latin typeface="Calibri" panose="020F0502020204030204" pitchFamily="34" charset="0"/>
                <a:ea typeface="Calibri" panose="020F0502020204030204" pitchFamily="34" charset="0"/>
                <a:cs typeface="Times New Roman" panose="02020603050405020304" pitchFamily="18" charset="0"/>
              </a:rPr>
              <a:t>La descripción precedente de las exportaciones uruguayas sugiere un cambio estructural de cierta significación en lo que va de este siglo, tanto en bienes como en servicios. Esta afirmación se fundamenta en la incorporación de productos que no registraban antecedentes de exportaciones (en línea con el enfoque del estudio sobre diversificación exportadora mencionado anteriormente). </a:t>
            </a:r>
          </a:p>
        </p:txBody>
      </p:sp>
      <p:sp>
        <p:nvSpPr>
          <p:cNvPr id="4" name="CuadroTexto 3">
            <a:extLst>
              <a:ext uri="{FF2B5EF4-FFF2-40B4-BE49-F238E27FC236}">
                <a16:creationId xmlns:a16="http://schemas.microsoft.com/office/drawing/2014/main" id="{EF15849C-F6F5-40F0-AE1F-E49D17E31706}"/>
              </a:ext>
            </a:extLst>
          </p:cNvPr>
          <p:cNvSpPr txBox="1"/>
          <p:nvPr/>
        </p:nvSpPr>
        <p:spPr>
          <a:xfrm>
            <a:off x="4907479" y="0"/>
            <a:ext cx="3696969" cy="4590848"/>
          </a:xfrm>
          <a:prstGeom prst="rect">
            <a:avLst/>
          </a:prstGeom>
          <a:noFill/>
        </p:spPr>
        <p:txBody>
          <a:bodyPr wrap="square" rtlCol="0">
            <a:spAutoFit/>
          </a:bodyPr>
          <a:lstStyle/>
          <a:p>
            <a:pPr algn="just">
              <a:lnSpc>
                <a:spcPct val="115000"/>
              </a:lnSpc>
              <a:buClr>
                <a:schemeClr val="dk2"/>
              </a:buClr>
              <a:buSzPts val="1800"/>
            </a:pPr>
            <a:r>
              <a:rPr lang="es-UY" sz="1800" dirty="0">
                <a:solidFill>
                  <a:schemeClr val="dk2"/>
                </a:solidFill>
                <a:latin typeface="Calibri" panose="020F0502020204030204" pitchFamily="34" charset="0"/>
                <a:ea typeface="Calibri" panose="020F0502020204030204" pitchFamily="34" charset="0"/>
                <a:cs typeface="Times New Roman" panose="02020603050405020304" pitchFamily="18" charset="0"/>
              </a:rPr>
              <a:t>A pesar de que se puede discutir el nivel de diversificación de las exportaciones uruguayas, es claro que una proporción relevante de las exportaciones uruguayas, tanto de bienes como de servicios, corresponde actualmente a productos que no tenían una participación significativa en las ventas al exterior hace un par de décadas. A su vez, productos que se han mantenido como parte de la canasta pueden no ser los mismos de hace dos décadas. </a:t>
            </a:r>
          </a:p>
        </p:txBody>
      </p:sp>
      <p:pic>
        <p:nvPicPr>
          <p:cNvPr id="11" name="Imagen 10">
            <a:extLst>
              <a:ext uri="{FF2B5EF4-FFF2-40B4-BE49-F238E27FC236}">
                <a16:creationId xmlns:a16="http://schemas.microsoft.com/office/drawing/2014/main" id="{A01CAAA8-FF8B-4861-BB10-520CEFE0AAE6}"/>
              </a:ext>
            </a:extLst>
          </p:cNvPr>
          <p:cNvPicPr>
            <a:picLocks noChangeAspect="1"/>
          </p:cNvPicPr>
          <p:nvPr/>
        </p:nvPicPr>
        <p:blipFill>
          <a:blip r:embed="rId4"/>
          <a:stretch>
            <a:fillRect/>
          </a:stretch>
        </p:blipFill>
        <p:spPr>
          <a:xfrm rot="5400000">
            <a:off x="4493793" y="1353812"/>
            <a:ext cx="293782" cy="6474072"/>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TotalTime>
  <Words>1350</Words>
  <Application>Microsoft Office PowerPoint</Application>
  <PresentationFormat>Presentación en pantalla (16:9)</PresentationFormat>
  <Paragraphs>64</Paragraphs>
  <Slides>15</Slides>
  <Notes>15</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15</vt:i4>
      </vt:variant>
    </vt:vector>
  </HeadingPairs>
  <TitlesOfParts>
    <vt:vector size="24" baseType="lpstr">
      <vt:lpstr>Lucida Sans Unicode</vt:lpstr>
      <vt:lpstr>Arial</vt:lpstr>
      <vt:lpstr>Calibri</vt:lpstr>
      <vt:lpstr>DengXian</vt:lpstr>
      <vt:lpstr>Corbel</vt:lpstr>
      <vt:lpstr>Times New Roman</vt:lpstr>
      <vt:lpstr>Quattrocento Sans</vt:lpstr>
      <vt:lpstr>Arial MT</vt:lpstr>
      <vt:lpstr>Simple Light</vt:lpstr>
      <vt:lpstr>Presentación de PowerPoint</vt:lpstr>
      <vt:lpstr>“Catch Up” o Convergencia</vt:lpstr>
      <vt:lpstr>Presentación de PowerPoint</vt:lpstr>
      <vt:lpstr>El Desafío del Catch Up</vt:lpstr>
      <vt:lpstr>Transformación productiva y catch up </vt:lpstr>
      <vt:lpstr>Relación entre concentración de la producción y desarrollo </vt:lpstr>
      <vt:lpstr>Relación entre la diversifación de las exportaciones y el desarrollo</vt:lpstr>
      <vt:lpstr>Matriz de exportaciones en Uruguay</vt:lpstr>
      <vt:lpstr> </vt:lpstr>
      <vt:lpstr>Políticas de Desarrollo Productivo o Industriales</vt:lpstr>
      <vt:lpstr>Presentación de PowerPoint</vt:lpstr>
      <vt:lpstr>Desafíos de las políticas de desarrollo productivo</vt:lpstr>
      <vt:lpstr>Presentación de PowerPoint</vt:lpstr>
      <vt:lpstr>Régimenes de incentivos a las inversiones</vt:lpstr>
      <vt:lpstr>Gasto tributario (GT) de los regímenes de incentivo a las inversiones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Facundo Visconti</dc:creator>
  <cp:lastModifiedBy>matilde.belmudes</cp:lastModifiedBy>
  <cp:revision>76</cp:revision>
  <dcterms:modified xsi:type="dcterms:W3CDTF">2025-11-19T21:52:10Z</dcterms:modified>
</cp:coreProperties>
</file>