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56" r:id="rId2"/>
    <p:sldId id="257" r:id="rId3"/>
    <p:sldId id="258" r:id="rId4"/>
    <p:sldId id="259" r:id="rId5"/>
    <p:sldId id="267" r:id="rId6"/>
    <p:sldId id="262" r:id="rId7"/>
    <p:sldId id="264" r:id="rId8"/>
    <p:sldId id="298" r:id="rId9"/>
    <p:sldId id="273" r:id="rId10"/>
    <p:sldId id="261" r:id="rId11"/>
    <p:sldId id="299" r:id="rId12"/>
    <p:sldId id="271" r:id="rId13"/>
    <p:sldId id="300" r:id="rId14"/>
    <p:sldId id="276" r:id="rId15"/>
    <p:sldId id="268" r:id="rId16"/>
    <p:sldId id="270" r:id="rId17"/>
    <p:sldId id="301" r:id="rId18"/>
    <p:sldId id="260" r:id="rId19"/>
    <p:sldId id="272" r:id="rId20"/>
    <p:sldId id="277" r:id="rId21"/>
    <p:sldId id="302" r:id="rId22"/>
    <p:sldId id="269" r:id="rId23"/>
    <p:sldId id="292" r:id="rId24"/>
    <p:sldId id="275" r:id="rId25"/>
    <p:sldId id="263" r:id="rId26"/>
    <p:sldId id="278" r:id="rId27"/>
    <p:sldId id="279" r:id="rId28"/>
    <p:sldId id="280"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notaro" initials="a" lastIdx="1" clrIdx="0">
    <p:extLst>
      <p:ext uri="{19B8F6BF-5375-455C-9EA6-DF929625EA0E}">
        <p15:presenceInfo xmlns:p15="http://schemas.microsoft.com/office/powerpoint/2012/main" userId="6ca21c21f3f5402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EF7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0" autoAdjust="0"/>
    <p:restoredTop sz="94662" autoAdjust="0"/>
  </p:normalViewPr>
  <p:slideViewPr>
    <p:cSldViewPr>
      <p:cViewPr>
        <p:scale>
          <a:sx n="90" d="100"/>
          <a:sy n="90" d="100"/>
        </p:scale>
        <p:origin x="1044" y="108"/>
      </p:cViewPr>
      <p:guideLst>
        <p:guide orient="horz" pos="1620"/>
        <p:guide pos="2880"/>
      </p:guideLst>
    </p:cSldViewPr>
  </p:slideViewPr>
  <p:outlineViewPr>
    <p:cViewPr>
      <p:scale>
        <a:sx n="33" d="100"/>
        <a:sy n="33" d="100"/>
      </p:scale>
      <p:origin x="12" y="0"/>
    </p:cViewPr>
  </p:outlineViewPr>
  <p:notesTextViewPr>
    <p:cViewPr>
      <p:scale>
        <a:sx n="1" d="1"/>
        <a:sy n="1" d="1"/>
      </p:scale>
      <p:origin x="0" y="0"/>
    </p:cViewPr>
  </p:notesTextViewPr>
  <p:sorterViewPr>
    <p:cViewPr>
      <p:scale>
        <a:sx n="100" d="100"/>
        <a:sy n="100" d="100"/>
      </p:scale>
      <p:origin x="0" y="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63160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6017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8020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c833197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c833197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c77c6b33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c77c6b33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423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c77c6b3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c77c6b3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c77c6b33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c77c6b33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3412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77c6b3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c77c6b3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c77c6b3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c77c6b3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c77c6b33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c77c6b33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77c6b3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c77c6b3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c833197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c833197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77c6b3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c77c6b3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117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1694250" y="858525"/>
            <a:ext cx="5755500" cy="119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3200" b="1" dirty="0">
                <a:latin typeface="Quattrocento Sans"/>
                <a:ea typeface="Quattrocento Sans"/>
                <a:cs typeface="Quattrocento Sans"/>
                <a:sym typeface="Quattrocento Sans"/>
              </a:rPr>
              <a:t>PARA ENTENDER LA ECONOMÍA DEL URUGUAY</a:t>
            </a:r>
            <a:endParaRPr sz="3200" b="1" dirty="0">
              <a:latin typeface="Quattrocento Sans"/>
              <a:ea typeface="Quattrocento Sans"/>
              <a:cs typeface="Quattrocento Sans"/>
              <a:sym typeface="Quattrocento Sans"/>
            </a:endParaRPr>
          </a:p>
        </p:txBody>
      </p:sp>
      <p:sp>
        <p:nvSpPr>
          <p:cNvPr id="55" name="Google Shape;55;p13"/>
          <p:cNvSpPr txBox="1"/>
          <p:nvPr/>
        </p:nvSpPr>
        <p:spPr>
          <a:xfrm>
            <a:off x="1694250" y="2060225"/>
            <a:ext cx="6046102" cy="439517"/>
          </a:xfrm>
          <a:prstGeom prst="rect">
            <a:avLst/>
          </a:prstGeom>
          <a:noFill/>
          <a:ln>
            <a:noFill/>
          </a:ln>
        </p:spPr>
        <p:txBody>
          <a:bodyPr spcFirstLastPara="1" wrap="square" lIns="91425" tIns="91425" rIns="91425" bIns="91425" anchor="t" anchorCtr="0">
            <a:noAutofit/>
          </a:bodyPr>
          <a:lstStyle/>
          <a:p>
            <a:pPr lvl="0" algn="ctr"/>
            <a:r>
              <a:rPr lang="es" sz="2000" dirty="0" smtClean="0">
                <a:latin typeface="Quattrocento Sans"/>
                <a:ea typeface="Quattrocento Sans"/>
                <a:cs typeface="Quattrocento Sans"/>
                <a:sym typeface="Quattrocento Sans"/>
              </a:rPr>
              <a:t>Capítulo 13: </a:t>
            </a:r>
            <a:r>
              <a:rPr lang="es" sz="2000" dirty="0" smtClean="0">
                <a:latin typeface="Quattrocento Sans"/>
                <a:ea typeface="Quattrocento Sans"/>
                <a:cs typeface="Quattrocento Sans"/>
                <a:sym typeface="Quattrocento Sans"/>
              </a:rPr>
              <a:t>Econom</a:t>
            </a:r>
            <a:r>
              <a:rPr lang="es-UY" sz="2000" dirty="0">
                <a:latin typeface="Quattrocento Sans"/>
                <a:ea typeface="Quattrocento Sans"/>
                <a:cs typeface="Quattrocento Sans"/>
                <a:sym typeface="Quattrocento Sans"/>
              </a:rPr>
              <a:t>í</a:t>
            </a:r>
            <a:r>
              <a:rPr lang="es" sz="2000" dirty="0" smtClean="0">
                <a:latin typeface="Quattrocento Sans"/>
                <a:ea typeface="Quattrocento Sans"/>
                <a:cs typeface="Quattrocento Sans"/>
                <a:sym typeface="Quattrocento Sans"/>
              </a:rPr>
              <a:t>a </a:t>
            </a:r>
            <a:r>
              <a:rPr lang="es" sz="2000" dirty="0" smtClean="0">
                <a:latin typeface="Quattrocento Sans"/>
                <a:ea typeface="Quattrocento Sans"/>
                <a:cs typeface="Quattrocento Sans"/>
                <a:sym typeface="Quattrocento Sans"/>
              </a:rPr>
              <a:t>Ambiental y Cambio Climatico</a:t>
            </a:r>
            <a:endParaRPr sz="2000" dirty="0">
              <a:latin typeface="Quattrocento Sans"/>
              <a:ea typeface="Quattrocento Sans"/>
              <a:cs typeface="Quattrocento Sans"/>
              <a:sym typeface="Quattrocento Sans"/>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291830"/>
            <a:ext cx="9143999" cy="2880320"/>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2606469"/>
            <a:ext cx="1370722" cy="137072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5" name="Google Shape;85;p18"/>
          <p:cNvSpPr txBox="1">
            <a:spLocks noGrp="1"/>
          </p:cNvSpPr>
          <p:nvPr>
            <p:ph type="body" idx="1"/>
          </p:nvPr>
        </p:nvSpPr>
        <p:spPr>
          <a:xfrm>
            <a:off x="1591753" y="956839"/>
            <a:ext cx="5688632" cy="3384376"/>
          </a:xfrm>
          <a:prstGeom prst="rect">
            <a:avLst/>
          </a:prstGeom>
        </p:spPr>
        <p:txBody>
          <a:bodyPr spcFirstLastPara="1" wrap="square" lIns="91425" tIns="91425" rIns="91425" bIns="91425" anchor="t" anchorCtr="0">
            <a:noAutofit/>
          </a:bodyPr>
          <a:lstStyle/>
          <a:p>
            <a:pPr marL="285750" indent="-285750">
              <a:buClr>
                <a:schemeClr val="dk1"/>
              </a:buClr>
              <a:buSzPts val="1100"/>
            </a:pPr>
            <a:r>
              <a:rPr lang="es-ES" sz="1400" b="1" dirty="0" smtClean="0">
                <a:solidFill>
                  <a:schemeClr val="dk1"/>
                </a:solidFill>
                <a:latin typeface="Quattrocento Sans"/>
                <a:ea typeface="Quattrocento Sans"/>
                <a:cs typeface="Quattrocento Sans"/>
                <a:sym typeface="Quattrocento Sans"/>
              </a:rPr>
              <a:t>Internalización dentro de la misma unidad económica </a:t>
            </a:r>
            <a:r>
              <a:rPr lang="es-ES" sz="1400" dirty="0" smtClean="0">
                <a:solidFill>
                  <a:schemeClr val="dk1"/>
                </a:solidFill>
                <a:latin typeface="Quattrocento Sans"/>
                <a:ea typeface="Quattrocento Sans"/>
                <a:cs typeface="Quattrocento Sans"/>
                <a:sym typeface="Quattrocento Sans"/>
              </a:rPr>
              <a:t>- implica la integración (vertical u horizontal) de las actividades involucradas</a:t>
            </a:r>
          </a:p>
          <a:p>
            <a:pPr marL="285750" indent="-285750">
              <a:buClr>
                <a:schemeClr val="dk1"/>
              </a:buClr>
              <a:buSzPts val="1100"/>
            </a:pPr>
            <a:r>
              <a:rPr lang="es-ES" sz="1400" b="1" dirty="0" smtClean="0">
                <a:solidFill>
                  <a:schemeClr val="dk1"/>
                </a:solidFill>
                <a:latin typeface="Quattrocento Sans"/>
                <a:ea typeface="Quattrocento Sans"/>
                <a:cs typeface="Quattrocento Sans"/>
                <a:sym typeface="Quattrocento Sans"/>
              </a:rPr>
              <a:t>Asignación adecuada de derechos de propiedad </a:t>
            </a:r>
            <a:r>
              <a:rPr lang="es-ES" sz="1400" dirty="0" smtClean="0">
                <a:solidFill>
                  <a:schemeClr val="dk1"/>
                </a:solidFill>
                <a:latin typeface="Quattrocento Sans"/>
                <a:ea typeface="Quattrocento Sans"/>
                <a:cs typeface="Quattrocento Sans"/>
                <a:sym typeface="Quattrocento Sans"/>
              </a:rPr>
              <a:t>– permite negociar y cobrar por el uso de los recursos afectados</a:t>
            </a:r>
          </a:p>
          <a:p>
            <a:pPr marL="285750" indent="-285750">
              <a:buClr>
                <a:schemeClr val="dk1"/>
              </a:buClr>
              <a:buSzPts val="1100"/>
            </a:pPr>
            <a:r>
              <a:rPr lang="es-ES" sz="1400" b="1" dirty="0" smtClean="0">
                <a:solidFill>
                  <a:schemeClr val="dk1"/>
                </a:solidFill>
                <a:latin typeface="Quattrocento Sans"/>
                <a:ea typeface="Quattrocento Sans"/>
                <a:cs typeface="Quattrocento Sans"/>
                <a:sym typeface="Quattrocento Sans"/>
              </a:rPr>
              <a:t>Negociación de partes (Teorema de </a:t>
            </a:r>
            <a:r>
              <a:rPr lang="es-ES" sz="1400" b="1" dirty="0" err="1" smtClean="0">
                <a:solidFill>
                  <a:schemeClr val="dk1"/>
                </a:solidFill>
                <a:latin typeface="Quattrocento Sans"/>
                <a:ea typeface="Quattrocento Sans"/>
                <a:cs typeface="Quattrocento Sans"/>
                <a:sym typeface="Quattrocento Sans"/>
              </a:rPr>
              <a:t>Coase</a:t>
            </a:r>
            <a:r>
              <a:rPr lang="es-ES" sz="1400" b="1" dirty="0" smtClean="0">
                <a:solidFill>
                  <a:schemeClr val="dk1"/>
                </a:solidFill>
                <a:latin typeface="Quattrocento Sans"/>
                <a:ea typeface="Quattrocento Sans"/>
                <a:cs typeface="Quattrocento Sans"/>
                <a:sym typeface="Quattrocento Sans"/>
              </a:rPr>
              <a:t>) </a:t>
            </a:r>
            <a:r>
              <a:rPr lang="es-ES" sz="1400" dirty="0" smtClean="0">
                <a:solidFill>
                  <a:schemeClr val="dk1"/>
                </a:solidFill>
                <a:latin typeface="Quattrocento Sans"/>
                <a:ea typeface="Quattrocento Sans"/>
                <a:cs typeface="Quattrocento Sans"/>
                <a:sym typeface="Quattrocento Sans"/>
              </a:rPr>
              <a:t>– compensaciones voluntarias para alcanzar resultados eficientes</a:t>
            </a:r>
            <a:br>
              <a:rPr lang="es-ES" sz="1400" dirty="0" smtClean="0">
                <a:solidFill>
                  <a:schemeClr val="dk1"/>
                </a:solidFill>
                <a:latin typeface="Quattrocento Sans"/>
                <a:ea typeface="Quattrocento Sans"/>
                <a:cs typeface="Quattrocento Sans"/>
                <a:sym typeface="Quattrocento Sans"/>
              </a:rPr>
            </a:br>
            <a:endParaRPr lang="es-ES" sz="1400" dirty="0">
              <a:solidFill>
                <a:schemeClr val="dk1"/>
              </a:solidFill>
              <a:latin typeface="Quattrocento Sans"/>
              <a:ea typeface="Quattrocento Sans"/>
              <a:cs typeface="Quattrocento Sans"/>
              <a:sym typeface="Quattrocento Sans"/>
            </a:endParaRPr>
          </a:p>
          <a:p>
            <a:pPr marL="285750" indent="-285750">
              <a:buClr>
                <a:schemeClr val="dk1"/>
              </a:buClr>
              <a:buSzPts val="1100"/>
            </a:pPr>
            <a:r>
              <a:rPr lang="es-ES" sz="1400" dirty="0" smtClean="0">
                <a:solidFill>
                  <a:schemeClr val="dk1"/>
                </a:solidFill>
                <a:latin typeface="Quattrocento Sans"/>
                <a:ea typeface="Quattrocento Sans"/>
                <a:cs typeface="Quattrocento Sans"/>
                <a:sym typeface="Quattrocento Sans"/>
              </a:rPr>
              <a:t>Limitaciones </a:t>
            </a:r>
            <a:r>
              <a:rPr lang="es-ES" sz="1400" dirty="0" smtClean="0">
                <a:solidFill>
                  <a:schemeClr val="dk1"/>
                </a:solidFill>
                <a:latin typeface="Quattrocento Sans"/>
                <a:ea typeface="Quattrocento Sans"/>
                <a:cs typeface="Quattrocento Sans"/>
                <a:sym typeface="Wingdings" panose="05000000000000000000" pitchFamily="2" charset="2"/>
              </a:rPr>
              <a:t> </a:t>
            </a:r>
            <a:r>
              <a:rPr lang="es-ES" sz="1400" dirty="0" smtClean="0">
                <a:solidFill>
                  <a:schemeClr val="dk1"/>
                </a:solidFill>
                <a:latin typeface="Quattrocento Sans"/>
                <a:ea typeface="Quattrocento Sans"/>
                <a:cs typeface="Quattrocento Sans"/>
                <a:sym typeface="Quattrocento Sans"/>
              </a:rPr>
              <a:t>Altos costos de transacción, “free </a:t>
            </a:r>
            <a:r>
              <a:rPr lang="es-ES" sz="1400" dirty="0" err="1" smtClean="0">
                <a:solidFill>
                  <a:schemeClr val="dk1"/>
                </a:solidFill>
                <a:latin typeface="Quattrocento Sans"/>
                <a:ea typeface="Quattrocento Sans"/>
                <a:cs typeface="Quattrocento Sans"/>
                <a:sym typeface="Quattrocento Sans"/>
              </a:rPr>
              <a:t>riding</a:t>
            </a:r>
            <a:r>
              <a:rPr lang="es-ES" sz="1400" dirty="0" smtClean="0">
                <a:solidFill>
                  <a:schemeClr val="dk1"/>
                </a:solidFill>
                <a:latin typeface="Quattrocento Sans"/>
                <a:ea typeface="Quattrocento Sans"/>
                <a:cs typeface="Quattrocento Sans"/>
                <a:sym typeface="Quattrocento Sans"/>
              </a:rPr>
              <a:t>”, asimetrías de información, dificultad de excluir beneficiarios de los bienes públicos</a:t>
            </a:r>
          </a:p>
          <a:p>
            <a:pPr marL="285750" indent="-285750">
              <a:buClr>
                <a:schemeClr val="dk1"/>
              </a:buClr>
              <a:buSzPts val="1100"/>
            </a:pPr>
            <a:endParaRPr lang="es-ES" sz="1400" dirty="0" smtClean="0">
              <a:solidFill>
                <a:schemeClr val="dk1"/>
              </a:solidFill>
              <a:latin typeface="Quattrocento Sans"/>
              <a:ea typeface="Quattrocento Sans"/>
              <a:cs typeface="Quattrocento Sans"/>
              <a:sym typeface="Quattrocento Sans"/>
            </a:endParaRPr>
          </a:p>
        </p:txBody>
      </p:sp>
      <p:sp>
        <p:nvSpPr>
          <p:cNvPr id="4" name="Google Shape;97;p20"/>
          <p:cNvSpPr txBox="1">
            <a:spLocks/>
          </p:cNvSpPr>
          <p:nvPr/>
        </p:nvSpPr>
        <p:spPr>
          <a:xfrm>
            <a:off x="1591753" y="308767"/>
            <a:ext cx="5688632" cy="6480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r>
              <a:rPr lang="es-ES" sz="1600" b="1" i="1" dirty="0" smtClean="0">
                <a:latin typeface="Quattrocento Sans"/>
                <a:ea typeface="Quattrocento Sans"/>
                <a:cs typeface="Quattrocento Sans"/>
              </a:rPr>
              <a:t>Las </a:t>
            </a:r>
            <a:r>
              <a:rPr lang="en-US" sz="1600" b="1" i="1" dirty="0" err="1" smtClean="0">
                <a:latin typeface="Quattrocento Sans"/>
                <a:ea typeface="Quattrocento Sans"/>
                <a:cs typeface="Quattrocento Sans"/>
              </a:rPr>
              <a:t>soluciones</a:t>
            </a:r>
            <a:r>
              <a:rPr lang="en-US" sz="1600" b="1" i="1" dirty="0" smtClean="0">
                <a:latin typeface="Quattrocento Sans"/>
                <a:ea typeface="Quattrocento Sans"/>
                <a:cs typeface="Quattrocento Sans"/>
              </a:rPr>
              <a:t> </a:t>
            </a:r>
            <a:r>
              <a:rPr lang="en-US" sz="1600" b="1" i="1" dirty="0" err="1">
                <a:latin typeface="Quattrocento Sans"/>
                <a:ea typeface="Quattrocento Sans"/>
                <a:cs typeface="Quattrocento Sans"/>
              </a:rPr>
              <a:t>privadas</a:t>
            </a:r>
            <a:r>
              <a:rPr lang="en-US" sz="1600" b="1" i="1" dirty="0">
                <a:latin typeface="Quattrocento Sans"/>
                <a:ea typeface="Quattrocento Sans"/>
                <a:cs typeface="Quattrocento Sans"/>
              </a:rPr>
              <a:t> y </a:t>
            </a:r>
            <a:r>
              <a:rPr lang="en-US" sz="1600" b="1" i="1" dirty="0" err="1">
                <a:latin typeface="Quattrocento Sans"/>
                <a:ea typeface="Quattrocento Sans"/>
                <a:cs typeface="Quattrocento Sans"/>
              </a:rPr>
              <a:t>sus</a:t>
            </a:r>
            <a:r>
              <a:rPr lang="en-US" sz="1600" b="1" i="1" dirty="0">
                <a:latin typeface="Quattrocento Sans"/>
                <a:ea typeface="Quattrocento Sans"/>
                <a:cs typeface="Quattrocento Sans"/>
              </a:rPr>
              <a:t> </a:t>
            </a:r>
            <a:r>
              <a:rPr lang="en-US" sz="1600" b="1" i="1" dirty="0" err="1">
                <a:latin typeface="Quattrocento Sans"/>
                <a:ea typeface="Quattrocento Sans"/>
                <a:cs typeface="Quattrocento Sans"/>
              </a:rPr>
              <a:t>limitaciones</a:t>
            </a:r>
            <a:r>
              <a:rPr lang="en-US" sz="1600" b="1" i="1" dirty="0">
                <a:latin typeface="Quattrocento Sans"/>
                <a:ea typeface="Quattrocento Sans"/>
                <a:cs typeface="Quattrocento Sans"/>
              </a:rPr>
              <a:t> </a:t>
            </a:r>
            <a:endParaRPr lang="es-UY" sz="1600" b="1" i="1" dirty="0">
              <a:latin typeface="Quattrocento Sans"/>
              <a:ea typeface="Quattrocento Sans"/>
              <a:cs typeface="Quattrocento Sans"/>
              <a:sym typeface="Quattrocento Sans"/>
            </a:endParaRPr>
          </a:p>
          <a:p>
            <a:pPr algn="just"/>
            <a:endParaRPr lang="es-ES" sz="1600" b="1" dirty="0">
              <a:latin typeface="Quattrocento Sans"/>
              <a:ea typeface="Quattrocento Sans"/>
              <a:cs typeface="Quattrocento Sans"/>
              <a:sym typeface="Quattrocento San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 name="Google Shape;67;p15"/>
          <p:cNvSpPr txBox="1">
            <a:spLocks noGrp="1"/>
          </p:cNvSpPr>
          <p:nvPr>
            <p:ph type="body" idx="1"/>
          </p:nvPr>
        </p:nvSpPr>
        <p:spPr>
          <a:xfrm>
            <a:off x="1835696" y="771550"/>
            <a:ext cx="5904656" cy="4248472"/>
          </a:xfrm>
          <a:prstGeom prst="rect">
            <a:avLst/>
          </a:prstGeom>
        </p:spPr>
        <p:txBody>
          <a:bodyPr spcFirstLastPara="1" wrap="square" lIns="91425" tIns="91425" rIns="91425" bIns="91425" anchor="t" anchorCtr="0">
            <a:noAutofit/>
          </a:bodyPr>
          <a:lstStyle/>
          <a:p>
            <a:pPr marL="285750" indent="-285750">
              <a:lnSpc>
                <a:spcPct val="100000"/>
              </a:lnSpc>
              <a:spcAft>
                <a:spcPts val="600"/>
              </a:spcAft>
              <a:buClr>
                <a:schemeClr val="dk1"/>
              </a:buClr>
              <a:buSzPts val="1100"/>
            </a:pPr>
            <a:r>
              <a:rPr lang="es-ES" sz="1400" b="1" dirty="0" smtClean="0">
                <a:solidFill>
                  <a:schemeClr val="dk1"/>
                </a:solidFill>
                <a:latin typeface="Quattrocento Sans"/>
                <a:ea typeface="Quattrocento Sans"/>
                <a:cs typeface="Quattrocento Sans"/>
                <a:sym typeface="Quattrocento Sans"/>
              </a:rPr>
              <a:t>Regulación </a:t>
            </a:r>
            <a:r>
              <a:rPr lang="es-ES" sz="1400" b="1" dirty="0">
                <a:solidFill>
                  <a:schemeClr val="dk1"/>
                </a:solidFill>
                <a:latin typeface="Quattrocento Sans"/>
                <a:ea typeface="Quattrocento Sans"/>
                <a:cs typeface="Quattrocento Sans"/>
                <a:sym typeface="Quattrocento Sans"/>
              </a:rPr>
              <a:t>y </a:t>
            </a:r>
            <a:r>
              <a:rPr lang="es-ES" sz="1400" b="1" dirty="0" smtClean="0">
                <a:solidFill>
                  <a:schemeClr val="dk1"/>
                </a:solidFill>
                <a:latin typeface="Quattrocento Sans"/>
                <a:ea typeface="Quattrocento Sans"/>
                <a:cs typeface="Quattrocento Sans"/>
                <a:sym typeface="Quattrocento Sans"/>
              </a:rPr>
              <a:t>control: </a:t>
            </a:r>
            <a:r>
              <a:rPr lang="es-MX" sz="1400" dirty="0" smtClean="0">
                <a:solidFill>
                  <a:schemeClr val="dk1"/>
                </a:solidFill>
                <a:latin typeface="Quattrocento Sans"/>
                <a:ea typeface="Quattrocento Sans"/>
                <a:cs typeface="Quattrocento Sans"/>
                <a:sym typeface="Wingdings" panose="05000000000000000000" pitchFamily="2" charset="2"/>
              </a:rPr>
              <a:t>estándares de calidad </a:t>
            </a:r>
            <a:r>
              <a:rPr lang="es-MX" sz="1400" dirty="0">
                <a:solidFill>
                  <a:schemeClr val="dk1"/>
                </a:solidFill>
                <a:latin typeface="Quattrocento Sans"/>
                <a:ea typeface="Quattrocento Sans"/>
                <a:cs typeface="Quattrocento Sans"/>
                <a:sym typeface="Wingdings" panose="05000000000000000000" pitchFamily="2" charset="2"/>
              </a:rPr>
              <a:t>ambiental, normas sobre emisiones </a:t>
            </a:r>
            <a:r>
              <a:rPr lang="es-MX" sz="1400" dirty="0" smtClean="0">
                <a:solidFill>
                  <a:schemeClr val="dk1"/>
                </a:solidFill>
                <a:latin typeface="Quattrocento Sans"/>
                <a:ea typeface="Quattrocento Sans"/>
                <a:cs typeface="Quattrocento Sans"/>
                <a:sym typeface="Wingdings" panose="05000000000000000000" pitchFamily="2" charset="2"/>
              </a:rPr>
              <a:t>y descargas </a:t>
            </a:r>
            <a:r>
              <a:rPr lang="es-MX" sz="1400" dirty="0">
                <a:solidFill>
                  <a:schemeClr val="dk1"/>
                </a:solidFill>
                <a:latin typeface="Quattrocento Sans"/>
                <a:ea typeface="Quattrocento Sans"/>
                <a:cs typeface="Quattrocento Sans"/>
                <a:sym typeface="Wingdings" panose="05000000000000000000" pitchFamily="2" charset="2"/>
              </a:rPr>
              <a:t>contaminantes, y licencias de </a:t>
            </a:r>
            <a:r>
              <a:rPr lang="es-MX" sz="1400" dirty="0" smtClean="0">
                <a:solidFill>
                  <a:schemeClr val="dk1"/>
                </a:solidFill>
                <a:latin typeface="Quattrocento Sans"/>
                <a:ea typeface="Quattrocento Sans"/>
                <a:cs typeface="Quattrocento Sans"/>
                <a:sym typeface="Wingdings" panose="05000000000000000000" pitchFamily="2" charset="2"/>
              </a:rPr>
              <a:t>operación de actividades, etc.</a:t>
            </a:r>
          </a:p>
          <a:p>
            <a:pPr marL="285750" indent="-285750">
              <a:lnSpc>
                <a:spcPct val="100000"/>
              </a:lnSpc>
              <a:spcAft>
                <a:spcPts val="600"/>
              </a:spcAft>
              <a:buClr>
                <a:schemeClr val="dk1"/>
              </a:buClr>
              <a:buSzPts val="1100"/>
            </a:pPr>
            <a:r>
              <a:rPr lang="es-ES" sz="1400" b="1" dirty="0" smtClean="0">
                <a:solidFill>
                  <a:schemeClr val="dk1"/>
                </a:solidFill>
                <a:latin typeface="Quattrocento Sans"/>
                <a:ea typeface="Quattrocento Sans"/>
                <a:cs typeface="Quattrocento Sans"/>
                <a:sym typeface="Quattrocento Sans"/>
              </a:rPr>
              <a:t>Instrumentos tributarios:</a:t>
            </a:r>
            <a:r>
              <a:rPr lang="es-ES" sz="1400" b="1" dirty="0" smtClean="0">
                <a:solidFill>
                  <a:schemeClr val="dk1"/>
                </a:solidFill>
                <a:latin typeface="Quattrocento Sans"/>
                <a:ea typeface="Quattrocento Sans"/>
                <a:cs typeface="Quattrocento Sans"/>
                <a:sym typeface="Wingdings" panose="05000000000000000000" pitchFamily="2" charset="2"/>
              </a:rPr>
              <a:t> </a:t>
            </a:r>
            <a:r>
              <a:rPr lang="es-ES" sz="1400" dirty="0" smtClean="0">
                <a:solidFill>
                  <a:schemeClr val="dk1"/>
                </a:solidFill>
                <a:latin typeface="Quattrocento Sans"/>
                <a:ea typeface="Quattrocento Sans"/>
                <a:cs typeface="Quattrocento Sans"/>
                <a:sym typeface="Wingdings" panose="05000000000000000000" pitchFamily="2" charset="2"/>
              </a:rPr>
              <a:t>impactan de manera directa sobre la formación de precios de bienes servicios, o factores de producción</a:t>
            </a:r>
            <a:br>
              <a:rPr lang="es-ES" sz="1400" dirty="0" smtClean="0">
                <a:solidFill>
                  <a:schemeClr val="dk1"/>
                </a:solidFill>
                <a:latin typeface="Quattrocento Sans"/>
                <a:ea typeface="Quattrocento Sans"/>
                <a:cs typeface="Quattrocento Sans"/>
                <a:sym typeface="Wingdings" panose="05000000000000000000" pitchFamily="2" charset="2"/>
              </a:rPr>
            </a:br>
            <a:r>
              <a:rPr lang="es-ES" sz="1400" dirty="0" smtClean="0">
                <a:solidFill>
                  <a:schemeClr val="dk1"/>
                </a:solidFill>
                <a:latin typeface="Quattrocento Sans"/>
                <a:ea typeface="Quattrocento Sans"/>
                <a:cs typeface="Quattrocento Sans"/>
                <a:sym typeface="Wingdings" panose="05000000000000000000" pitchFamily="2" charset="2"/>
              </a:rPr>
              <a:t> </a:t>
            </a:r>
            <a:r>
              <a:rPr lang="es-ES" sz="1200" dirty="0" smtClean="0">
                <a:solidFill>
                  <a:schemeClr val="dk1"/>
                </a:solidFill>
                <a:latin typeface="Quattrocento Sans"/>
                <a:ea typeface="Quattrocento Sans"/>
                <a:cs typeface="Quattrocento Sans"/>
                <a:sym typeface="Wingdings" panose="05000000000000000000" pitchFamily="2" charset="2"/>
              </a:rPr>
              <a:t>i.e. impuestos directos o indirectos, subsidios o pagos por servicios ambientales, </a:t>
            </a:r>
          </a:p>
          <a:p>
            <a:pPr marL="285750" indent="-285750">
              <a:lnSpc>
                <a:spcPct val="100000"/>
              </a:lnSpc>
              <a:spcAft>
                <a:spcPts val="600"/>
              </a:spcAft>
              <a:buClr>
                <a:schemeClr val="dk1"/>
              </a:buClr>
              <a:buSzPts val="1100"/>
            </a:pPr>
            <a:r>
              <a:rPr lang="es-ES" sz="1400" b="1" dirty="0" smtClean="0">
                <a:solidFill>
                  <a:schemeClr val="dk1"/>
                </a:solidFill>
                <a:latin typeface="Quattrocento Sans"/>
                <a:ea typeface="Quattrocento Sans"/>
                <a:cs typeface="Quattrocento Sans"/>
                <a:sym typeface="Quattrocento Sans"/>
              </a:rPr>
              <a:t>Creación </a:t>
            </a:r>
            <a:r>
              <a:rPr lang="es-ES" sz="1400" b="1" dirty="0">
                <a:solidFill>
                  <a:schemeClr val="dk1"/>
                </a:solidFill>
                <a:latin typeface="Quattrocento Sans"/>
                <a:ea typeface="Quattrocento Sans"/>
                <a:cs typeface="Quattrocento Sans"/>
                <a:sym typeface="Quattrocento Sans"/>
              </a:rPr>
              <a:t>de </a:t>
            </a:r>
            <a:r>
              <a:rPr lang="es-ES" sz="1400" b="1" dirty="0" smtClean="0">
                <a:solidFill>
                  <a:schemeClr val="dk1"/>
                </a:solidFill>
                <a:latin typeface="Quattrocento Sans"/>
                <a:ea typeface="Quattrocento Sans"/>
                <a:cs typeface="Quattrocento Sans"/>
                <a:sym typeface="Quattrocento Sans"/>
              </a:rPr>
              <a:t>mercados:</a:t>
            </a:r>
            <a:r>
              <a:rPr lang="es-ES" sz="1400" b="1" dirty="0" smtClean="0">
                <a:solidFill>
                  <a:schemeClr val="dk1"/>
                </a:solidFill>
                <a:latin typeface="Quattrocento Sans"/>
                <a:ea typeface="Quattrocento Sans"/>
                <a:cs typeface="Quattrocento Sans"/>
                <a:sym typeface="Wingdings" panose="05000000000000000000" pitchFamily="2" charset="2"/>
              </a:rPr>
              <a:t> </a:t>
            </a:r>
            <a:r>
              <a:rPr lang="es-MX" sz="1400" dirty="0" smtClean="0">
                <a:solidFill>
                  <a:schemeClr val="dk1"/>
                </a:solidFill>
                <a:latin typeface="Quattrocento Sans"/>
                <a:ea typeface="Quattrocento Sans"/>
                <a:cs typeface="Quattrocento Sans"/>
                <a:sym typeface="Wingdings" panose="05000000000000000000" pitchFamily="2" charset="2"/>
              </a:rPr>
              <a:t>iniciativas </a:t>
            </a:r>
            <a:r>
              <a:rPr lang="es-MX" sz="1400" dirty="0">
                <a:solidFill>
                  <a:schemeClr val="dk1"/>
                </a:solidFill>
                <a:latin typeface="Quattrocento Sans"/>
                <a:ea typeface="Quattrocento Sans"/>
                <a:cs typeface="Quattrocento Sans"/>
                <a:sym typeface="Wingdings" panose="05000000000000000000" pitchFamily="2" charset="2"/>
              </a:rPr>
              <a:t>nacionales y multilaterales para crear mercados de activos ambientales y mecanismos de gestión de riesgos </a:t>
            </a:r>
            <a:r>
              <a:rPr lang="es-MX" sz="1400" dirty="0" smtClean="0">
                <a:solidFill>
                  <a:schemeClr val="dk1"/>
                </a:solidFill>
                <a:latin typeface="Quattrocento Sans"/>
                <a:ea typeface="Quattrocento Sans"/>
                <a:cs typeface="Quattrocento Sans"/>
                <a:sym typeface="Wingdings" panose="05000000000000000000" pitchFamily="2" charset="2"/>
              </a:rPr>
              <a:t>ambientales  </a:t>
            </a:r>
            <a:r>
              <a:rPr lang="es-MX" sz="1200" dirty="0" smtClean="0">
                <a:solidFill>
                  <a:schemeClr val="dk1"/>
                </a:solidFill>
                <a:latin typeface="Quattrocento Sans"/>
                <a:ea typeface="Quattrocento Sans"/>
                <a:cs typeface="Quattrocento Sans"/>
                <a:sym typeface="Wingdings" panose="05000000000000000000" pitchFamily="2" charset="2"/>
              </a:rPr>
              <a:t>i.e. </a:t>
            </a:r>
            <a:r>
              <a:rPr lang="es-MX" sz="1200" dirty="0">
                <a:solidFill>
                  <a:schemeClr val="dk1"/>
                </a:solidFill>
                <a:latin typeface="Quattrocento Sans"/>
                <a:ea typeface="Quattrocento Sans"/>
                <a:cs typeface="Quattrocento Sans"/>
                <a:sym typeface="Wingdings" panose="05000000000000000000" pitchFamily="2" charset="2"/>
              </a:rPr>
              <a:t>comercio de certificados de emisiones </a:t>
            </a:r>
            <a:r>
              <a:rPr lang="es-MX" sz="1200" dirty="0" smtClean="0">
                <a:solidFill>
                  <a:schemeClr val="dk1"/>
                </a:solidFill>
                <a:latin typeface="Quattrocento Sans"/>
                <a:ea typeface="Quattrocento Sans"/>
                <a:cs typeface="Quattrocento Sans"/>
                <a:sym typeface="Wingdings" panose="05000000000000000000" pitchFamily="2" charset="2"/>
              </a:rPr>
              <a:t>GEI (</a:t>
            </a:r>
            <a:r>
              <a:rPr lang="es-MX" sz="1200" i="1" dirty="0" err="1" smtClean="0">
                <a:solidFill>
                  <a:schemeClr val="dk1"/>
                </a:solidFill>
                <a:latin typeface="Quattrocento Sans"/>
                <a:ea typeface="Quattrocento Sans"/>
                <a:cs typeface="Quattrocento Sans"/>
                <a:sym typeface="Wingdings" panose="05000000000000000000" pitchFamily="2" charset="2"/>
              </a:rPr>
              <a:t>cap</a:t>
            </a:r>
            <a:r>
              <a:rPr lang="es-MX" sz="1200" i="1" dirty="0" smtClean="0">
                <a:solidFill>
                  <a:schemeClr val="dk1"/>
                </a:solidFill>
                <a:latin typeface="Quattrocento Sans"/>
                <a:ea typeface="Quattrocento Sans"/>
                <a:cs typeface="Quattrocento Sans"/>
                <a:sym typeface="Wingdings" panose="05000000000000000000" pitchFamily="2" charset="2"/>
              </a:rPr>
              <a:t> and </a:t>
            </a:r>
            <a:r>
              <a:rPr lang="es-MX" sz="1200" i="1" dirty="0" err="1" smtClean="0">
                <a:solidFill>
                  <a:schemeClr val="dk1"/>
                </a:solidFill>
                <a:latin typeface="Quattrocento Sans"/>
                <a:ea typeface="Quattrocento Sans"/>
                <a:cs typeface="Quattrocento Sans"/>
                <a:sym typeface="Wingdings" panose="05000000000000000000" pitchFamily="2" charset="2"/>
              </a:rPr>
              <a:t>trade</a:t>
            </a:r>
            <a:r>
              <a:rPr lang="es-MX" sz="1200" dirty="0" smtClean="0">
                <a:solidFill>
                  <a:schemeClr val="dk1"/>
                </a:solidFill>
                <a:latin typeface="Quattrocento Sans"/>
                <a:ea typeface="Quattrocento Sans"/>
                <a:cs typeface="Quattrocento Sans"/>
                <a:sym typeface="Wingdings" panose="05000000000000000000" pitchFamily="2" charset="2"/>
              </a:rPr>
              <a:t>), incentivos </a:t>
            </a:r>
            <a:r>
              <a:rPr lang="es-MX" sz="1200" dirty="0">
                <a:solidFill>
                  <a:schemeClr val="dk1"/>
                </a:solidFill>
                <a:latin typeface="Quattrocento Sans"/>
                <a:ea typeface="Quattrocento Sans"/>
                <a:cs typeface="Quattrocento Sans"/>
                <a:sym typeface="Wingdings" panose="05000000000000000000" pitchFamily="2" charset="2"/>
              </a:rPr>
              <a:t>para seguros climáticos en el sector </a:t>
            </a:r>
            <a:r>
              <a:rPr lang="es-MX" sz="1200" dirty="0" smtClean="0">
                <a:solidFill>
                  <a:schemeClr val="dk1"/>
                </a:solidFill>
                <a:latin typeface="Quattrocento Sans"/>
                <a:ea typeface="Quattrocento Sans"/>
                <a:cs typeface="Quattrocento Sans"/>
                <a:sym typeface="Wingdings" panose="05000000000000000000" pitchFamily="2" charset="2"/>
              </a:rPr>
              <a:t>agropecuario</a:t>
            </a:r>
          </a:p>
          <a:p>
            <a:pPr marL="285750" indent="-285750">
              <a:lnSpc>
                <a:spcPct val="100000"/>
              </a:lnSpc>
              <a:spcAft>
                <a:spcPts val="600"/>
              </a:spcAft>
              <a:buClr>
                <a:schemeClr val="dk1"/>
              </a:buClr>
              <a:buSzPts val="1100"/>
            </a:pPr>
            <a:r>
              <a:rPr lang="es-ES" sz="1400" b="1" dirty="0" smtClean="0">
                <a:solidFill>
                  <a:schemeClr val="dk1"/>
                </a:solidFill>
                <a:latin typeface="Quattrocento Sans"/>
                <a:ea typeface="Quattrocento Sans"/>
                <a:cs typeface="Quattrocento Sans"/>
                <a:sym typeface="Quattrocento Sans"/>
              </a:rPr>
              <a:t>Campañas </a:t>
            </a:r>
            <a:r>
              <a:rPr lang="es-ES" sz="1400" b="1" dirty="0">
                <a:solidFill>
                  <a:schemeClr val="dk1"/>
                </a:solidFill>
                <a:latin typeface="Quattrocento Sans"/>
                <a:ea typeface="Quattrocento Sans"/>
                <a:cs typeface="Quattrocento Sans"/>
                <a:sym typeface="Quattrocento Sans"/>
              </a:rPr>
              <a:t>de </a:t>
            </a:r>
            <a:r>
              <a:rPr lang="es-ES" sz="1400" b="1" dirty="0" smtClean="0">
                <a:solidFill>
                  <a:schemeClr val="dk1"/>
                </a:solidFill>
                <a:latin typeface="Quattrocento Sans"/>
                <a:ea typeface="Quattrocento Sans"/>
                <a:cs typeface="Quattrocento Sans"/>
                <a:sym typeface="Quattrocento Sans"/>
              </a:rPr>
              <a:t>información: </a:t>
            </a:r>
            <a:r>
              <a:rPr lang="es-ES" sz="1400" dirty="0" smtClean="0">
                <a:solidFill>
                  <a:schemeClr val="dk1"/>
                </a:solidFill>
                <a:latin typeface="Quattrocento Sans"/>
                <a:ea typeface="Quattrocento Sans"/>
                <a:cs typeface="Quattrocento Sans"/>
                <a:sym typeface="Quattrocento Sans"/>
              </a:rPr>
              <a:t>programas públicos o apoyados por el Estado que informan y promueven el uso responsable de recursos y tecnologías mas limpias </a:t>
            </a:r>
            <a:r>
              <a:rPr lang="es-ES" sz="1400" dirty="0" smtClean="0">
                <a:solidFill>
                  <a:schemeClr val="dk1"/>
                </a:solidFill>
                <a:latin typeface="Quattrocento Sans"/>
                <a:ea typeface="Quattrocento Sans"/>
                <a:cs typeface="Quattrocento Sans"/>
                <a:sym typeface="Wingdings" panose="05000000000000000000" pitchFamily="2" charset="2"/>
              </a:rPr>
              <a:t> </a:t>
            </a:r>
            <a:r>
              <a:rPr lang="es-ES" sz="1200" dirty="0" smtClean="0">
                <a:solidFill>
                  <a:schemeClr val="dk1"/>
                </a:solidFill>
                <a:latin typeface="Quattrocento Sans"/>
                <a:ea typeface="Quattrocento Sans"/>
                <a:cs typeface="Quattrocento Sans"/>
                <a:sym typeface="Wingdings" panose="05000000000000000000" pitchFamily="2" charset="2"/>
              </a:rPr>
              <a:t>en Uruguay</a:t>
            </a:r>
            <a:r>
              <a:rPr lang="es-ES" sz="1200" dirty="0">
                <a:solidFill>
                  <a:schemeClr val="dk1"/>
                </a:solidFill>
                <a:latin typeface="Quattrocento Sans"/>
                <a:ea typeface="Quattrocento Sans"/>
                <a:cs typeface="Quattrocento Sans"/>
                <a:sym typeface="Wingdings" panose="05000000000000000000" pitchFamily="2" charset="2"/>
              </a:rPr>
              <a:t>: campañas </a:t>
            </a:r>
            <a:r>
              <a:rPr lang="es-ES" sz="1200" dirty="0" smtClean="0">
                <a:solidFill>
                  <a:schemeClr val="dk1"/>
                </a:solidFill>
                <a:latin typeface="Quattrocento Sans"/>
                <a:ea typeface="Quattrocento Sans"/>
                <a:cs typeface="Quattrocento Sans"/>
                <a:sym typeface="Wingdings" panose="05000000000000000000" pitchFamily="2" charset="2"/>
              </a:rPr>
              <a:t>de eficiencia energética y subsidios para adoptar electrodomésticos y soluciones mas eficientes</a:t>
            </a:r>
            <a:endParaRPr lang="es-ES" sz="1200" dirty="0">
              <a:solidFill>
                <a:schemeClr val="dk1"/>
              </a:solidFill>
              <a:latin typeface="Quattrocento Sans"/>
              <a:ea typeface="Quattrocento Sans"/>
              <a:cs typeface="Quattrocento Sans"/>
              <a:sym typeface="Quattrocento Sans"/>
            </a:endParaRPr>
          </a:p>
          <a:p>
            <a:pPr marL="285750" indent="-285750" algn="just">
              <a:spcAft>
                <a:spcPts val="1600"/>
              </a:spcAft>
              <a:buClr>
                <a:schemeClr val="dk1"/>
              </a:buClr>
              <a:buSzPts val="1100"/>
            </a:pPr>
            <a:endParaRPr lang="es-ES" sz="1700" dirty="0">
              <a:solidFill>
                <a:schemeClr val="dk1"/>
              </a:solidFill>
              <a:latin typeface="Quattrocento Sans"/>
              <a:ea typeface="Quattrocento Sans"/>
              <a:cs typeface="Quattrocento Sans"/>
              <a:sym typeface="Quattrocento Sans"/>
            </a:endParaRPr>
          </a:p>
        </p:txBody>
      </p:sp>
      <p:sp>
        <p:nvSpPr>
          <p:cNvPr id="3" name="Google Shape;97;p20"/>
          <p:cNvSpPr txBox="1">
            <a:spLocks/>
          </p:cNvSpPr>
          <p:nvPr/>
        </p:nvSpPr>
        <p:spPr>
          <a:xfrm>
            <a:off x="2051720" y="267494"/>
            <a:ext cx="5400600" cy="5760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1700" b="1" i="1" dirty="0" smtClean="0">
                <a:latin typeface="Quattrocento Sans"/>
                <a:ea typeface="Quattrocento Sans"/>
                <a:cs typeface="Quattrocento Sans"/>
              </a:rPr>
              <a:t>La intervención publica</a:t>
            </a:r>
            <a:endParaRPr lang="es-ES" sz="1700" b="1" i="1" dirty="0">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14763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 name="Google Shape;67;p15"/>
          <p:cNvSpPr txBox="1">
            <a:spLocks noGrp="1"/>
          </p:cNvSpPr>
          <p:nvPr>
            <p:ph type="body" idx="1"/>
          </p:nvPr>
        </p:nvSpPr>
        <p:spPr>
          <a:xfrm>
            <a:off x="1907704" y="339502"/>
            <a:ext cx="5472608" cy="288032"/>
          </a:xfrm>
          <a:prstGeom prst="rect">
            <a:avLst/>
          </a:prstGeom>
        </p:spPr>
        <p:txBody>
          <a:bodyPr spcFirstLastPara="1" wrap="square" lIns="91425" tIns="91425" rIns="91425" bIns="91425" anchor="t" anchorCtr="0">
            <a:noAutofit/>
          </a:bodyPr>
          <a:lstStyle/>
          <a:p>
            <a:pPr marL="0" indent="0" algn="just">
              <a:spcAft>
                <a:spcPts val="1600"/>
              </a:spcAft>
              <a:buClr>
                <a:schemeClr val="dk1"/>
              </a:buClr>
              <a:buSzPts val="1100"/>
              <a:buNone/>
            </a:pPr>
            <a:r>
              <a:rPr lang="es-ES" sz="1200" b="1" i="1" dirty="0" err="1" smtClean="0">
                <a:solidFill>
                  <a:schemeClr val="dk1"/>
                </a:solidFill>
                <a:latin typeface="Quattrocento Sans"/>
                <a:ea typeface="Quattrocento Sans"/>
                <a:cs typeface="Quattrocento Sans"/>
                <a:sym typeface="Quattrocento Sans"/>
              </a:rPr>
              <a:t>Taxonomia</a:t>
            </a:r>
            <a:r>
              <a:rPr lang="es-ES" sz="1200" b="1" i="1" dirty="0" smtClean="0">
                <a:solidFill>
                  <a:schemeClr val="dk1"/>
                </a:solidFill>
                <a:latin typeface="Quattrocento Sans"/>
                <a:ea typeface="Quattrocento Sans"/>
                <a:cs typeface="Quattrocento Sans"/>
                <a:sym typeface="Quattrocento Sans"/>
              </a:rPr>
              <a:t> de impuestos ambientales elaborada por </a:t>
            </a:r>
            <a:r>
              <a:rPr lang="es-ES" sz="1200" b="1" i="1" dirty="0" err="1" smtClean="0">
                <a:solidFill>
                  <a:schemeClr val="dk1"/>
                </a:solidFill>
                <a:latin typeface="Quattrocento Sans"/>
                <a:ea typeface="Quattrocento Sans"/>
                <a:cs typeface="Quattrocento Sans"/>
                <a:sym typeface="Quattrocento Sans"/>
              </a:rPr>
              <a:t>Eurostat</a:t>
            </a:r>
            <a:endParaRPr lang="es-ES" sz="1200" b="1" i="1" dirty="0" smtClean="0">
              <a:solidFill>
                <a:schemeClr val="dk1"/>
              </a:solidFill>
              <a:latin typeface="Quattrocento Sans"/>
              <a:ea typeface="Quattrocento Sans"/>
              <a:cs typeface="Quattrocento Sans"/>
              <a:sym typeface="Quattrocento Sans"/>
            </a:endParaRPr>
          </a:p>
        </p:txBody>
      </p:sp>
      <p:pic>
        <p:nvPicPr>
          <p:cNvPr id="3" name="Imagen 2"/>
          <p:cNvPicPr>
            <a:picLocks noChangeAspect="1"/>
          </p:cNvPicPr>
          <p:nvPr/>
        </p:nvPicPr>
        <p:blipFill>
          <a:blip r:embed="rId4"/>
          <a:stretch>
            <a:fillRect/>
          </a:stretch>
        </p:blipFill>
        <p:spPr>
          <a:xfrm>
            <a:off x="467544" y="843558"/>
            <a:ext cx="8732152" cy="4051548"/>
          </a:xfrm>
          <a:prstGeom prst="rect">
            <a:avLst/>
          </a:prstGeom>
        </p:spPr>
      </p:pic>
    </p:spTree>
    <p:extLst>
      <p:ext uri="{BB962C8B-B14F-4D97-AF65-F5344CB8AC3E}">
        <p14:creationId xmlns:p14="http://schemas.microsoft.com/office/powerpoint/2010/main" val="2376139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 name="Google Shape;67;p15"/>
          <p:cNvSpPr txBox="1">
            <a:spLocks noGrp="1"/>
          </p:cNvSpPr>
          <p:nvPr>
            <p:ph type="body" idx="1"/>
          </p:nvPr>
        </p:nvSpPr>
        <p:spPr>
          <a:xfrm>
            <a:off x="1907704" y="339502"/>
            <a:ext cx="5472608" cy="288032"/>
          </a:xfrm>
          <a:prstGeom prst="rect">
            <a:avLst/>
          </a:prstGeom>
        </p:spPr>
        <p:txBody>
          <a:bodyPr spcFirstLastPara="1" wrap="square" lIns="91425" tIns="91425" rIns="91425" bIns="91425" anchor="t" anchorCtr="0">
            <a:noAutofit/>
          </a:bodyPr>
          <a:lstStyle/>
          <a:p>
            <a:pPr marL="0" indent="0" algn="just">
              <a:spcAft>
                <a:spcPts val="1600"/>
              </a:spcAft>
              <a:buClr>
                <a:schemeClr val="dk1"/>
              </a:buClr>
              <a:buSzPts val="1100"/>
              <a:buNone/>
            </a:pPr>
            <a:r>
              <a:rPr lang="es-ES" sz="1200" b="1" i="1" dirty="0" err="1" smtClean="0">
                <a:solidFill>
                  <a:schemeClr val="dk1"/>
                </a:solidFill>
                <a:latin typeface="Quattrocento Sans"/>
                <a:ea typeface="Quattrocento Sans"/>
                <a:cs typeface="Quattrocento Sans"/>
                <a:sym typeface="Quattrocento Sans"/>
              </a:rPr>
              <a:t>Taxonomia</a:t>
            </a:r>
            <a:r>
              <a:rPr lang="es-ES" sz="1200" b="1" i="1" dirty="0" smtClean="0">
                <a:solidFill>
                  <a:schemeClr val="dk1"/>
                </a:solidFill>
                <a:latin typeface="Quattrocento Sans"/>
                <a:ea typeface="Quattrocento Sans"/>
                <a:cs typeface="Quattrocento Sans"/>
                <a:sym typeface="Quattrocento Sans"/>
              </a:rPr>
              <a:t> de impuestos ambientales elaborada por </a:t>
            </a:r>
            <a:r>
              <a:rPr lang="es-ES" sz="1200" b="1" i="1" dirty="0" err="1" smtClean="0">
                <a:solidFill>
                  <a:schemeClr val="dk1"/>
                </a:solidFill>
                <a:latin typeface="Quattrocento Sans"/>
                <a:ea typeface="Quattrocento Sans"/>
                <a:cs typeface="Quattrocento Sans"/>
                <a:sym typeface="Quattrocento Sans"/>
              </a:rPr>
              <a:t>Eurostat</a:t>
            </a:r>
            <a:r>
              <a:rPr lang="es-ES" sz="1200" b="1" i="1" dirty="0" smtClean="0">
                <a:solidFill>
                  <a:schemeClr val="dk1"/>
                </a:solidFill>
                <a:latin typeface="Quattrocento Sans"/>
                <a:ea typeface="Quattrocento Sans"/>
                <a:cs typeface="Quattrocento Sans"/>
                <a:sym typeface="Quattrocento Sans"/>
              </a:rPr>
              <a:t> (pt. 2)</a:t>
            </a:r>
            <a:endParaRPr lang="es-ES" sz="1200" b="1" i="1" dirty="0" smtClean="0">
              <a:solidFill>
                <a:schemeClr val="dk1"/>
              </a:solidFill>
              <a:latin typeface="Quattrocento Sans"/>
              <a:ea typeface="Quattrocento Sans"/>
              <a:cs typeface="Quattrocento Sans"/>
              <a:sym typeface="Quattrocento Sans"/>
            </a:endParaRPr>
          </a:p>
        </p:txBody>
      </p:sp>
      <p:pic>
        <p:nvPicPr>
          <p:cNvPr id="2" name="Imagen 1"/>
          <p:cNvPicPr>
            <a:picLocks noChangeAspect="1"/>
          </p:cNvPicPr>
          <p:nvPr/>
        </p:nvPicPr>
        <p:blipFill>
          <a:blip r:embed="rId4"/>
          <a:stretch>
            <a:fillRect/>
          </a:stretch>
        </p:blipFill>
        <p:spPr>
          <a:xfrm>
            <a:off x="935088" y="771550"/>
            <a:ext cx="8208912" cy="4219722"/>
          </a:xfrm>
          <a:prstGeom prst="rect">
            <a:avLst/>
          </a:prstGeom>
        </p:spPr>
      </p:pic>
    </p:spTree>
    <p:extLst>
      <p:ext uri="{BB962C8B-B14F-4D97-AF65-F5344CB8AC3E}">
        <p14:creationId xmlns:p14="http://schemas.microsoft.com/office/powerpoint/2010/main" val="2747691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5" name="Google Shape;73;p16"/>
          <p:cNvSpPr txBox="1">
            <a:spLocks/>
          </p:cNvSpPr>
          <p:nvPr/>
        </p:nvSpPr>
        <p:spPr>
          <a:xfrm>
            <a:off x="1907704" y="1275606"/>
            <a:ext cx="5400600" cy="31683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s-ES" sz="1400" b="1" dirty="0" smtClean="0">
                <a:solidFill>
                  <a:schemeClr val="dk1"/>
                </a:solidFill>
                <a:latin typeface="Quattrocento Sans"/>
                <a:ea typeface="Quattrocento Sans"/>
                <a:cs typeface="Quattrocento Sans"/>
                <a:sym typeface="Quattrocento Sans"/>
              </a:rPr>
              <a:t>Ventajas: </a:t>
            </a:r>
          </a:p>
          <a:p>
            <a:pPr marL="285750" indent="-285750">
              <a:lnSpc>
                <a:spcPct val="100000"/>
              </a:lnSpc>
              <a:buFont typeface="Arial" panose="020B0604020202020204" pitchFamily="34" charset="0"/>
              <a:buChar char="•"/>
            </a:pPr>
            <a:r>
              <a:rPr lang="es-ES" sz="1400" dirty="0" smtClean="0">
                <a:solidFill>
                  <a:schemeClr val="dk1"/>
                </a:solidFill>
                <a:latin typeface="Quattrocento Sans"/>
                <a:ea typeface="Quattrocento Sans"/>
                <a:cs typeface="Quattrocento Sans"/>
                <a:sym typeface="Quattrocento Sans"/>
              </a:rPr>
              <a:t>Las herramientas de política fiscal preservan flexibilidad para los agentes y minimizan requerimientos de información individualizada</a:t>
            </a:r>
          </a:p>
          <a:p>
            <a:pPr marL="285750" indent="-285750">
              <a:lnSpc>
                <a:spcPct val="100000"/>
              </a:lnSpc>
              <a:buFont typeface="Arial" panose="020B0604020202020204" pitchFamily="34" charset="0"/>
              <a:buChar char="•"/>
            </a:pPr>
            <a:r>
              <a:rPr lang="es-ES" sz="1400" dirty="0" smtClean="0">
                <a:solidFill>
                  <a:schemeClr val="dk1"/>
                </a:solidFill>
                <a:latin typeface="Quattrocento Sans"/>
                <a:ea typeface="Quattrocento Sans"/>
                <a:cs typeface="Quattrocento Sans"/>
                <a:sym typeface="Quattrocento Sans"/>
              </a:rPr>
              <a:t>Generan incentivos para la adopción de tecnologías limpias</a:t>
            </a:r>
          </a:p>
          <a:p>
            <a:pPr marL="285750" indent="-285750">
              <a:lnSpc>
                <a:spcPct val="100000"/>
              </a:lnSpc>
              <a:buFont typeface="Arial" panose="020B0604020202020204" pitchFamily="34" charset="0"/>
              <a:buChar char="•"/>
            </a:pPr>
            <a:r>
              <a:rPr lang="es-ES" sz="1400" dirty="0" smtClean="0">
                <a:solidFill>
                  <a:schemeClr val="dk1"/>
                </a:solidFill>
                <a:latin typeface="Quattrocento Sans"/>
                <a:ea typeface="Quattrocento Sans"/>
                <a:cs typeface="Quattrocento Sans"/>
                <a:sym typeface="Quattrocento Sans"/>
              </a:rPr>
              <a:t>Los impuestos generan ingresos para el Estado para financiar acciones ambientales</a:t>
            </a:r>
            <a:br>
              <a:rPr lang="es-ES" sz="1400" dirty="0" smtClean="0">
                <a:solidFill>
                  <a:schemeClr val="dk1"/>
                </a:solidFill>
                <a:latin typeface="Quattrocento Sans"/>
                <a:ea typeface="Quattrocento Sans"/>
                <a:cs typeface="Quattrocento Sans"/>
                <a:sym typeface="Quattrocento Sans"/>
              </a:rPr>
            </a:br>
            <a:endParaRPr lang="es-ES" sz="1400" dirty="0" smtClean="0">
              <a:solidFill>
                <a:schemeClr val="dk1"/>
              </a:solidFill>
              <a:latin typeface="Quattrocento Sans"/>
              <a:ea typeface="Quattrocento Sans"/>
              <a:cs typeface="Quattrocento Sans"/>
              <a:sym typeface="Quattrocento Sans"/>
            </a:endParaRPr>
          </a:p>
          <a:p>
            <a:pPr marL="0" indent="0">
              <a:lnSpc>
                <a:spcPct val="100000"/>
              </a:lnSpc>
              <a:buNone/>
            </a:pPr>
            <a:r>
              <a:rPr lang="es-ES" sz="1400" b="1" dirty="0" smtClean="0">
                <a:solidFill>
                  <a:schemeClr val="dk1"/>
                </a:solidFill>
                <a:latin typeface="Quattrocento Sans"/>
                <a:ea typeface="Quattrocento Sans"/>
                <a:cs typeface="Quattrocento Sans"/>
                <a:sym typeface="Quattrocento Sans"/>
              </a:rPr>
              <a:t>Desventajas:</a:t>
            </a:r>
          </a:p>
          <a:p>
            <a:pPr marL="285750" indent="-285750">
              <a:lnSpc>
                <a:spcPct val="100000"/>
              </a:lnSpc>
              <a:buFont typeface="Arial" panose="020B0604020202020204" pitchFamily="34" charset="0"/>
              <a:buChar char="•"/>
            </a:pPr>
            <a:r>
              <a:rPr lang="es-ES" sz="1400" dirty="0" smtClean="0">
                <a:solidFill>
                  <a:schemeClr val="dk1"/>
                </a:solidFill>
                <a:latin typeface="Quattrocento Sans"/>
                <a:ea typeface="Quattrocento Sans"/>
                <a:cs typeface="Quattrocento Sans"/>
                <a:sym typeface="Quattrocento Sans"/>
              </a:rPr>
              <a:t>En los mercados de permisión de emisión, puede haber volatilidad del costo de reducción de emisiones</a:t>
            </a:r>
          </a:p>
          <a:p>
            <a:pPr marL="285750" indent="-285750">
              <a:lnSpc>
                <a:spcPct val="100000"/>
              </a:lnSpc>
              <a:buFont typeface="Arial" panose="020B0604020202020204" pitchFamily="34" charset="0"/>
              <a:buChar char="•"/>
            </a:pPr>
            <a:r>
              <a:rPr lang="es-ES" sz="1400" dirty="0" smtClean="0">
                <a:solidFill>
                  <a:schemeClr val="dk1"/>
                </a:solidFill>
                <a:latin typeface="Quattrocento Sans"/>
                <a:ea typeface="Quattrocento Sans"/>
                <a:cs typeface="Quattrocento Sans"/>
                <a:sym typeface="Quattrocento Sans"/>
              </a:rPr>
              <a:t>El tope de emisiones puede ser considerado excesivo o modificado, dependiendo de la calidad institucional </a:t>
            </a:r>
            <a:endParaRPr lang="es-ES" sz="1400" dirty="0">
              <a:solidFill>
                <a:schemeClr val="dk1"/>
              </a:solidFill>
              <a:latin typeface="Quattrocento Sans"/>
              <a:ea typeface="Quattrocento Sans"/>
              <a:cs typeface="Quattrocento Sans"/>
              <a:sym typeface="Quattrocento Sans"/>
            </a:endParaRPr>
          </a:p>
          <a:p>
            <a:pPr marL="285750" indent="-285750" algn="just">
              <a:spcAft>
                <a:spcPts val="1600"/>
              </a:spcAft>
              <a:buFont typeface="Arial" panose="020B0604020202020204" pitchFamily="34" charset="0"/>
              <a:buChar char="•"/>
            </a:pPr>
            <a:endParaRPr lang="es-ES" sz="1400" dirty="0" smtClean="0">
              <a:solidFill>
                <a:schemeClr val="dk1"/>
              </a:solidFill>
              <a:latin typeface="Quattrocento Sans"/>
              <a:ea typeface="Quattrocento Sans"/>
              <a:cs typeface="Quattrocento Sans"/>
              <a:sym typeface="Quattrocento Sans"/>
            </a:endParaRPr>
          </a:p>
        </p:txBody>
      </p:sp>
      <p:sp>
        <p:nvSpPr>
          <p:cNvPr id="6" name="Google Shape;97;p20"/>
          <p:cNvSpPr txBox="1">
            <a:spLocks/>
          </p:cNvSpPr>
          <p:nvPr/>
        </p:nvSpPr>
        <p:spPr>
          <a:xfrm>
            <a:off x="1979712" y="339502"/>
            <a:ext cx="5807868" cy="8640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000" b="1" i="1" dirty="0">
                <a:latin typeface="Quattrocento Sans"/>
                <a:ea typeface="Quattrocento Sans"/>
                <a:cs typeface="Quattrocento Sans"/>
              </a:rPr>
              <a:t>¿Que </a:t>
            </a:r>
            <a:r>
              <a:rPr lang="es-ES" sz="2000" b="1" i="1" dirty="0" smtClean="0">
                <a:latin typeface="Quattrocento Sans"/>
                <a:ea typeface="Quattrocento Sans"/>
                <a:cs typeface="Quattrocento Sans"/>
              </a:rPr>
              <a:t>ventajas y desventajas existen dentro de estas estrategias?</a:t>
            </a:r>
            <a:endParaRPr lang="es-ES" sz="2000" b="1" i="1" dirty="0">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273227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3" name="Google Shape;73;p16"/>
          <p:cNvSpPr txBox="1">
            <a:spLocks noGrp="1"/>
          </p:cNvSpPr>
          <p:nvPr>
            <p:ph type="body" idx="1"/>
          </p:nvPr>
        </p:nvSpPr>
        <p:spPr>
          <a:xfrm>
            <a:off x="1977527" y="843558"/>
            <a:ext cx="5474793" cy="2880320"/>
          </a:xfrm>
          <a:prstGeom prst="rect">
            <a:avLst/>
          </a:prstGeom>
        </p:spPr>
        <p:txBody>
          <a:bodyPr spcFirstLastPara="1" wrap="square" lIns="91425" tIns="91425" rIns="91425" bIns="91425" anchor="t" anchorCtr="0">
            <a:noAutofit/>
          </a:bodyPr>
          <a:lstStyle/>
          <a:p>
            <a:pPr marL="285750" indent="-285750"/>
            <a:r>
              <a:rPr lang="es-MX" sz="1400" dirty="0" smtClean="0">
                <a:solidFill>
                  <a:schemeClr val="dk1"/>
                </a:solidFill>
                <a:latin typeface="Quattrocento Sans"/>
                <a:ea typeface="Quattrocento Sans"/>
                <a:cs typeface="Quattrocento Sans"/>
                <a:sym typeface="Quattrocento Sans"/>
              </a:rPr>
              <a:t>Definido como: satisfacer </a:t>
            </a:r>
            <a:r>
              <a:rPr lang="es-MX" sz="1400" dirty="0">
                <a:solidFill>
                  <a:schemeClr val="dk1"/>
                </a:solidFill>
                <a:latin typeface="Quattrocento Sans"/>
                <a:ea typeface="Quattrocento Sans"/>
                <a:cs typeface="Quattrocento Sans"/>
                <a:sym typeface="Quattrocento Sans"/>
              </a:rPr>
              <a:t>las necesidades presentes sin comprometer las de las generaciones futuras, preservando los recursos económicos, sociales y </a:t>
            </a:r>
            <a:r>
              <a:rPr lang="es-MX" sz="1400" dirty="0" smtClean="0">
                <a:solidFill>
                  <a:schemeClr val="dk1"/>
                </a:solidFill>
                <a:latin typeface="Quattrocento Sans"/>
                <a:ea typeface="Quattrocento Sans"/>
                <a:cs typeface="Quattrocento Sans"/>
                <a:sym typeface="Quattrocento Sans"/>
              </a:rPr>
              <a:t>ambientales</a:t>
            </a:r>
          </a:p>
          <a:p>
            <a:pPr marL="285750" indent="-285750"/>
            <a:r>
              <a:rPr lang="es-MX" sz="1400" dirty="0" smtClean="0">
                <a:solidFill>
                  <a:schemeClr val="dk1"/>
                </a:solidFill>
                <a:latin typeface="Quattrocento Sans"/>
                <a:ea typeface="Quattrocento Sans"/>
                <a:cs typeface="Quattrocento Sans"/>
                <a:sym typeface="Quattrocento Sans"/>
              </a:rPr>
              <a:t>El </a:t>
            </a:r>
            <a:r>
              <a:rPr lang="es-MX" sz="1400" dirty="0">
                <a:solidFill>
                  <a:schemeClr val="dk1"/>
                </a:solidFill>
                <a:latin typeface="Quattrocento Sans"/>
                <a:ea typeface="Quattrocento Sans"/>
                <a:cs typeface="Quattrocento Sans"/>
                <a:sym typeface="Quattrocento Sans"/>
              </a:rPr>
              <a:t>desarrollo sostenible es esencial porque la producción depende de capital (K), trabajo (L), capital natural (KN), energía (EN) y la productividad del </a:t>
            </a:r>
            <a:r>
              <a:rPr lang="es-MX" sz="1400" dirty="0" smtClean="0">
                <a:solidFill>
                  <a:schemeClr val="dk1"/>
                </a:solidFill>
                <a:latin typeface="Quattrocento Sans"/>
                <a:ea typeface="Quattrocento Sans"/>
                <a:cs typeface="Quattrocento Sans"/>
                <a:sym typeface="Quattrocento Sans"/>
              </a:rPr>
              <a:t>sistema.</a:t>
            </a:r>
          </a:p>
          <a:p>
            <a:pPr marL="285750" indent="-285750"/>
            <a:r>
              <a:rPr lang="es-MX" sz="1400" dirty="0" smtClean="0">
                <a:solidFill>
                  <a:schemeClr val="dk1"/>
                </a:solidFill>
                <a:latin typeface="Quattrocento Sans"/>
                <a:ea typeface="Quattrocento Sans"/>
                <a:cs typeface="Quattrocento Sans"/>
                <a:sym typeface="Quattrocento Sans"/>
              </a:rPr>
              <a:t>Las </a:t>
            </a:r>
            <a:r>
              <a:rPr lang="es-MX" sz="1400" dirty="0">
                <a:solidFill>
                  <a:schemeClr val="dk1"/>
                </a:solidFill>
                <a:latin typeface="Quattrocento Sans"/>
                <a:ea typeface="Quattrocento Sans"/>
                <a:cs typeface="Quattrocento Sans"/>
                <a:sym typeface="Quattrocento Sans"/>
              </a:rPr>
              <a:t>externalidades negativas (EX) —como la degradación ambiental y el cambio climático— reducen el crecimiento económico y la capacidad de sostener el bienestar futuro</a:t>
            </a:r>
            <a:r>
              <a:rPr lang="es-MX" sz="1400" dirty="0" smtClean="0">
                <a:solidFill>
                  <a:schemeClr val="dk1"/>
                </a:solidFill>
                <a:latin typeface="Quattrocento Sans"/>
                <a:ea typeface="Quattrocento Sans"/>
                <a:cs typeface="Quattrocento Sans"/>
                <a:sym typeface="Quattrocento Sans"/>
              </a:rPr>
              <a:t>:</a:t>
            </a:r>
          </a:p>
          <a:p>
            <a:pPr marL="0" indent="0">
              <a:buNone/>
            </a:pPr>
            <a:r>
              <a:rPr lang="es-MX" sz="1400" dirty="0">
                <a:solidFill>
                  <a:schemeClr val="dk1"/>
                </a:solidFill>
                <a:latin typeface="Quattrocento Sans"/>
                <a:ea typeface="Quattrocento Sans"/>
                <a:cs typeface="Quattrocento Sans"/>
                <a:sym typeface="Quattrocento Sans"/>
              </a:rPr>
              <a:t/>
            </a:r>
            <a:br>
              <a:rPr lang="es-MX" sz="1400" dirty="0">
                <a:solidFill>
                  <a:schemeClr val="dk1"/>
                </a:solidFill>
                <a:latin typeface="Quattrocento Sans"/>
                <a:ea typeface="Quattrocento Sans"/>
                <a:cs typeface="Quattrocento Sans"/>
                <a:sym typeface="Quattrocento Sans"/>
              </a:rPr>
            </a:br>
            <a:r>
              <a:rPr lang="es-MX" sz="1400" dirty="0" smtClean="0">
                <a:solidFill>
                  <a:schemeClr val="dk1"/>
                </a:solidFill>
                <a:latin typeface="Quattrocento Sans"/>
                <a:ea typeface="Quattrocento Sans"/>
                <a:cs typeface="Quattrocento Sans"/>
                <a:sym typeface="Quattrocento Sans"/>
              </a:rPr>
              <a:t>	𝑌</a:t>
            </a:r>
            <a:r>
              <a:rPr lang="es-MX" sz="1400" dirty="0">
                <a:solidFill>
                  <a:schemeClr val="dk1"/>
                </a:solidFill>
                <a:latin typeface="Quattrocento Sans"/>
                <a:ea typeface="Quattrocento Sans"/>
                <a:cs typeface="Quattrocento Sans"/>
                <a:sym typeface="Quattrocento Sans"/>
              </a:rPr>
              <a:t>=𝐹(𝐾,𝐿,𝐾𝑁,𝐸𝑁,𝐸𝑋</a:t>
            </a:r>
            <a:r>
              <a:rPr lang="es-MX" sz="1400" dirty="0" smtClean="0">
                <a:solidFill>
                  <a:schemeClr val="dk1"/>
                </a:solidFill>
                <a:latin typeface="Quattrocento Sans"/>
                <a:ea typeface="Quattrocento Sans"/>
                <a:cs typeface="Quattrocento Sans"/>
                <a:sym typeface="Quattrocento Sans"/>
              </a:rPr>
              <a:t>)</a:t>
            </a:r>
            <a:endParaRPr lang="es-MX" sz="1400" dirty="0">
              <a:solidFill>
                <a:schemeClr val="dk1"/>
              </a:solidFill>
              <a:latin typeface="Quattrocento Sans"/>
              <a:ea typeface="Quattrocento Sans"/>
              <a:cs typeface="Quattrocento Sans"/>
              <a:sym typeface="Quattrocento Sans"/>
            </a:endParaRPr>
          </a:p>
          <a:p>
            <a:pPr marL="0" indent="0">
              <a:buNone/>
            </a:pPr>
            <a:endParaRPr lang="es-MX" sz="1400" dirty="0" smtClean="0">
              <a:solidFill>
                <a:schemeClr val="dk1"/>
              </a:solidFill>
              <a:latin typeface="Quattrocento Sans"/>
              <a:ea typeface="Quattrocento Sans"/>
              <a:cs typeface="Quattrocento Sans"/>
              <a:sym typeface="Quattrocento Sans"/>
            </a:endParaRPr>
          </a:p>
          <a:p>
            <a:pPr marL="0" lvl="0" indent="0" algn="just" rtl="0">
              <a:spcBef>
                <a:spcPts val="0"/>
              </a:spcBef>
              <a:spcAft>
                <a:spcPts val="0"/>
              </a:spcAft>
              <a:buNone/>
            </a:pPr>
            <a:endParaRPr lang="es-ES" sz="1700" dirty="0">
              <a:solidFill>
                <a:schemeClr val="dk1"/>
              </a:solidFill>
              <a:latin typeface="Quattrocento Sans"/>
              <a:ea typeface="Quattrocento Sans"/>
              <a:cs typeface="Quattrocento Sans"/>
              <a:sym typeface="Quattrocento Sans"/>
            </a:endParaRPr>
          </a:p>
        </p:txBody>
      </p:sp>
      <p:sp>
        <p:nvSpPr>
          <p:cNvPr id="5" name="Google Shape;73;p16"/>
          <p:cNvSpPr txBox="1">
            <a:spLocks/>
          </p:cNvSpPr>
          <p:nvPr/>
        </p:nvSpPr>
        <p:spPr>
          <a:xfrm>
            <a:off x="1963494" y="339502"/>
            <a:ext cx="3456384" cy="5110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buFont typeface="Arial"/>
              <a:buNone/>
            </a:pPr>
            <a:r>
              <a:rPr lang="es-ES" sz="1600" b="1" i="1" dirty="0" smtClean="0">
                <a:solidFill>
                  <a:schemeClr val="dk1"/>
                </a:solidFill>
                <a:latin typeface="Quattrocento Sans"/>
                <a:ea typeface="Quattrocento Sans"/>
                <a:cs typeface="Quattrocento Sans"/>
                <a:sym typeface="Quattrocento Sans"/>
              </a:rPr>
              <a:t>Desarrollo Sostenible</a:t>
            </a:r>
            <a:endParaRPr lang="es-ES" sz="1600" b="1" i="1" dirty="0">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997838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7" name="Google Shape;67;p15"/>
          <p:cNvSpPr txBox="1">
            <a:spLocks noGrp="1"/>
          </p:cNvSpPr>
          <p:nvPr>
            <p:ph type="body" idx="1"/>
          </p:nvPr>
        </p:nvSpPr>
        <p:spPr>
          <a:xfrm>
            <a:off x="179512" y="1947316"/>
            <a:ext cx="4639563" cy="3072706"/>
          </a:xfrm>
          <a:prstGeom prst="rect">
            <a:avLst/>
          </a:prstGeom>
        </p:spPr>
        <p:txBody>
          <a:bodyPr spcFirstLastPara="1" wrap="square" lIns="91425" tIns="91425" rIns="91425" bIns="91425" anchor="t" anchorCtr="0">
            <a:noAutofit/>
          </a:bodyPr>
          <a:lstStyle/>
          <a:p>
            <a:pPr marL="285750" indent="-285750">
              <a:buClr>
                <a:schemeClr val="dk1"/>
              </a:buClr>
              <a:buSzPts val="1100"/>
            </a:pPr>
            <a:r>
              <a:rPr lang="es-ES" sz="1700" dirty="0" smtClean="0">
                <a:solidFill>
                  <a:schemeClr val="dk1"/>
                </a:solidFill>
                <a:latin typeface="Quattrocento Sans"/>
                <a:ea typeface="Quattrocento Sans"/>
                <a:cs typeface="Quattrocento Sans"/>
                <a:sym typeface="Quattrocento Sans"/>
              </a:rPr>
              <a:t>Establece que en un desarrollo sostenible el capital total debe incrementarse o permanecer estable, de tal modo que la renta de la extracción de los recursos naturales es invertida en capital económico </a:t>
            </a:r>
          </a:p>
          <a:p>
            <a:pPr marL="285750" indent="-285750">
              <a:buClr>
                <a:schemeClr val="dk1"/>
              </a:buClr>
              <a:buSzPts val="1100"/>
            </a:pPr>
            <a:r>
              <a:rPr lang="es-ES" sz="1700" dirty="0" smtClean="0">
                <a:solidFill>
                  <a:schemeClr val="dk1"/>
                </a:solidFill>
                <a:latin typeface="Quattrocento Sans"/>
                <a:ea typeface="Quattrocento Sans"/>
                <a:cs typeface="Quattrocento Sans"/>
                <a:sym typeface="Quattrocento Sans"/>
              </a:rPr>
              <a:t>Sostenibilidad fuerte y sostenibilidad débil</a:t>
            </a:r>
          </a:p>
          <a:p>
            <a:pPr marL="285750" indent="-285750">
              <a:buClr>
                <a:schemeClr val="dk1"/>
              </a:buClr>
              <a:buSzPts val="1100"/>
            </a:pPr>
            <a:endParaRPr lang="es-ES" sz="1700" dirty="0">
              <a:solidFill>
                <a:schemeClr val="dk1"/>
              </a:solidFill>
              <a:latin typeface="Quattrocento Sans"/>
              <a:ea typeface="Quattrocento Sans"/>
              <a:cs typeface="Quattrocento Sans"/>
              <a:sym typeface="Quattrocento Sans"/>
            </a:endParaRPr>
          </a:p>
          <a:p>
            <a:pPr marL="285750" indent="-285750">
              <a:buClr>
                <a:schemeClr val="dk1"/>
              </a:buClr>
              <a:buSzPts val="1100"/>
            </a:pPr>
            <a:r>
              <a:rPr lang="es-ES" sz="1700" dirty="0" smtClean="0">
                <a:solidFill>
                  <a:schemeClr val="dk1"/>
                </a:solidFill>
                <a:latin typeface="Quattrocento Sans"/>
                <a:ea typeface="Quattrocento Sans"/>
                <a:cs typeface="Quattrocento Sans"/>
                <a:sym typeface="Quattrocento Sans"/>
              </a:rPr>
              <a:t>PIB Verde </a:t>
            </a:r>
            <a:r>
              <a:rPr lang="es-ES" sz="1700" dirty="0">
                <a:solidFill>
                  <a:schemeClr val="dk1"/>
                </a:solidFill>
                <a:latin typeface="Quattrocento Sans"/>
                <a:ea typeface="Quattrocento Sans"/>
                <a:cs typeface="Quattrocento Sans"/>
                <a:sym typeface="Wingdings" panose="05000000000000000000" pitchFamily="2" charset="2"/>
              </a:rPr>
              <a:t> 𝑷𝑰𝑩𝑽 = 𝑷𝑰𝑩 − 𝜹𝑬𝑲𝑬 + 𝜹𝑵𝑲𝑵</a:t>
            </a:r>
            <a:endParaRPr lang="es-ES" sz="1700" dirty="0" smtClean="0">
              <a:solidFill>
                <a:schemeClr val="dk1"/>
              </a:solidFill>
              <a:latin typeface="Quattrocento Sans"/>
              <a:ea typeface="Quattrocento Sans"/>
              <a:cs typeface="Quattrocento Sans"/>
              <a:sym typeface="Quattrocento Sans"/>
            </a:endParaRPr>
          </a:p>
          <a:p>
            <a:pPr marL="0" indent="0">
              <a:buClr>
                <a:schemeClr val="dk1"/>
              </a:buClr>
              <a:buSzPts val="1100"/>
              <a:buNone/>
            </a:pPr>
            <a:endParaRPr lang="es-ES" sz="1700" dirty="0">
              <a:solidFill>
                <a:schemeClr val="dk1"/>
              </a:solidFill>
              <a:latin typeface="Quattrocento Sans"/>
              <a:ea typeface="Quattrocento Sans"/>
              <a:cs typeface="Quattrocento Sans"/>
              <a:sym typeface="Quattrocento Sans"/>
            </a:endParaRPr>
          </a:p>
        </p:txBody>
      </p:sp>
      <p:sp>
        <p:nvSpPr>
          <p:cNvPr id="5" name="Google Shape;73;p16"/>
          <p:cNvSpPr txBox="1">
            <a:spLocks/>
          </p:cNvSpPr>
          <p:nvPr/>
        </p:nvSpPr>
        <p:spPr>
          <a:xfrm>
            <a:off x="1835696" y="828492"/>
            <a:ext cx="3960440" cy="7351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buNone/>
            </a:pPr>
            <a:r>
              <a:rPr lang="en-US" sz="2000" b="1" i="1" dirty="0" smtClean="0">
                <a:solidFill>
                  <a:schemeClr val="dk1"/>
                </a:solidFill>
                <a:latin typeface="Quattrocento Sans"/>
                <a:ea typeface="Quattrocento Sans"/>
                <a:cs typeface="Quattrocento Sans"/>
              </a:rPr>
              <a:t>La </a:t>
            </a:r>
            <a:r>
              <a:rPr lang="en-US" sz="2000" b="1" i="1" dirty="0" err="1" smtClean="0">
                <a:solidFill>
                  <a:schemeClr val="dk1"/>
                </a:solidFill>
                <a:latin typeface="Quattrocento Sans"/>
                <a:ea typeface="Quattrocento Sans"/>
                <a:cs typeface="Quattrocento Sans"/>
              </a:rPr>
              <a:t>regla</a:t>
            </a:r>
            <a:r>
              <a:rPr lang="en-US" sz="2000" b="1" i="1" dirty="0" smtClean="0">
                <a:solidFill>
                  <a:schemeClr val="dk1"/>
                </a:solidFill>
                <a:latin typeface="Quattrocento Sans"/>
                <a:ea typeface="Quattrocento Sans"/>
                <a:cs typeface="Quattrocento Sans"/>
              </a:rPr>
              <a:t> de </a:t>
            </a:r>
            <a:r>
              <a:rPr lang="en-US" sz="2000" b="1" i="1" dirty="0" err="1" smtClean="0">
                <a:solidFill>
                  <a:schemeClr val="dk1"/>
                </a:solidFill>
                <a:latin typeface="Quattrocento Sans"/>
                <a:ea typeface="Quattrocento Sans"/>
                <a:cs typeface="Quattrocento Sans"/>
              </a:rPr>
              <a:t>Hartwick</a:t>
            </a:r>
            <a:endParaRPr lang="es-ES" sz="2000" b="1" i="1" dirty="0">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51959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12" name="Google Shape;97;p20"/>
          <p:cNvSpPr txBox="1">
            <a:spLocks/>
          </p:cNvSpPr>
          <p:nvPr/>
        </p:nvSpPr>
        <p:spPr>
          <a:xfrm>
            <a:off x="2771800" y="555526"/>
            <a:ext cx="4032448" cy="7745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000" b="1" i="1" dirty="0" err="1" smtClean="0">
                <a:latin typeface="Quattrocento Sans"/>
                <a:ea typeface="Quattrocento Sans"/>
                <a:cs typeface="Quattrocento Sans"/>
                <a:sym typeface="Quattrocento Sans"/>
              </a:rPr>
              <a:t>Hipotesi</a:t>
            </a:r>
            <a:r>
              <a:rPr lang="es-ES" sz="2000" b="1" i="1" dirty="0" err="1" smtClean="0">
                <a:latin typeface="Quattrocento Sans"/>
                <a:ea typeface="Quattrocento Sans"/>
                <a:cs typeface="Quattrocento Sans"/>
                <a:sym typeface="Quattrocento Sans"/>
              </a:rPr>
              <a:t>s</a:t>
            </a:r>
            <a:r>
              <a:rPr lang="es-ES" sz="2000" b="1" i="1" dirty="0" smtClean="0">
                <a:latin typeface="Quattrocento Sans"/>
                <a:ea typeface="Quattrocento Sans"/>
                <a:cs typeface="Quattrocento Sans"/>
                <a:sym typeface="Quattrocento Sans"/>
              </a:rPr>
              <a:t> de </a:t>
            </a:r>
            <a:r>
              <a:rPr lang="es-ES" sz="2000" b="1" i="1" dirty="0" err="1" smtClean="0">
                <a:latin typeface="Quattrocento Sans"/>
                <a:ea typeface="Quattrocento Sans"/>
                <a:cs typeface="Quattrocento Sans"/>
                <a:sym typeface="Quattrocento Sans"/>
              </a:rPr>
              <a:t>Hotelling</a:t>
            </a:r>
            <a:endParaRPr lang="es-ES" sz="2000" b="1" i="1" dirty="0">
              <a:latin typeface="Quattrocento Sans"/>
              <a:ea typeface="Quattrocento Sans"/>
              <a:cs typeface="Quattrocento Sans"/>
              <a:sym typeface="Quattrocento Sans"/>
            </a:endParaRPr>
          </a:p>
        </p:txBody>
      </p:sp>
      <p:sp>
        <p:nvSpPr>
          <p:cNvPr id="11" name="Google Shape;73;p16"/>
          <p:cNvSpPr txBox="1">
            <a:spLocks/>
          </p:cNvSpPr>
          <p:nvPr/>
        </p:nvSpPr>
        <p:spPr>
          <a:xfrm>
            <a:off x="2735796" y="1131590"/>
            <a:ext cx="5004556" cy="33425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285750">
              <a:buNone/>
            </a:pPr>
            <a:r>
              <a:rPr lang="es-MX" sz="1700" dirty="0" smtClean="0">
                <a:solidFill>
                  <a:schemeClr val="dk1"/>
                </a:solidFill>
                <a:latin typeface="Quattrocento Sans"/>
                <a:ea typeface="Quattrocento Sans"/>
                <a:cs typeface="Quattrocento Sans"/>
                <a:sym typeface="Quattrocento Sans"/>
              </a:rPr>
              <a:t>• En </a:t>
            </a:r>
            <a:r>
              <a:rPr lang="es-MX" sz="1700" dirty="0">
                <a:solidFill>
                  <a:schemeClr val="dk1"/>
                </a:solidFill>
                <a:latin typeface="Quattrocento Sans"/>
                <a:ea typeface="Quattrocento Sans"/>
                <a:cs typeface="Quattrocento Sans"/>
                <a:sym typeface="Quattrocento Sans"/>
              </a:rPr>
              <a:t>competencia perfecta, la renta del recurso no renovable debe crecer como la tasa de </a:t>
            </a:r>
            <a:r>
              <a:rPr lang="es-MX" sz="1700" dirty="0" smtClean="0">
                <a:solidFill>
                  <a:schemeClr val="dk1"/>
                </a:solidFill>
                <a:latin typeface="Quattrocento Sans"/>
                <a:ea typeface="Quattrocento Sans"/>
                <a:cs typeface="Quattrocento Sans"/>
                <a:sym typeface="Quattrocento Sans"/>
              </a:rPr>
              <a:t>interés</a:t>
            </a:r>
            <a:br>
              <a:rPr lang="es-MX" sz="1700" dirty="0" smtClean="0">
                <a:solidFill>
                  <a:schemeClr val="dk1"/>
                </a:solidFill>
                <a:latin typeface="Quattrocento Sans"/>
                <a:ea typeface="Quattrocento Sans"/>
                <a:cs typeface="Quattrocento Sans"/>
                <a:sym typeface="Quattrocento Sans"/>
              </a:rPr>
            </a:br>
            <a:endParaRPr lang="es-MX" sz="1700" dirty="0" smtClean="0">
              <a:solidFill>
                <a:schemeClr val="dk1"/>
              </a:solidFill>
              <a:latin typeface="Quattrocento Sans"/>
              <a:ea typeface="Quattrocento Sans"/>
              <a:cs typeface="Quattrocento Sans"/>
              <a:sym typeface="Quattrocento Sans"/>
            </a:endParaRPr>
          </a:p>
          <a:p>
            <a:pPr marL="0" indent="-285750">
              <a:buNone/>
            </a:pPr>
            <a:r>
              <a:rPr lang="es-MX" sz="1700" dirty="0" smtClean="0">
                <a:solidFill>
                  <a:schemeClr val="dk1"/>
                </a:solidFill>
                <a:latin typeface="Quattrocento Sans"/>
                <a:ea typeface="Quattrocento Sans"/>
                <a:cs typeface="Quattrocento Sans"/>
                <a:sym typeface="Quattrocento Sans"/>
              </a:rPr>
              <a:t>• </a:t>
            </a:r>
            <a:r>
              <a:rPr lang="es-MX" sz="1700" dirty="0">
                <a:solidFill>
                  <a:schemeClr val="dk1"/>
                </a:solidFill>
                <a:latin typeface="Quattrocento Sans"/>
                <a:ea typeface="Quattrocento Sans"/>
                <a:cs typeface="Quattrocento Sans"/>
                <a:sym typeface="Quattrocento Sans"/>
              </a:rPr>
              <a:t>Los precios reflejarían la escasez futura y ayudarían a preservar los </a:t>
            </a:r>
            <a:r>
              <a:rPr lang="es-MX" sz="1700" dirty="0" smtClean="0">
                <a:solidFill>
                  <a:schemeClr val="dk1"/>
                </a:solidFill>
                <a:latin typeface="Quattrocento Sans"/>
                <a:ea typeface="Quattrocento Sans"/>
                <a:cs typeface="Quattrocento Sans"/>
                <a:sym typeface="Quattrocento Sans"/>
              </a:rPr>
              <a:t>recursos</a:t>
            </a:r>
            <a:br>
              <a:rPr lang="es-MX" sz="1700" dirty="0" smtClean="0">
                <a:solidFill>
                  <a:schemeClr val="dk1"/>
                </a:solidFill>
                <a:latin typeface="Quattrocento Sans"/>
                <a:ea typeface="Quattrocento Sans"/>
                <a:cs typeface="Quattrocento Sans"/>
                <a:sym typeface="Quattrocento Sans"/>
              </a:rPr>
            </a:br>
            <a:endParaRPr lang="es-MX" sz="1700" dirty="0" smtClean="0">
              <a:solidFill>
                <a:schemeClr val="dk1"/>
              </a:solidFill>
              <a:latin typeface="Quattrocento Sans"/>
              <a:ea typeface="Quattrocento Sans"/>
              <a:cs typeface="Quattrocento Sans"/>
              <a:sym typeface="Quattrocento Sans"/>
            </a:endParaRPr>
          </a:p>
          <a:p>
            <a:pPr marL="0" indent="-285750">
              <a:buNone/>
            </a:pPr>
            <a:r>
              <a:rPr lang="es-MX" sz="1700" dirty="0" smtClean="0">
                <a:solidFill>
                  <a:schemeClr val="dk1"/>
                </a:solidFill>
                <a:latin typeface="Quattrocento Sans"/>
                <a:ea typeface="Quattrocento Sans"/>
                <a:cs typeface="Quattrocento Sans"/>
                <a:sym typeface="Quattrocento Sans"/>
              </a:rPr>
              <a:t>• </a:t>
            </a:r>
            <a:r>
              <a:rPr lang="es-MX" sz="1700" dirty="0">
                <a:solidFill>
                  <a:schemeClr val="dk1"/>
                </a:solidFill>
                <a:latin typeface="Quattrocento Sans"/>
                <a:ea typeface="Quattrocento Sans"/>
                <a:cs typeface="Quattrocento Sans"/>
                <a:sym typeface="Quattrocento Sans"/>
              </a:rPr>
              <a:t>La evidencia empírica casi no valida la hipótesis debido a supuestos poco </a:t>
            </a:r>
            <a:r>
              <a:rPr lang="es-MX" sz="1700" dirty="0" smtClean="0">
                <a:solidFill>
                  <a:schemeClr val="dk1"/>
                </a:solidFill>
                <a:latin typeface="Quattrocento Sans"/>
                <a:ea typeface="Quattrocento Sans"/>
                <a:cs typeface="Quattrocento Sans"/>
                <a:sym typeface="Quattrocento Sans"/>
              </a:rPr>
              <a:t>realistas</a:t>
            </a:r>
            <a:r>
              <a:rPr lang="es-MX" sz="1700" dirty="0">
                <a:solidFill>
                  <a:schemeClr val="dk1"/>
                </a:solidFill>
                <a:latin typeface="Quattrocento Sans"/>
                <a:ea typeface="Quattrocento Sans"/>
                <a:cs typeface="Quattrocento Sans"/>
                <a:sym typeface="Quattrocento Sans"/>
              </a:rPr>
              <a:t/>
            </a:r>
            <a:br>
              <a:rPr lang="es-MX" sz="1700" dirty="0">
                <a:solidFill>
                  <a:schemeClr val="dk1"/>
                </a:solidFill>
                <a:latin typeface="Quattrocento Sans"/>
                <a:ea typeface="Quattrocento Sans"/>
                <a:cs typeface="Quattrocento Sans"/>
                <a:sym typeface="Quattrocento Sans"/>
              </a:rPr>
            </a:br>
            <a:r>
              <a:rPr lang="es-MX" sz="1700" dirty="0" smtClean="0">
                <a:solidFill>
                  <a:schemeClr val="dk1"/>
                </a:solidFill>
                <a:latin typeface="Quattrocento Sans"/>
                <a:ea typeface="Quattrocento Sans"/>
                <a:cs typeface="Quattrocento Sans"/>
                <a:sym typeface="Wingdings" panose="05000000000000000000" pitchFamily="2" charset="2"/>
              </a:rPr>
              <a:t></a:t>
            </a:r>
            <a:r>
              <a:rPr lang="es-MX" sz="1700" dirty="0" smtClean="0">
                <a:solidFill>
                  <a:schemeClr val="dk1"/>
                </a:solidFill>
                <a:latin typeface="Quattrocento Sans"/>
                <a:ea typeface="Quattrocento Sans"/>
                <a:cs typeface="Quattrocento Sans"/>
                <a:sym typeface="Quattrocento Sans"/>
              </a:rPr>
              <a:t> </a:t>
            </a:r>
            <a:r>
              <a:rPr lang="es-MX" sz="1700" dirty="0">
                <a:solidFill>
                  <a:schemeClr val="dk1"/>
                </a:solidFill>
                <a:latin typeface="Quattrocento Sans"/>
                <a:ea typeface="Quattrocento Sans"/>
                <a:cs typeface="Quattrocento Sans"/>
                <a:sym typeface="Quattrocento Sans"/>
              </a:rPr>
              <a:t>Los precios suelen responder a descubrimientos, tecnología y sustitutos, no a la escasez</a:t>
            </a:r>
            <a:endParaRPr lang="es-ES" sz="1700" dirty="0">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293789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9" name="Google Shape;79;p17"/>
          <p:cNvSpPr txBox="1">
            <a:spLocks noGrp="1"/>
          </p:cNvSpPr>
          <p:nvPr>
            <p:ph type="body" idx="1"/>
          </p:nvPr>
        </p:nvSpPr>
        <p:spPr>
          <a:xfrm>
            <a:off x="251520" y="843558"/>
            <a:ext cx="7200800" cy="2664296"/>
          </a:xfrm>
          <a:prstGeom prst="rect">
            <a:avLst/>
          </a:prstGeom>
        </p:spPr>
        <p:txBody>
          <a:bodyPr spcFirstLastPara="1" wrap="square" lIns="91425" tIns="91425" rIns="91425" bIns="91425" anchor="t" anchorCtr="0">
            <a:noAutofit/>
          </a:bodyPr>
          <a:lstStyle/>
          <a:p>
            <a:pPr marL="171450" indent="-171450"/>
            <a:r>
              <a:rPr lang="es-MX" sz="1300" dirty="0" smtClean="0">
                <a:solidFill>
                  <a:schemeClr val="dk1"/>
                </a:solidFill>
                <a:latin typeface="Quattrocento Sans"/>
                <a:ea typeface="Quattrocento Sans"/>
                <a:cs typeface="Quattrocento Sans"/>
                <a:sym typeface="Quattrocento Sans"/>
              </a:rPr>
              <a:t>Describe una </a:t>
            </a:r>
            <a:r>
              <a:rPr lang="es-MX" sz="1300" dirty="0">
                <a:solidFill>
                  <a:schemeClr val="dk1"/>
                </a:solidFill>
                <a:latin typeface="Quattrocento Sans"/>
                <a:ea typeface="Quattrocento Sans"/>
                <a:cs typeface="Quattrocento Sans"/>
                <a:sym typeface="Quattrocento Sans"/>
              </a:rPr>
              <a:t>relación no lineal entre ingreso per cápita y degradación ambiental: deterioro inicial, punto de inflexión y mejora </a:t>
            </a:r>
            <a:r>
              <a:rPr lang="es-MX" sz="1300" dirty="0" smtClean="0">
                <a:solidFill>
                  <a:schemeClr val="dk1"/>
                </a:solidFill>
                <a:latin typeface="Quattrocento Sans"/>
                <a:ea typeface="Quattrocento Sans"/>
                <a:cs typeface="Quattrocento Sans"/>
                <a:sym typeface="Quattrocento Sans"/>
              </a:rPr>
              <a:t>posterior</a:t>
            </a:r>
          </a:p>
          <a:p>
            <a:pPr marL="171450" indent="-171450"/>
            <a:r>
              <a:rPr lang="es-MX" sz="1300" dirty="0" smtClean="0">
                <a:solidFill>
                  <a:schemeClr val="dk1"/>
                </a:solidFill>
                <a:latin typeface="Quattrocento Sans"/>
                <a:ea typeface="Quattrocento Sans"/>
                <a:cs typeface="Quattrocento Sans"/>
                <a:sym typeface="Quattrocento Sans"/>
              </a:rPr>
              <a:t>Se </a:t>
            </a:r>
            <a:r>
              <a:rPr lang="es-MX" sz="1300" dirty="0">
                <a:solidFill>
                  <a:schemeClr val="dk1"/>
                </a:solidFill>
                <a:latin typeface="Quattrocento Sans"/>
                <a:ea typeface="Quattrocento Sans"/>
                <a:cs typeface="Quattrocento Sans"/>
                <a:sym typeface="Quattrocento Sans"/>
              </a:rPr>
              <a:t>modela como relación lineal inicial: </a:t>
            </a:r>
            <a:r>
              <a:rPr lang="es-MX" sz="1300" b="1" dirty="0">
                <a:solidFill>
                  <a:schemeClr val="dk1"/>
                </a:solidFill>
                <a:latin typeface="Quattrocento Sans"/>
                <a:ea typeface="Quattrocento Sans"/>
                <a:cs typeface="Quattrocento Sans"/>
                <a:sym typeface="Quattrocento Sans"/>
              </a:rPr>
              <a:t>IMPₜ = </a:t>
            </a:r>
            <a:r>
              <a:rPr lang="es-MX" sz="1300" b="1" dirty="0" err="1" smtClean="0">
                <a:solidFill>
                  <a:schemeClr val="dk1"/>
                </a:solidFill>
                <a:latin typeface="Quattrocento Sans"/>
                <a:ea typeface="Quattrocento Sans"/>
                <a:cs typeface="Quattrocento Sans"/>
                <a:sym typeface="Quattrocento Sans"/>
              </a:rPr>
              <a:t>a·YPC</a:t>
            </a:r>
            <a:r>
              <a:rPr lang="es-MX" sz="1300" b="1" dirty="0" smtClean="0">
                <a:solidFill>
                  <a:schemeClr val="dk1"/>
                </a:solidFill>
                <a:latin typeface="Quattrocento Sans"/>
                <a:ea typeface="Quattrocento Sans"/>
                <a:cs typeface="Quattrocento Sans"/>
                <a:sym typeface="Quattrocento Sans"/>
              </a:rPr>
              <a:t>ₜ</a:t>
            </a:r>
            <a:r>
              <a:rPr lang="es-MX" sz="1300" dirty="0" smtClean="0">
                <a:solidFill>
                  <a:schemeClr val="dk1"/>
                </a:solidFill>
                <a:latin typeface="Quattrocento Sans"/>
                <a:ea typeface="Quattrocento Sans"/>
                <a:cs typeface="Quattrocento Sans"/>
                <a:sym typeface="Quattrocento Sans"/>
              </a:rPr>
              <a:t> </a:t>
            </a:r>
            <a:r>
              <a:rPr lang="es-MX" sz="1300" dirty="0">
                <a:solidFill>
                  <a:schemeClr val="dk1"/>
                </a:solidFill>
                <a:latin typeface="Quattrocento Sans"/>
                <a:ea typeface="Quattrocento Sans"/>
                <a:cs typeface="Quattrocento Sans"/>
                <a:sym typeface="Quattrocento Sans"/>
              </a:rPr>
              <a:t>donde el impacto ambiental depende del ingreso per </a:t>
            </a:r>
            <a:r>
              <a:rPr lang="es-MX" sz="1300" dirty="0" smtClean="0">
                <a:solidFill>
                  <a:schemeClr val="dk1"/>
                </a:solidFill>
                <a:latin typeface="Quattrocento Sans"/>
                <a:ea typeface="Quattrocento Sans"/>
                <a:cs typeface="Quattrocento Sans"/>
                <a:sym typeface="Quattrocento Sans"/>
              </a:rPr>
              <a:t>cápita</a:t>
            </a:r>
          </a:p>
          <a:p>
            <a:pPr marL="171450" indent="-171450"/>
            <a:r>
              <a:rPr lang="es-MX" sz="1300" dirty="0" smtClean="0">
                <a:solidFill>
                  <a:schemeClr val="dk1"/>
                </a:solidFill>
                <a:latin typeface="Quattrocento Sans"/>
                <a:ea typeface="Quattrocento Sans"/>
                <a:cs typeface="Quattrocento Sans"/>
                <a:sym typeface="Quattrocento Sans"/>
              </a:rPr>
              <a:t>Si </a:t>
            </a:r>
            <a:r>
              <a:rPr lang="es-MX" sz="1300" dirty="0">
                <a:solidFill>
                  <a:schemeClr val="dk1"/>
                </a:solidFill>
                <a:latin typeface="Quattrocento Sans"/>
                <a:ea typeface="Quattrocento Sans"/>
                <a:cs typeface="Quattrocento Sans"/>
                <a:sym typeface="Quattrocento Sans"/>
              </a:rPr>
              <a:t> </a:t>
            </a:r>
            <a:r>
              <a:rPr lang="es-MX" sz="1300" b="1" dirty="0" smtClean="0">
                <a:solidFill>
                  <a:schemeClr val="dk1"/>
                </a:solidFill>
                <a:latin typeface="Quattrocento Sans"/>
                <a:ea typeface="Quattrocento Sans"/>
                <a:cs typeface="Quattrocento Sans"/>
                <a:sym typeface="Quattrocento Sans"/>
              </a:rPr>
              <a:t>a </a:t>
            </a:r>
            <a:r>
              <a:rPr lang="es-MX" sz="1300" b="1" dirty="0">
                <a:solidFill>
                  <a:schemeClr val="dk1"/>
                </a:solidFill>
                <a:latin typeface="Quattrocento Sans"/>
                <a:ea typeface="Quattrocento Sans"/>
                <a:cs typeface="Quattrocento Sans"/>
                <a:sym typeface="Quattrocento Sans"/>
              </a:rPr>
              <a:t>= β₀ − β₁·YPC</a:t>
            </a:r>
            <a:r>
              <a:rPr lang="es-MX" sz="1300" b="1" dirty="0" smtClean="0">
                <a:solidFill>
                  <a:schemeClr val="dk1"/>
                </a:solidFill>
                <a:latin typeface="Quattrocento Sans"/>
                <a:ea typeface="Quattrocento Sans"/>
                <a:cs typeface="Quattrocento Sans"/>
                <a:sym typeface="Quattrocento Sans"/>
              </a:rPr>
              <a:t>ₜ</a:t>
            </a:r>
            <a:r>
              <a:rPr lang="es-MX" sz="1300" dirty="0" smtClean="0">
                <a:solidFill>
                  <a:schemeClr val="dk1"/>
                </a:solidFill>
                <a:latin typeface="Quattrocento Sans"/>
                <a:ea typeface="Quattrocento Sans"/>
                <a:cs typeface="Quattrocento Sans"/>
                <a:sym typeface="Quattrocento Sans"/>
              </a:rPr>
              <a:t>  entonces</a:t>
            </a:r>
            <a:r>
              <a:rPr lang="es-MX" sz="1300" dirty="0">
                <a:solidFill>
                  <a:schemeClr val="dk1"/>
                </a:solidFill>
                <a:latin typeface="Quattrocento Sans"/>
                <a:ea typeface="Quattrocento Sans"/>
                <a:cs typeface="Quattrocento Sans"/>
                <a:sym typeface="Quattrocento Sans"/>
              </a:rPr>
              <a:t>: </a:t>
            </a:r>
            <a:r>
              <a:rPr lang="es-MX" sz="1300" b="1" dirty="0">
                <a:solidFill>
                  <a:schemeClr val="dk1"/>
                </a:solidFill>
                <a:latin typeface="Quattrocento Sans"/>
                <a:ea typeface="Quattrocento Sans"/>
                <a:cs typeface="Quattrocento Sans"/>
                <a:sym typeface="Quattrocento Sans"/>
              </a:rPr>
              <a:t>IMPₜ = β₀·YPCₜ − β₁·YPCₜ</a:t>
            </a:r>
            <a:r>
              <a:rPr lang="es-MX" sz="1300" b="1" dirty="0" smtClean="0">
                <a:solidFill>
                  <a:schemeClr val="dk1"/>
                </a:solidFill>
                <a:latin typeface="Quattrocento Sans"/>
                <a:ea typeface="Quattrocento Sans"/>
                <a:cs typeface="Quattrocento Sans"/>
                <a:sym typeface="Quattrocento Sans"/>
              </a:rPr>
              <a:t>²</a:t>
            </a:r>
            <a:r>
              <a:rPr lang="es-MX" sz="1300" dirty="0" smtClean="0">
                <a:solidFill>
                  <a:schemeClr val="dk1"/>
                </a:solidFill>
                <a:latin typeface="Quattrocento Sans"/>
                <a:ea typeface="Quattrocento Sans"/>
                <a:cs typeface="Quattrocento Sans"/>
                <a:sym typeface="Quattrocento Sans"/>
              </a:rPr>
              <a:t>  generando </a:t>
            </a:r>
            <a:r>
              <a:rPr lang="es-MX" sz="1300" dirty="0">
                <a:solidFill>
                  <a:schemeClr val="dk1"/>
                </a:solidFill>
                <a:latin typeface="Quattrocento Sans"/>
                <a:ea typeface="Quattrocento Sans"/>
                <a:cs typeface="Quattrocento Sans"/>
                <a:sym typeface="Quattrocento Sans"/>
              </a:rPr>
              <a:t>una U invertida entre ingreso y </a:t>
            </a:r>
            <a:r>
              <a:rPr lang="es-MX" sz="1300" dirty="0" smtClean="0">
                <a:solidFill>
                  <a:schemeClr val="dk1"/>
                </a:solidFill>
                <a:latin typeface="Quattrocento Sans"/>
                <a:ea typeface="Quattrocento Sans"/>
                <a:cs typeface="Quattrocento Sans"/>
                <a:sym typeface="Quattrocento Sans"/>
              </a:rPr>
              <a:t>emisiones</a:t>
            </a:r>
          </a:p>
          <a:p>
            <a:pPr marL="171450" indent="-171450"/>
            <a:r>
              <a:rPr lang="es-MX" sz="1300" dirty="0" smtClean="0">
                <a:solidFill>
                  <a:schemeClr val="dk1"/>
                </a:solidFill>
                <a:latin typeface="Quattrocento Sans"/>
                <a:ea typeface="Quattrocento Sans"/>
                <a:cs typeface="Quattrocento Sans"/>
                <a:sym typeface="Quattrocento Sans"/>
              </a:rPr>
              <a:t>La </a:t>
            </a:r>
            <a:r>
              <a:rPr lang="es-MX" sz="1300" dirty="0">
                <a:solidFill>
                  <a:schemeClr val="dk1"/>
                </a:solidFill>
                <a:latin typeface="Quattrocento Sans"/>
                <a:ea typeface="Quattrocento Sans"/>
                <a:cs typeface="Quattrocento Sans"/>
                <a:sym typeface="Quattrocento Sans"/>
              </a:rPr>
              <a:t>evidencia es heterogénea: se verifica para algunos contaminantes y países, y depende de regulaciones e ingresos </a:t>
            </a:r>
            <a:r>
              <a:rPr lang="es-MX" sz="1300" dirty="0" smtClean="0">
                <a:solidFill>
                  <a:schemeClr val="dk1"/>
                </a:solidFill>
                <a:latin typeface="Quattrocento Sans"/>
                <a:ea typeface="Quattrocento Sans"/>
                <a:cs typeface="Quattrocento Sans"/>
                <a:sym typeface="Quattrocento Sans"/>
              </a:rPr>
              <a:t>altos</a:t>
            </a:r>
          </a:p>
          <a:p>
            <a:pPr marL="171450" indent="-171450"/>
            <a:endParaRPr lang="es-MX" sz="1300" dirty="0">
              <a:solidFill>
                <a:schemeClr val="dk1"/>
              </a:solidFill>
              <a:latin typeface="Quattrocento Sans"/>
              <a:ea typeface="Quattrocento Sans"/>
              <a:cs typeface="Quattrocento Sans"/>
              <a:sym typeface="Quattrocento Sans"/>
            </a:endParaRPr>
          </a:p>
          <a:p>
            <a:pPr marL="0" indent="0">
              <a:buNone/>
            </a:pPr>
            <a:r>
              <a:rPr lang="es-MX" sz="1200" b="1" dirty="0">
                <a:solidFill>
                  <a:schemeClr val="dk1"/>
                </a:solidFill>
                <a:latin typeface="Quattrocento Sans"/>
                <a:ea typeface="Quattrocento Sans"/>
                <a:cs typeface="Quattrocento Sans"/>
                <a:sym typeface="Quattrocento Sans"/>
              </a:rPr>
              <a:t>IMP</a:t>
            </a:r>
            <a:r>
              <a:rPr lang="es-MX" sz="1200" b="1" dirty="0" smtClean="0">
                <a:solidFill>
                  <a:schemeClr val="dk1"/>
                </a:solidFill>
                <a:latin typeface="Quattrocento Sans"/>
                <a:ea typeface="Quattrocento Sans"/>
                <a:cs typeface="Quattrocento Sans"/>
                <a:sym typeface="Quattrocento Sans"/>
              </a:rPr>
              <a:t>ₜ = impacto ambiental, </a:t>
            </a:r>
            <a:r>
              <a:rPr lang="es-MX" sz="1200" b="1" dirty="0">
                <a:solidFill>
                  <a:schemeClr val="dk1"/>
                </a:solidFill>
                <a:latin typeface="Quattrocento Sans"/>
                <a:ea typeface="Quattrocento Sans"/>
                <a:cs typeface="Quattrocento Sans"/>
                <a:sym typeface="Quattrocento Sans"/>
              </a:rPr>
              <a:t>YPCₜ </a:t>
            </a:r>
            <a:r>
              <a:rPr lang="es-MX" sz="1200" b="1" dirty="0" smtClean="0">
                <a:solidFill>
                  <a:schemeClr val="dk1"/>
                </a:solidFill>
                <a:latin typeface="Quattrocento Sans"/>
                <a:ea typeface="Quattrocento Sans"/>
                <a:cs typeface="Quattrocento Sans"/>
                <a:sym typeface="Quattrocento Sans"/>
              </a:rPr>
              <a:t> = ingreso per cápita, a = razón del impacto ambiental a PIB per cápita</a:t>
            </a:r>
            <a:endParaRPr lang="es-ES" sz="1200" dirty="0" smtClean="0">
              <a:solidFill>
                <a:schemeClr val="dk1"/>
              </a:solidFill>
              <a:latin typeface="Quattrocento Sans"/>
              <a:ea typeface="Quattrocento Sans"/>
              <a:cs typeface="Quattrocento Sans"/>
              <a:sym typeface="Quattrocento Sans"/>
            </a:endParaRPr>
          </a:p>
          <a:p>
            <a:pPr marL="0" lvl="0" indent="0" algn="just" rtl="0">
              <a:spcBef>
                <a:spcPts val="0"/>
              </a:spcBef>
              <a:spcAft>
                <a:spcPts val="1600"/>
              </a:spcAft>
              <a:buNone/>
            </a:pPr>
            <a:endParaRPr lang="es-ES" sz="1200" dirty="0">
              <a:latin typeface="Quattrocento Sans"/>
              <a:ea typeface="Quattrocento Sans"/>
              <a:cs typeface="Quattrocento Sans"/>
              <a:sym typeface="Quattrocento Sans"/>
            </a:endParaRPr>
          </a:p>
        </p:txBody>
      </p:sp>
      <p:sp>
        <p:nvSpPr>
          <p:cNvPr id="3" name="Google Shape;97;p20"/>
          <p:cNvSpPr txBox="1">
            <a:spLocks/>
          </p:cNvSpPr>
          <p:nvPr/>
        </p:nvSpPr>
        <p:spPr>
          <a:xfrm>
            <a:off x="683568" y="123478"/>
            <a:ext cx="6552728" cy="4320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000" b="1" i="1" dirty="0" err="1" smtClean="0">
                <a:latin typeface="Quattrocento Sans"/>
                <a:ea typeface="Quattrocento Sans"/>
                <a:cs typeface="Quattrocento Sans"/>
                <a:sym typeface="Quattrocento Sans"/>
              </a:rPr>
              <a:t>Curva</a:t>
            </a:r>
            <a:r>
              <a:rPr lang="en-US" sz="2000" b="1" i="1" dirty="0" smtClean="0">
                <a:latin typeface="Quattrocento Sans"/>
                <a:ea typeface="Quattrocento Sans"/>
                <a:cs typeface="Quattrocento Sans"/>
                <a:sym typeface="Quattrocento Sans"/>
              </a:rPr>
              <a:t> de Kuznets </a:t>
            </a:r>
            <a:r>
              <a:rPr lang="en-US" sz="2000" b="1" i="1" dirty="0" err="1" smtClean="0">
                <a:latin typeface="Quattrocento Sans"/>
                <a:ea typeface="Quattrocento Sans"/>
                <a:cs typeface="Quattrocento Sans"/>
                <a:sym typeface="Quattrocento Sans"/>
              </a:rPr>
              <a:t>Ambiental</a:t>
            </a:r>
            <a:endParaRPr lang="es-UY" sz="2000" b="1" i="1" dirty="0">
              <a:latin typeface="Quattrocento Sans"/>
              <a:ea typeface="Quattrocento Sans"/>
              <a:cs typeface="Quattrocento Sans"/>
              <a:sym typeface="Quattrocento San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12" name="Google Shape;97;p20"/>
          <p:cNvSpPr txBox="1">
            <a:spLocks/>
          </p:cNvSpPr>
          <p:nvPr/>
        </p:nvSpPr>
        <p:spPr>
          <a:xfrm>
            <a:off x="2771800" y="411510"/>
            <a:ext cx="4032448" cy="7920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000" b="1" i="1" dirty="0" smtClean="0">
                <a:latin typeface="Quattrocento Sans"/>
                <a:ea typeface="Quattrocento Sans"/>
                <a:cs typeface="Quattrocento Sans"/>
              </a:rPr>
              <a:t>El modelo IPAT y su aplicación </a:t>
            </a:r>
            <a:r>
              <a:rPr lang="es-ES" sz="2000" b="1" i="1" dirty="0" smtClean="0">
                <a:latin typeface="Quattrocento Sans"/>
                <a:ea typeface="Quattrocento Sans"/>
                <a:cs typeface="Quattrocento Sans"/>
              </a:rPr>
              <a:t>en Uruguay</a:t>
            </a:r>
            <a:endParaRPr lang="es-ES" sz="2000" b="1" i="1" dirty="0">
              <a:latin typeface="Quattrocento Sans"/>
              <a:ea typeface="Quattrocento Sans"/>
              <a:cs typeface="Quattrocento Sans"/>
              <a:sym typeface="Quattrocento Sans"/>
            </a:endParaRPr>
          </a:p>
        </p:txBody>
      </p:sp>
      <p:sp>
        <p:nvSpPr>
          <p:cNvPr id="11" name="Google Shape;73;p16"/>
          <p:cNvSpPr txBox="1">
            <a:spLocks/>
          </p:cNvSpPr>
          <p:nvPr/>
        </p:nvSpPr>
        <p:spPr>
          <a:xfrm>
            <a:off x="2735796" y="1317481"/>
            <a:ext cx="5004556" cy="33425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285750" algn="just">
              <a:buNone/>
            </a:pPr>
            <a:r>
              <a:rPr lang="es-ES" sz="1700" b="1" dirty="0" smtClean="0">
                <a:solidFill>
                  <a:schemeClr val="dk1"/>
                </a:solidFill>
                <a:latin typeface="Quattrocento Sans"/>
                <a:ea typeface="Quattrocento Sans"/>
                <a:cs typeface="Quattrocento Sans"/>
                <a:sym typeface="Quattrocento Sans"/>
              </a:rPr>
              <a:t>Modelo IPAT: </a:t>
            </a:r>
            <a:r>
              <a:rPr lang="es-ES" sz="1700" dirty="0" smtClean="0">
                <a:solidFill>
                  <a:schemeClr val="dk1"/>
                </a:solidFill>
                <a:latin typeface="Quattrocento Sans"/>
                <a:ea typeface="Quattrocento Sans"/>
                <a:cs typeface="Quattrocento Sans"/>
                <a:sym typeface="Quattrocento Sans"/>
              </a:rPr>
              <a:t>explica los impactos ambientales (I) según tres determinantes principales: crecimiento poblacional (P), nivel de actividad económica (A) y tecnología/eficiencia en el uso de energía y carbono (T)</a:t>
            </a:r>
          </a:p>
          <a:p>
            <a:pPr marL="0" indent="-285750" algn="just">
              <a:buNone/>
            </a:pPr>
            <a:endParaRPr lang="es-ES" sz="1700" dirty="0">
              <a:solidFill>
                <a:schemeClr val="dk1"/>
              </a:solidFill>
              <a:latin typeface="Quattrocento Sans"/>
              <a:ea typeface="Quattrocento Sans"/>
              <a:cs typeface="Quattrocento Sans"/>
              <a:sym typeface="Quattrocento Sans"/>
            </a:endParaRPr>
          </a:p>
          <a:p>
            <a:pPr marL="0" indent="-285750" algn="just">
              <a:buNone/>
            </a:pPr>
            <a:r>
              <a:rPr lang="es-ES" sz="1700" dirty="0" smtClean="0">
                <a:solidFill>
                  <a:schemeClr val="dk1"/>
                </a:solidFill>
                <a:latin typeface="Quattrocento Sans"/>
                <a:ea typeface="Quattrocento Sans"/>
                <a:cs typeface="Quattrocento Sans"/>
                <a:sym typeface="Quattrocento Sans"/>
              </a:rPr>
              <a:t>Es ampliamente usado para simular escenarios prospectivos de emisiones de gases de efecto invernadero</a:t>
            </a:r>
          </a:p>
          <a:p>
            <a:pPr marL="0" indent="-285750" algn="just">
              <a:buNone/>
            </a:pPr>
            <a:endParaRPr lang="es-ES" sz="1700" dirty="0">
              <a:solidFill>
                <a:schemeClr val="dk1"/>
              </a:solidFill>
              <a:latin typeface="Quattrocento Sans"/>
              <a:ea typeface="Quattrocento Sans"/>
              <a:cs typeface="Quattrocento Sans"/>
              <a:sym typeface="Quattrocento Sans"/>
            </a:endParaRPr>
          </a:p>
          <a:p>
            <a:pPr marL="0" indent="-285750" algn="just">
              <a:buNone/>
            </a:pPr>
            <a:endParaRPr lang="es-ES" sz="1700" dirty="0">
              <a:solidFill>
                <a:schemeClr val="dk1"/>
              </a:solidFill>
              <a:latin typeface="Quattrocento Sans"/>
              <a:ea typeface="Quattrocento Sans"/>
              <a:cs typeface="Quattrocento Sans"/>
              <a:sym typeface="Quattrocento Sans"/>
            </a:endParaRPr>
          </a:p>
        </p:txBody>
      </p:sp>
      <p:pic>
        <p:nvPicPr>
          <p:cNvPr id="2" name="Imagen 1"/>
          <p:cNvPicPr>
            <a:picLocks noChangeAspect="1"/>
          </p:cNvPicPr>
          <p:nvPr/>
        </p:nvPicPr>
        <p:blipFill>
          <a:blip r:embed="rId4"/>
          <a:stretch>
            <a:fillRect/>
          </a:stretch>
        </p:blipFill>
        <p:spPr>
          <a:xfrm>
            <a:off x="4297365" y="4127723"/>
            <a:ext cx="3246047" cy="964307"/>
          </a:xfrm>
          <a:prstGeom prst="rect">
            <a:avLst/>
          </a:prstGeom>
        </p:spPr>
      </p:pic>
    </p:spTree>
    <p:extLst>
      <p:ext uri="{BB962C8B-B14F-4D97-AF65-F5344CB8AC3E}">
        <p14:creationId xmlns:p14="http://schemas.microsoft.com/office/powerpoint/2010/main" val="698196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051720" y="267494"/>
            <a:ext cx="5184576" cy="1296144"/>
          </a:xfrm>
          <a:prstGeom prst="rect">
            <a:avLst/>
          </a:prstGeom>
        </p:spPr>
        <p:txBody>
          <a:bodyPr spcFirstLastPara="1" wrap="square" lIns="91425" tIns="91425" rIns="91425" bIns="91425" anchor="t" anchorCtr="0">
            <a:noAutofit/>
          </a:bodyPr>
          <a:lstStyle/>
          <a:p>
            <a:pPr lvl="0"/>
            <a:r>
              <a:rPr lang="es-ES" sz="2400" b="1" i="1" dirty="0">
                <a:latin typeface="Quattrocento Sans"/>
                <a:ea typeface="Quattrocento Sans"/>
                <a:cs typeface="Quattrocento Sans"/>
              </a:rPr>
              <a:t>¿</a:t>
            </a:r>
            <a:r>
              <a:rPr lang="es-ES" sz="2400" b="1" i="1" dirty="0" smtClean="0">
                <a:latin typeface="Quattrocento Sans"/>
                <a:ea typeface="Quattrocento Sans"/>
                <a:cs typeface="Quattrocento Sans"/>
                <a:sym typeface="Quattrocento Sans"/>
              </a:rPr>
              <a:t>Qué es la economía ambiental y que relevancia tiene con el cambio climático?</a:t>
            </a:r>
            <a:endParaRPr lang="es-ES" sz="2400" b="1" i="1" dirty="0">
              <a:latin typeface="Quattrocento Sans"/>
              <a:ea typeface="Quattrocento Sans"/>
              <a:cs typeface="Quattrocento Sans"/>
              <a:sym typeface="Quattrocento Sans"/>
            </a:endParaRPr>
          </a:p>
        </p:txBody>
      </p:sp>
      <p:sp>
        <p:nvSpPr>
          <p:cNvPr id="61" name="Google Shape;61;p14"/>
          <p:cNvSpPr txBox="1">
            <a:spLocks noGrp="1"/>
          </p:cNvSpPr>
          <p:nvPr>
            <p:ph type="body" idx="1"/>
          </p:nvPr>
        </p:nvSpPr>
        <p:spPr>
          <a:xfrm>
            <a:off x="35496" y="1707654"/>
            <a:ext cx="7351371" cy="3168352"/>
          </a:xfrm>
          <a:prstGeom prst="rect">
            <a:avLst/>
          </a:prstGeom>
        </p:spPr>
        <p:txBody>
          <a:bodyPr spcFirstLastPara="1" wrap="square" lIns="91425" tIns="91425" rIns="91425" bIns="91425" anchor="t" anchorCtr="0">
            <a:noAutofit/>
          </a:bodyPr>
          <a:lstStyle/>
          <a:p>
            <a:pPr marL="285750" indent="-285750">
              <a:lnSpc>
                <a:spcPct val="100000"/>
              </a:lnSpc>
              <a:buClr>
                <a:schemeClr val="dk1"/>
              </a:buClr>
              <a:buSzPts val="1100"/>
            </a:pPr>
            <a:r>
              <a:rPr lang="es-MX" sz="1600" dirty="0">
                <a:solidFill>
                  <a:schemeClr val="dk1"/>
                </a:solidFill>
                <a:latin typeface="Quattrocento Sans"/>
                <a:ea typeface="Quattrocento Sans"/>
                <a:cs typeface="Quattrocento Sans"/>
                <a:sym typeface="Quattrocento Sans"/>
              </a:rPr>
              <a:t>Aplica los conceptos y metodologías básicas de la teoría económica al estudio de problemas relacionados con el uso de los recursos naturales y el medio ambiente</a:t>
            </a:r>
            <a:r>
              <a:rPr lang="es-MX" sz="1600" dirty="0" smtClean="0">
                <a:solidFill>
                  <a:schemeClr val="dk1"/>
                </a:solidFill>
                <a:latin typeface="Quattrocento Sans"/>
                <a:ea typeface="Quattrocento Sans"/>
                <a:cs typeface="Quattrocento Sans"/>
                <a:sym typeface="Quattrocento Sans"/>
              </a:rPr>
              <a:t>.</a:t>
            </a:r>
          </a:p>
          <a:p>
            <a:pPr marL="285750" indent="-285750">
              <a:lnSpc>
                <a:spcPct val="100000"/>
              </a:lnSpc>
              <a:buClr>
                <a:schemeClr val="dk1"/>
              </a:buClr>
              <a:buSzPts val="1100"/>
            </a:pPr>
            <a:r>
              <a:rPr lang="es-MX" sz="1600" dirty="0">
                <a:solidFill>
                  <a:schemeClr val="dk1"/>
                </a:solidFill>
                <a:latin typeface="Quattrocento Sans"/>
                <a:ea typeface="Quattrocento Sans"/>
                <a:cs typeface="Quattrocento Sans"/>
                <a:sym typeface="Quattrocento Sans"/>
              </a:rPr>
              <a:t>El cambio climático es uno de los principales desafíos ambientales y económicos de nuestro tiempo</a:t>
            </a:r>
            <a:r>
              <a:rPr lang="es-MX" sz="1600" dirty="0" smtClean="0">
                <a:solidFill>
                  <a:schemeClr val="dk1"/>
                </a:solidFill>
                <a:latin typeface="Quattrocento Sans"/>
                <a:ea typeface="Quattrocento Sans"/>
                <a:cs typeface="Quattrocento Sans"/>
                <a:sym typeface="Quattrocento Sans"/>
              </a:rPr>
              <a:t/>
            </a:r>
            <a:br>
              <a:rPr lang="es-MX" sz="1600" dirty="0" smtClean="0">
                <a:solidFill>
                  <a:schemeClr val="dk1"/>
                </a:solidFill>
                <a:latin typeface="Quattrocento Sans"/>
                <a:ea typeface="Quattrocento Sans"/>
                <a:cs typeface="Quattrocento Sans"/>
                <a:sym typeface="Quattrocento Sans"/>
              </a:rPr>
            </a:br>
            <a:endParaRPr lang="es-MX" sz="1600" dirty="0" smtClean="0">
              <a:solidFill>
                <a:schemeClr val="dk1"/>
              </a:solidFill>
              <a:latin typeface="Quattrocento Sans"/>
              <a:ea typeface="Quattrocento Sans"/>
              <a:cs typeface="Quattrocento Sans"/>
              <a:sym typeface="Quattrocento Sans"/>
            </a:endParaRPr>
          </a:p>
          <a:p>
            <a:pPr marL="285750" indent="-285750">
              <a:lnSpc>
                <a:spcPct val="100000"/>
              </a:lnSpc>
              <a:buClr>
                <a:schemeClr val="dk1"/>
              </a:buClr>
              <a:buSzPts val="1100"/>
            </a:pPr>
            <a:r>
              <a:rPr lang="es-MX" sz="1600" dirty="0" smtClean="0">
                <a:solidFill>
                  <a:schemeClr val="dk1"/>
                </a:solidFill>
                <a:latin typeface="Quattrocento Sans"/>
                <a:ea typeface="Quattrocento Sans"/>
                <a:cs typeface="Quattrocento Sans"/>
                <a:sym typeface="Quattrocento Sans"/>
              </a:rPr>
              <a:t>Temas </a:t>
            </a:r>
            <a:r>
              <a:rPr lang="es-MX" sz="1600" dirty="0">
                <a:solidFill>
                  <a:schemeClr val="dk1"/>
                </a:solidFill>
                <a:latin typeface="Quattrocento Sans"/>
                <a:ea typeface="Quattrocento Sans"/>
                <a:cs typeface="Quattrocento Sans"/>
                <a:sym typeface="Quattrocento Sans"/>
              </a:rPr>
              <a:t>dentro de la economía ambiental</a:t>
            </a:r>
            <a:r>
              <a:rPr lang="es-MX" sz="1600" dirty="0" smtClean="0">
                <a:solidFill>
                  <a:schemeClr val="dk1"/>
                </a:solidFill>
                <a:latin typeface="Quattrocento Sans"/>
                <a:ea typeface="Quattrocento Sans"/>
                <a:cs typeface="Quattrocento Sans"/>
                <a:sym typeface="Quattrocento Sans"/>
              </a:rPr>
              <a:t>:</a:t>
            </a:r>
            <a:r>
              <a:rPr lang="es-MX" sz="1700" dirty="0" smtClean="0">
                <a:solidFill>
                  <a:schemeClr val="dk1"/>
                </a:solidFill>
                <a:latin typeface="Quattrocento Sans"/>
                <a:ea typeface="Quattrocento Sans"/>
                <a:cs typeface="Quattrocento Sans"/>
                <a:sym typeface="Quattrocento Sans"/>
              </a:rPr>
              <a:t/>
            </a:r>
            <a:br>
              <a:rPr lang="es-MX" sz="1700" dirty="0" smtClean="0">
                <a:solidFill>
                  <a:schemeClr val="dk1"/>
                </a:solidFill>
                <a:latin typeface="Quattrocento Sans"/>
                <a:ea typeface="Quattrocento Sans"/>
                <a:cs typeface="Quattrocento Sans"/>
                <a:sym typeface="Quattrocento Sans"/>
              </a:rPr>
            </a:br>
            <a:r>
              <a:rPr lang="es-MX" sz="1600" dirty="0" smtClean="0">
                <a:solidFill>
                  <a:schemeClr val="dk1"/>
                </a:solidFill>
                <a:latin typeface="Quattrocento Sans"/>
                <a:ea typeface="Quattrocento Sans"/>
                <a:cs typeface="Quattrocento Sans"/>
                <a:sym typeface="Quattrocento Sans"/>
              </a:rPr>
              <a:t>• </a:t>
            </a:r>
            <a:r>
              <a:rPr lang="es-MX" sz="1400" dirty="0">
                <a:solidFill>
                  <a:schemeClr val="dk1"/>
                </a:solidFill>
                <a:latin typeface="Quattrocento Sans"/>
                <a:ea typeface="Quattrocento Sans"/>
                <a:cs typeface="Quattrocento Sans"/>
                <a:sym typeface="Quattrocento Sans"/>
              </a:rPr>
              <a:t>Pérdida de bosques, ecosistemas y </a:t>
            </a:r>
            <a:r>
              <a:rPr lang="es-MX" sz="1400" dirty="0" smtClean="0">
                <a:solidFill>
                  <a:schemeClr val="dk1"/>
                </a:solidFill>
                <a:latin typeface="Quattrocento Sans"/>
                <a:ea typeface="Quattrocento Sans"/>
                <a:cs typeface="Quattrocento Sans"/>
                <a:sym typeface="Quattrocento Sans"/>
              </a:rPr>
              <a:t>biodiversidad</a:t>
            </a:r>
            <a:br>
              <a:rPr lang="es-MX" sz="1400" dirty="0" smtClean="0">
                <a:solidFill>
                  <a:schemeClr val="dk1"/>
                </a:solidFill>
                <a:latin typeface="Quattrocento Sans"/>
                <a:ea typeface="Quattrocento Sans"/>
                <a:cs typeface="Quattrocento Sans"/>
                <a:sym typeface="Quattrocento Sans"/>
              </a:rPr>
            </a:br>
            <a:r>
              <a:rPr lang="es-MX" sz="1400" dirty="0" smtClean="0">
                <a:solidFill>
                  <a:schemeClr val="dk1"/>
                </a:solidFill>
                <a:latin typeface="Quattrocento Sans"/>
                <a:ea typeface="Quattrocento Sans"/>
                <a:cs typeface="Quattrocento Sans"/>
                <a:sym typeface="Quattrocento Sans"/>
              </a:rPr>
              <a:t>• </a:t>
            </a:r>
            <a:r>
              <a:rPr lang="es-MX" sz="1400" dirty="0">
                <a:solidFill>
                  <a:schemeClr val="dk1"/>
                </a:solidFill>
                <a:latin typeface="Quattrocento Sans"/>
                <a:ea typeface="Quattrocento Sans"/>
                <a:cs typeface="Quattrocento Sans"/>
                <a:sym typeface="Quattrocento Sans"/>
              </a:rPr>
              <a:t>Contaminación atmosférica, de suelos y de recursos </a:t>
            </a:r>
            <a:r>
              <a:rPr lang="es-MX" sz="1400" dirty="0" smtClean="0">
                <a:solidFill>
                  <a:schemeClr val="dk1"/>
                </a:solidFill>
                <a:latin typeface="Quattrocento Sans"/>
                <a:ea typeface="Quattrocento Sans"/>
                <a:cs typeface="Quattrocento Sans"/>
                <a:sym typeface="Quattrocento Sans"/>
              </a:rPr>
              <a:t>hídricos</a:t>
            </a:r>
            <a:br>
              <a:rPr lang="es-MX" sz="1400" dirty="0" smtClean="0">
                <a:solidFill>
                  <a:schemeClr val="dk1"/>
                </a:solidFill>
                <a:latin typeface="Quattrocento Sans"/>
                <a:ea typeface="Quattrocento Sans"/>
                <a:cs typeface="Quattrocento Sans"/>
                <a:sym typeface="Quattrocento Sans"/>
              </a:rPr>
            </a:br>
            <a:r>
              <a:rPr lang="es-MX" sz="1400" dirty="0" smtClean="0">
                <a:solidFill>
                  <a:schemeClr val="dk1"/>
                </a:solidFill>
                <a:latin typeface="Quattrocento Sans"/>
                <a:ea typeface="Quattrocento Sans"/>
                <a:cs typeface="Quattrocento Sans"/>
                <a:sym typeface="Quattrocento Sans"/>
              </a:rPr>
              <a:t>• </a:t>
            </a:r>
            <a:r>
              <a:rPr lang="es-MX" sz="1400" dirty="0">
                <a:solidFill>
                  <a:schemeClr val="dk1"/>
                </a:solidFill>
                <a:latin typeface="Quattrocento Sans"/>
                <a:ea typeface="Quattrocento Sans"/>
                <a:cs typeface="Quattrocento Sans"/>
                <a:sym typeface="Quattrocento Sans"/>
              </a:rPr>
              <a:t>Precio y agotamiento de los recursos naturales renovables y no </a:t>
            </a:r>
            <a:r>
              <a:rPr lang="es-MX" sz="1400" dirty="0" smtClean="0">
                <a:solidFill>
                  <a:schemeClr val="dk1"/>
                </a:solidFill>
                <a:latin typeface="Quattrocento Sans"/>
                <a:ea typeface="Quattrocento Sans"/>
                <a:cs typeface="Quattrocento Sans"/>
                <a:sym typeface="Quattrocento Sans"/>
              </a:rPr>
              <a:t>renovables</a:t>
            </a:r>
            <a:br>
              <a:rPr lang="es-MX" sz="1400" dirty="0" smtClean="0">
                <a:solidFill>
                  <a:schemeClr val="dk1"/>
                </a:solidFill>
                <a:latin typeface="Quattrocento Sans"/>
                <a:ea typeface="Quattrocento Sans"/>
                <a:cs typeface="Quattrocento Sans"/>
                <a:sym typeface="Quattrocento Sans"/>
              </a:rPr>
            </a:br>
            <a:r>
              <a:rPr lang="es-MX" sz="1400" dirty="0" smtClean="0">
                <a:solidFill>
                  <a:schemeClr val="dk1"/>
                </a:solidFill>
                <a:latin typeface="Quattrocento Sans"/>
                <a:ea typeface="Quattrocento Sans"/>
                <a:cs typeface="Quattrocento Sans"/>
                <a:sym typeface="Quattrocento Sans"/>
              </a:rPr>
              <a:t>• </a:t>
            </a:r>
            <a:r>
              <a:rPr lang="es-MX" sz="1400" dirty="0">
                <a:solidFill>
                  <a:schemeClr val="dk1"/>
                </a:solidFill>
                <a:latin typeface="Quattrocento Sans"/>
                <a:ea typeface="Quattrocento Sans"/>
                <a:cs typeface="Quattrocento Sans"/>
                <a:sym typeface="Quattrocento Sans"/>
              </a:rPr>
              <a:t>Efectos de los eventos climáticos extremos y desastres </a:t>
            </a:r>
            <a:r>
              <a:rPr lang="es-MX" sz="1400" dirty="0" smtClean="0">
                <a:solidFill>
                  <a:schemeClr val="dk1"/>
                </a:solidFill>
                <a:latin typeface="Quattrocento Sans"/>
                <a:ea typeface="Quattrocento Sans"/>
                <a:cs typeface="Quattrocento Sans"/>
                <a:sym typeface="Quattrocento Sans"/>
              </a:rPr>
              <a:t>naturales</a:t>
            </a:r>
            <a:br>
              <a:rPr lang="es-MX" sz="1400" dirty="0" smtClean="0">
                <a:solidFill>
                  <a:schemeClr val="dk1"/>
                </a:solidFill>
                <a:latin typeface="Quattrocento Sans"/>
                <a:ea typeface="Quattrocento Sans"/>
                <a:cs typeface="Quattrocento Sans"/>
                <a:sym typeface="Quattrocento Sans"/>
              </a:rPr>
            </a:br>
            <a:endParaRPr lang="es-MX" sz="1400" dirty="0" smtClean="0">
              <a:solidFill>
                <a:schemeClr val="dk1"/>
              </a:solidFill>
              <a:latin typeface="Quattrocento Sans"/>
              <a:ea typeface="Quattrocento Sans"/>
              <a:cs typeface="Quattrocento Sans"/>
              <a:sym typeface="Quattrocento Sans"/>
            </a:endParaRPr>
          </a:p>
          <a:p>
            <a:pPr marL="742950" lvl="1" indent="-285750" algn="just">
              <a:spcAft>
                <a:spcPts val="1600"/>
              </a:spcAft>
              <a:buClr>
                <a:schemeClr val="dk1"/>
              </a:buClr>
              <a:buSzPts val="1100"/>
            </a:pPr>
            <a:endParaRPr sz="1300" dirty="0">
              <a:solidFill>
                <a:schemeClr val="dk1"/>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 name="Google Shape;67;p15"/>
          <p:cNvSpPr txBox="1">
            <a:spLocks noGrp="1"/>
          </p:cNvSpPr>
          <p:nvPr>
            <p:ph type="body" idx="1"/>
          </p:nvPr>
        </p:nvSpPr>
        <p:spPr>
          <a:xfrm>
            <a:off x="1946052" y="555526"/>
            <a:ext cx="5472608" cy="3528392"/>
          </a:xfrm>
          <a:prstGeom prst="rect">
            <a:avLst/>
          </a:prstGeom>
        </p:spPr>
        <p:txBody>
          <a:bodyPr spcFirstLastPara="1" wrap="square" lIns="91425" tIns="91425" rIns="91425" bIns="91425" anchor="t" anchorCtr="0">
            <a:noAutofit/>
          </a:bodyPr>
          <a:lstStyle/>
          <a:p>
            <a:pPr marL="285750" indent="-285750">
              <a:buClr>
                <a:schemeClr val="dk1"/>
              </a:buClr>
              <a:buSzPts val="1100"/>
            </a:pPr>
            <a:r>
              <a:rPr lang="es-MX" sz="1200" dirty="0">
                <a:solidFill>
                  <a:schemeClr val="dk1"/>
                </a:solidFill>
                <a:latin typeface="Quattrocento Sans"/>
                <a:ea typeface="Quattrocento Sans"/>
                <a:cs typeface="Quattrocento Sans"/>
                <a:sym typeface="Quattrocento Sans"/>
              </a:rPr>
              <a:t>Uruguay muestra un desacoplamiento entre crecimiento económico y emisiones de energía: el PIB crece más rápido que los GEI</a:t>
            </a:r>
            <a:r>
              <a:rPr lang="es-MX" sz="1200" dirty="0" smtClean="0">
                <a:solidFill>
                  <a:schemeClr val="dk1"/>
                </a:solidFill>
                <a:latin typeface="Quattrocento Sans"/>
                <a:ea typeface="Quattrocento Sans"/>
                <a:cs typeface="Quattrocento Sans"/>
                <a:sym typeface="Quattrocento Sans"/>
              </a:rPr>
              <a:t>.</a:t>
            </a:r>
          </a:p>
          <a:p>
            <a:pPr marL="285750" indent="-285750">
              <a:buClr>
                <a:schemeClr val="dk1"/>
              </a:buClr>
              <a:buSzPts val="1100"/>
            </a:pPr>
            <a:endParaRPr lang="es-ES" sz="1400" dirty="0">
              <a:solidFill>
                <a:schemeClr val="dk1"/>
              </a:solidFill>
              <a:latin typeface="Quattrocento Sans"/>
              <a:ea typeface="Quattrocento Sans"/>
              <a:cs typeface="Quattrocento Sans"/>
              <a:sym typeface="Quattrocento Sans"/>
            </a:endParaRPr>
          </a:p>
        </p:txBody>
      </p:sp>
      <p:sp>
        <p:nvSpPr>
          <p:cNvPr id="3" name="Google Shape;97;p20"/>
          <p:cNvSpPr txBox="1">
            <a:spLocks/>
          </p:cNvSpPr>
          <p:nvPr/>
        </p:nvSpPr>
        <p:spPr>
          <a:xfrm>
            <a:off x="2195736" y="195486"/>
            <a:ext cx="5400600" cy="5760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1700" b="1" i="1" dirty="0" smtClean="0">
                <a:latin typeface="Quattrocento Sans"/>
                <a:ea typeface="Quattrocento Sans"/>
                <a:cs typeface="Quattrocento Sans"/>
              </a:rPr>
              <a:t>Aplicación del IPAT en Uruguay</a:t>
            </a:r>
            <a:endParaRPr lang="es-ES" sz="1700" b="1" i="1" dirty="0">
              <a:latin typeface="Quattrocento Sans"/>
              <a:ea typeface="Quattrocento Sans"/>
              <a:cs typeface="Quattrocento Sans"/>
              <a:sym typeface="Quattrocento Sans"/>
            </a:endParaRPr>
          </a:p>
        </p:txBody>
      </p:sp>
      <p:pic>
        <p:nvPicPr>
          <p:cNvPr id="2" name="Imagen 1"/>
          <p:cNvPicPr>
            <a:picLocks noChangeAspect="1"/>
          </p:cNvPicPr>
          <p:nvPr/>
        </p:nvPicPr>
        <p:blipFill>
          <a:blip r:embed="rId4"/>
          <a:stretch>
            <a:fillRect/>
          </a:stretch>
        </p:blipFill>
        <p:spPr>
          <a:xfrm>
            <a:off x="1323860" y="1218252"/>
            <a:ext cx="6094800" cy="1101470"/>
          </a:xfrm>
          <a:prstGeom prst="rect">
            <a:avLst/>
          </a:prstGeom>
        </p:spPr>
      </p:pic>
      <p:pic>
        <p:nvPicPr>
          <p:cNvPr id="4" name="Imagen 3"/>
          <p:cNvPicPr>
            <a:picLocks noChangeAspect="1"/>
          </p:cNvPicPr>
          <p:nvPr/>
        </p:nvPicPr>
        <p:blipFill>
          <a:blip r:embed="rId5"/>
          <a:stretch>
            <a:fillRect/>
          </a:stretch>
        </p:blipFill>
        <p:spPr>
          <a:xfrm>
            <a:off x="2618127" y="2561731"/>
            <a:ext cx="4800533" cy="2592288"/>
          </a:xfrm>
          <a:prstGeom prst="rect">
            <a:avLst/>
          </a:prstGeom>
        </p:spPr>
      </p:pic>
    </p:spTree>
    <p:extLst>
      <p:ext uri="{BB962C8B-B14F-4D97-AF65-F5344CB8AC3E}">
        <p14:creationId xmlns:p14="http://schemas.microsoft.com/office/powerpoint/2010/main" val="3408581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 name="Google Shape;67;p15"/>
          <p:cNvSpPr txBox="1">
            <a:spLocks noGrp="1"/>
          </p:cNvSpPr>
          <p:nvPr>
            <p:ph type="body" idx="1"/>
          </p:nvPr>
        </p:nvSpPr>
        <p:spPr>
          <a:xfrm>
            <a:off x="1835696" y="699542"/>
            <a:ext cx="5582964" cy="3888432"/>
          </a:xfrm>
          <a:prstGeom prst="rect">
            <a:avLst/>
          </a:prstGeom>
        </p:spPr>
        <p:txBody>
          <a:bodyPr spcFirstLastPara="1" wrap="square" lIns="91425" tIns="91425" rIns="91425" bIns="91425" anchor="t" anchorCtr="0">
            <a:noAutofit/>
          </a:bodyPr>
          <a:lstStyle/>
          <a:p>
            <a:pPr marL="285750" indent="-285750">
              <a:lnSpc>
                <a:spcPct val="100000"/>
              </a:lnSpc>
              <a:buClr>
                <a:schemeClr val="dk1"/>
              </a:buClr>
              <a:buSzPts val="1100"/>
            </a:pPr>
            <a:r>
              <a:rPr lang="es-MX" sz="1400" dirty="0" smtClean="0">
                <a:solidFill>
                  <a:schemeClr val="dk1"/>
                </a:solidFill>
                <a:latin typeface="Quattrocento Sans"/>
                <a:ea typeface="Quattrocento Sans"/>
                <a:cs typeface="Quattrocento Sans"/>
                <a:sym typeface="Quattrocento Sans"/>
              </a:rPr>
              <a:t>Intenso debate </a:t>
            </a:r>
            <a:r>
              <a:rPr lang="es-MX" sz="1400" dirty="0">
                <a:solidFill>
                  <a:schemeClr val="dk1"/>
                </a:solidFill>
                <a:latin typeface="Quattrocento Sans"/>
                <a:ea typeface="Quattrocento Sans"/>
                <a:cs typeface="Quattrocento Sans"/>
                <a:sym typeface="Quattrocento Sans"/>
              </a:rPr>
              <a:t>sobre las posibilidades y limitaciones de valuar monetariamente el medio </a:t>
            </a:r>
            <a:r>
              <a:rPr lang="es-MX" sz="1400" dirty="0" smtClean="0">
                <a:solidFill>
                  <a:schemeClr val="dk1"/>
                </a:solidFill>
                <a:latin typeface="Quattrocento Sans"/>
                <a:ea typeface="Quattrocento Sans"/>
                <a:cs typeface="Quattrocento Sans"/>
                <a:sym typeface="Quattrocento Sans"/>
              </a:rPr>
              <a:t>ambiente</a:t>
            </a:r>
            <a:br>
              <a:rPr lang="es-MX" sz="1400" dirty="0" smtClean="0">
                <a:solidFill>
                  <a:schemeClr val="dk1"/>
                </a:solidFill>
                <a:latin typeface="Quattrocento Sans"/>
                <a:ea typeface="Quattrocento Sans"/>
                <a:cs typeface="Quattrocento Sans"/>
                <a:sym typeface="Quattrocento Sans"/>
              </a:rPr>
            </a:br>
            <a:endParaRPr lang="es-MX" sz="1400" dirty="0" smtClean="0">
              <a:solidFill>
                <a:schemeClr val="dk1"/>
              </a:solidFill>
              <a:latin typeface="Quattrocento Sans"/>
              <a:ea typeface="Quattrocento Sans"/>
              <a:cs typeface="Quattrocento Sans"/>
              <a:sym typeface="Quattrocento Sans"/>
            </a:endParaRPr>
          </a:p>
          <a:p>
            <a:pPr marL="285750" indent="-285750">
              <a:lnSpc>
                <a:spcPct val="100000"/>
              </a:lnSpc>
              <a:buClr>
                <a:schemeClr val="dk1"/>
              </a:buClr>
              <a:buSzPts val="1100"/>
            </a:pPr>
            <a:r>
              <a:rPr lang="es-MX" sz="1400" dirty="0" smtClean="0">
                <a:solidFill>
                  <a:schemeClr val="dk1"/>
                </a:solidFill>
                <a:latin typeface="Quattrocento Sans"/>
                <a:ea typeface="Quattrocento Sans"/>
                <a:cs typeface="Quattrocento Sans"/>
                <a:sym typeface="Quattrocento Sans"/>
              </a:rPr>
              <a:t>Permite reconocer </a:t>
            </a:r>
            <a:r>
              <a:rPr lang="es-MX" sz="1400" dirty="0">
                <a:solidFill>
                  <a:schemeClr val="dk1"/>
                </a:solidFill>
                <a:latin typeface="Quattrocento Sans"/>
                <a:ea typeface="Quattrocento Sans"/>
                <a:cs typeface="Quattrocento Sans"/>
                <a:sym typeface="Quattrocento Sans"/>
              </a:rPr>
              <a:t>la contribución del medio ambiente al bienestar y evidenciar pérdidas ambientales, contribuyendo a su </a:t>
            </a:r>
            <a:r>
              <a:rPr lang="es-MX" sz="1400" dirty="0" smtClean="0">
                <a:solidFill>
                  <a:schemeClr val="dk1"/>
                </a:solidFill>
                <a:latin typeface="Quattrocento Sans"/>
                <a:ea typeface="Quattrocento Sans"/>
                <a:cs typeface="Quattrocento Sans"/>
                <a:sym typeface="Quattrocento Sans"/>
              </a:rPr>
              <a:t>preservación</a:t>
            </a:r>
            <a:br>
              <a:rPr lang="es-MX" sz="1400" dirty="0" smtClean="0">
                <a:solidFill>
                  <a:schemeClr val="dk1"/>
                </a:solidFill>
                <a:latin typeface="Quattrocento Sans"/>
                <a:ea typeface="Quattrocento Sans"/>
                <a:cs typeface="Quattrocento Sans"/>
                <a:sym typeface="Quattrocento Sans"/>
              </a:rPr>
            </a:br>
            <a:endParaRPr lang="es-MX" sz="1400" dirty="0" smtClean="0">
              <a:solidFill>
                <a:schemeClr val="dk1"/>
              </a:solidFill>
              <a:latin typeface="Quattrocento Sans"/>
              <a:ea typeface="Quattrocento Sans"/>
              <a:cs typeface="Quattrocento Sans"/>
              <a:sym typeface="Quattrocento Sans"/>
            </a:endParaRPr>
          </a:p>
          <a:p>
            <a:pPr marL="285750" indent="-285750">
              <a:lnSpc>
                <a:spcPct val="100000"/>
              </a:lnSpc>
              <a:buClr>
                <a:schemeClr val="dk1"/>
              </a:buClr>
              <a:buSzPts val="1100"/>
            </a:pPr>
            <a:r>
              <a:rPr lang="es-MX" sz="1400" dirty="0" smtClean="0">
                <a:solidFill>
                  <a:schemeClr val="dk1"/>
                </a:solidFill>
                <a:latin typeface="Quattrocento Sans"/>
                <a:ea typeface="Quattrocento Sans"/>
                <a:cs typeface="Quattrocento Sans"/>
                <a:sym typeface="Quattrocento Sans"/>
              </a:rPr>
              <a:t>La </a:t>
            </a:r>
            <a:r>
              <a:rPr lang="es-MX" sz="1400" dirty="0">
                <a:solidFill>
                  <a:schemeClr val="dk1"/>
                </a:solidFill>
                <a:latin typeface="Quattrocento Sans"/>
                <a:ea typeface="Quattrocento Sans"/>
                <a:cs typeface="Quattrocento Sans"/>
                <a:sym typeface="Quattrocento Sans"/>
              </a:rPr>
              <a:t>evidencia es amplia y heterogénea, con alta incertidumbre en las valuaciones de servicios </a:t>
            </a:r>
            <a:r>
              <a:rPr lang="es-MX" sz="1400" dirty="0" err="1">
                <a:solidFill>
                  <a:schemeClr val="dk1"/>
                </a:solidFill>
                <a:latin typeface="Quattrocento Sans"/>
                <a:ea typeface="Quattrocento Sans"/>
                <a:cs typeface="Quattrocento Sans"/>
                <a:sym typeface="Quattrocento Sans"/>
              </a:rPr>
              <a:t>ecosistémicos</a:t>
            </a:r>
            <a:r>
              <a:rPr lang="es-MX" sz="1400" dirty="0">
                <a:solidFill>
                  <a:schemeClr val="dk1"/>
                </a:solidFill>
                <a:latin typeface="Quattrocento Sans"/>
                <a:ea typeface="Quattrocento Sans"/>
                <a:cs typeface="Quattrocento Sans"/>
                <a:sym typeface="Quattrocento Sans"/>
              </a:rPr>
              <a:t> y costos de </a:t>
            </a:r>
            <a:r>
              <a:rPr lang="es-MX" sz="1400" dirty="0" smtClean="0">
                <a:solidFill>
                  <a:schemeClr val="dk1"/>
                </a:solidFill>
                <a:latin typeface="Quattrocento Sans"/>
                <a:ea typeface="Quattrocento Sans"/>
                <a:cs typeface="Quattrocento Sans"/>
                <a:sym typeface="Quattrocento Sans"/>
              </a:rPr>
              <a:t/>
            </a:r>
            <a:br>
              <a:rPr lang="es-MX" sz="1400" dirty="0" smtClean="0">
                <a:solidFill>
                  <a:schemeClr val="dk1"/>
                </a:solidFill>
                <a:latin typeface="Quattrocento Sans"/>
                <a:ea typeface="Quattrocento Sans"/>
                <a:cs typeface="Quattrocento Sans"/>
                <a:sym typeface="Quattrocento Sans"/>
              </a:rPr>
            </a:br>
            <a:r>
              <a:rPr lang="es-MX" sz="1400" dirty="0" smtClean="0">
                <a:solidFill>
                  <a:schemeClr val="dk1"/>
                </a:solidFill>
                <a:latin typeface="Quattrocento Sans"/>
                <a:ea typeface="Quattrocento Sans"/>
                <a:cs typeface="Quattrocento Sans"/>
                <a:sym typeface="Quattrocento Sans"/>
              </a:rPr>
              <a:t>degradación </a:t>
            </a:r>
            <a:r>
              <a:rPr lang="es-MX" sz="1400" dirty="0">
                <a:solidFill>
                  <a:schemeClr val="dk1"/>
                </a:solidFill>
                <a:latin typeface="Quattrocento Sans"/>
                <a:ea typeface="Quattrocento Sans"/>
                <a:cs typeface="Quattrocento Sans"/>
                <a:sym typeface="Quattrocento Sans"/>
              </a:rPr>
              <a:t>ambiental </a:t>
            </a:r>
            <a:r>
              <a:rPr lang="es-MX" sz="1400" dirty="0" smtClean="0">
                <a:solidFill>
                  <a:schemeClr val="dk1"/>
                </a:solidFill>
                <a:latin typeface="Quattrocento Sans"/>
                <a:ea typeface="Quattrocento Sans"/>
                <a:cs typeface="Quattrocento Sans"/>
                <a:sym typeface="Quattrocento Sans"/>
              </a:rPr>
              <a:t>(i.e. </a:t>
            </a:r>
            <a:r>
              <a:rPr lang="es-MX" sz="1400" dirty="0">
                <a:solidFill>
                  <a:schemeClr val="dk1"/>
                </a:solidFill>
                <a:latin typeface="Quattrocento Sans"/>
                <a:ea typeface="Quattrocento Sans"/>
                <a:cs typeface="Quattrocento Sans"/>
                <a:sym typeface="Quattrocento Sans"/>
              </a:rPr>
              <a:t>México, Costa Rica, Colombia, Brasil</a:t>
            </a:r>
            <a:r>
              <a:rPr lang="es-MX" sz="1400" dirty="0" smtClean="0">
                <a:solidFill>
                  <a:schemeClr val="dk1"/>
                </a:solidFill>
                <a:latin typeface="Quattrocento Sans"/>
                <a:ea typeface="Quattrocento Sans"/>
                <a:cs typeface="Quattrocento Sans"/>
                <a:sym typeface="Quattrocento Sans"/>
              </a:rPr>
              <a:t>)</a:t>
            </a:r>
            <a:br>
              <a:rPr lang="es-MX" sz="1400" dirty="0" smtClean="0">
                <a:solidFill>
                  <a:schemeClr val="dk1"/>
                </a:solidFill>
                <a:latin typeface="Quattrocento Sans"/>
                <a:ea typeface="Quattrocento Sans"/>
                <a:cs typeface="Quattrocento Sans"/>
                <a:sym typeface="Quattrocento Sans"/>
              </a:rPr>
            </a:br>
            <a:endParaRPr lang="es-MX" sz="1400" dirty="0" smtClean="0">
              <a:solidFill>
                <a:schemeClr val="dk1"/>
              </a:solidFill>
              <a:latin typeface="Quattrocento Sans"/>
              <a:ea typeface="Quattrocento Sans"/>
              <a:cs typeface="Quattrocento Sans"/>
              <a:sym typeface="Quattrocento Sans"/>
            </a:endParaRPr>
          </a:p>
          <a:p>
            <a:pPr marL="285750" indent="-285750">
              <a:lnSpc>
                <a:spcPct val="100000"/>
              </a:lnSpc>
              <a:buClr>
                <a:schemeClr val="dk1"/>
              </a:buClr>
              <a:buSzPts val="1100"/>
            </a:pPr>
            <a:r>
              <a:rPr lang="es-MX" sz="1400" dirty="0" smtClean="0">
                <a:solidFill>
                  <a:schemeClr val="dk1"/>
                </a:solidFill>
                <a:latin typeface="Quattrocento Sans"/>
                <a:ea typeface="Quattrocento Sans"/>
                <a:cs typeface="Quattrocento Sans"/>
                <a:sym typeface="Quattrocento Sans"/>
              </a:rPr>
              <a:t>Los </a:t>
            </a:r>
            <a:r>
              <a:rPr lang="es-MX" sz="1400" dirty="0">
                <a:solidFill>
                  <a:schemeClr val="dk1"/>
                </a:solidFill>
                <a:latin typeface="Quattrocento Sans"/>
                <a:ea typeface="Quattrocento Sans"/>
                <a:cs typeface="Quattrocento Sans"/>
                <a:sym typeface="Quattrocento Sans"/>
              </a:rPr>
              <a:t>ecosistemas proveen servicios con relevancia económica, social y ambiental, pero sin valor asignado en el mercado, lo </a:t>
            </a:r>
            <a:r>
              <a:rPr lang="es-MX" sz="1400" dirty="0" smtClean="0">
                <a:solidFill>
                  <a:schemeClr val="dk1"/>
                </a:solidFill>
                <a:latin typeface="Quattrocento Sans"/>
                <a:ea typeface="Quattrocento Sans"/>
                <a:cs typeface="Quattrocento Sans"/>
                <a:sym typeface="Quattrocento Sans"/>
              </a:rPr>
              <a:t>suele conducir </a:t>
            </a:r>
            <a:r>
              <a:rPr lang="es-MX" sz="1400" dirty="0">
                <a:solidFill>
                  <a:schemeClr val="dk1"/>
                </a:solidFill>
                <a:latin typeface="Quattrocento Sans"/>
                <a:ea typeface="Quattrocento Sans"/>
                <a:cs typeface="Quattrocento Sans"/>
                <a:sym typeface="Quattrocento Sans"/>
              </a:rPr>
              <a:t>a </a:t>
            </a:r>
            <a:r>
              <a:rPr lang="es-MX" sz="1400" dirty="0" smtClean="0">
                <a:solidFill>
                  <a:schemeClr val="dk1"/>
                </a:solidFill>
                <a:latin typeface="Quattrocento Sans"/>
                <a:ea typeface="Quattrocento Sans"/>
                <a:cs typeface="Quattrocento Sans"/>
                <a:sym typeface="Quattrocento Sans"/>
              </a:rPr>
              <a:t>decisiones </a:t>
            </a:r>
            <a:r>
              <a:rPr lang="es-MX" sz="1400" dirty="0">
                <a:solidFill>
                  <a:schemeClr val="dk1"/>
                </a:solidFill>
                <a:latin typeface="Quattrocento Sans"/>
                <a:ea typeface="Quattrocento Sans"/>
                <a:cs typeface="Quattrocento Sans"/>
                <a:sym typeface="Quattrocento Sans"/>
              </a:rPr>
              <a:t>públicas que no los </a:t>
            </a:r>
            <a:r>
              <a:rPr lang="es-MX" sz="1400" dirty="0" smtClean="0">
                <a:solidFill>
                  <a:schemeClr val="dk1"/>
                </a:solidFill>
                <a:latin typeface="Quattrocento Sans"/>
                <a:ea typeface="Quattrocento Sans"/>
                <a:cs typeface="Quattrocento Sans"/>
                <a:sym typeface="Quattrocento Sans"/>
              </a:rPr>
              <a:t>consideran</a:t>
            </a:r>
            <a:br>
              <a:rPr lang="es-MX" sz="1400" dirty="0" smtClean="0">
                <a:solidFill>
                  <a:schemeClr val="dk1"/>
                </a:solidFill>
                <a:latin typeface="Quattrocento Sans"/>
                <a:ea typeface="Quattrocento Sans"/>
                <a:cs typeface="Quattrocento Sans"/>
                <a:sym typeface="Quattrocento Sans"/>
              </a:rPr>
            </a:br>
            <a:endParaRPr lang="es-MX" sz="1400" dirty="0" smtClean="0">
              <a:solidFill>
                <a:schemeClr val="dk1"/>
              </a:solidFill>
              <a:latin typeface="Quattrocento Sans"/>
              <a:ea typeface="Quattrocento Sans"/>
              <a:cs typeface="Quattrocento Sans"/>
              <a:sym typeface="Quattrocento Sans"/>
            </a:endParaRPr>
          </a:p>
          <a:p>
            <a:pPr marL="285750" indent="-285750">
              <a:lnSpc>
                <a:spcPct val="100000"/>
              </a:lnSpc>
              <a:buClr>
                <a:schemeClr val="dk1"/>
              </a:buClr>
              <a:buSzPts val="1100"/>
            </a:pPr>
            <a:r>
              <a:rPr lang="es-MX" sz="1400" dirty="0" smtClean="0">
                <a:solidFill>
                  <a:schemeClr val="dk1"/>
                </a:solidFill>
                <a:latin typeface="Quattrocento Sans"/>
                <a:ea typeface="Quattrocento Sans"/>
                <a:cs typeface="Quattrocento Sans"/>
                <a:sym typeface="Quattrocento Sans"/>
              </a:rPr>
              <a:t>La </a:t>
            </a:r>
            <a:r>
              <a:rPr lang="es-MX" sz="1400" dirty="0">
                <a:solidFill>
                  <a:schemeClr val="dk1"/>
                </a:solidFill>
                <a:latin typeface="Quattrocento Sans"/>
                <a:ea typeface="Quattrocento Sans"/>
                <a:cs typeface="Quattrocento Sans"/>
                <a:sym typeface="Quattrocento Sans"/>
              </a:rPr>
              <a:t>valoración monetaria de los servicios </a:t>
            </a:r>
            <a:r>
              <a:rPr lang="es-MX" sz="1400" dirty="0" err="1">
                <a:solidFill>
                  <a:schemeClr val="dk1"/>
                </a:solidFill>
                <a:latin typeface="Quattrocento Sans"/>
                <a:ea typeface="Quattrocento Sans"/>
                <a:cs typeface="Quattrocento Sans"/>
                <a:sym typeface="Quattrocento Sans"/>
              </a:rPr>
              <a:t>ecosistémicos</a:t>
            </a:r>
            <a:r>
              <a:rPr lang="es-MX" sz="1400" dirty="0">
                <a:solidFill>
                  <a:schemeClr val="dk1"/>
                </a:solidFill>
                <a:latin typeface="Quattrocento Sans"/>
                <a:ea typeface="Quattrocento Sans"/>
                <a:cs typeface="Quattrocento Sans"/>
                <a:sym typeface="Quattrocento Sans"/>
              </a:rPr>
              <a:t> es fundamental para el desarrollo </a:t>
            </a:r>
            <a:r>
              <a:rPr lang="es-MX" sz="1400" dirty="0" smtClean="0">
                <a:solidFill>
                  <a:schemeClr val="dk1"/>
                </a:solidFill>
                <a:latin typeface="Quattrocento Sans"/>
                <a:ea typeface="Quattrocento Sans"/>
                <a:cs typeface="Quattrocento Sans"/>
                <a:sym typeface="Quattrocento Sans"/>
              </a:rPr>
              <a:t>sostenible</a:t>
            </a:r>
            <a:endParaRPr lang="es-ES" sz="1400" dirty="0">
              <a:solidFill>
                <a:schemeClr val="dk1"/>
              </a:solidFill>
              <a:latin typeface="Quattrocento Sans"/>
              <a:ea typeface="Quattrocento Sans"/>
              <a:cs typeface="Quattrocento Sans"/>
              <a:sym typeface="Quattrocento Sans"/>
            </a:endParaRPr>
          </a:p>
        </p:txBody>
      </p:sp>
      <p:sp>
        <p:nvSpPr>
          <p:cNvPr id="3" name="Google Shape;97;p20"/>
          <p:cNvSpPr txBox="1">
            <a:spLocks/>
          </p:cNvSpPr>
          <p:nvPr/>
        </p:nvSpPr>
        <p:spPr>
          <a:xfrm>
            <a:off x="1907704" y="267494"/>
            <a:ext cx="5400600" cy="5760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1700" b="1" i="1" dirty="0" smtClean="0">
                <a:latin typeface="Quattrocento Sans"/>
                <a:ea typeface="Quattrocento Sans"/>
                <a:cs typeface="Quattrocento Sans"/>
              </a:rPr>
              <a:t>Valuación económica de los </a:t>
            </a:r>
            <a:r>
              <a:rPr lang="es-ES" sz="1700" b="1" i="1" dirty="0" smtClean="0">
                <a:latin typeface="Quattrocento Sans"/>
                <a:ea typeface="Quattrocento Sans"/>
                <a:cs typeface="Quattrocento Sans"/>
              </a:rPr>
              <a:t>recursos naturales</a:t>
            </a:r>
            <a:endParaRPr lang="es-ES" sz="1700" b="1" i="1" dirty="0">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48225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5" name="Google Shape;73;p16"/>
          <p:cNvSpPr txBox="1">
            <a:spLocks/>
          </p:cNvSpPr>
          <p:nvPr/>
        </p:nvSpPr>
        <p:spPr>
          <a:xfrm>
            <a:off x="1979712" y="915566"/>
            <a:ext cx="5328592" cy="36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r>
              <a:rPr lang="es-MX" sz="1400" dirty="0" smtClean="0">
                <a:solidFill>
                  <a:schemeClr val="dk1"/>
                </a:solidFill>
                <a:latin typeface="Quattrocento Sans"/>
                <a:ea typeface="Quattrocento Sans"/>
                <a:cs typeface="Quattrocento Sans"/>
                <a:sym typeface="Quattrocento Sans"/>
              </a:rPr>
              <a:t>En </a:t>
            </a:r>
            <a:r>
              <a:rPr lang="es-MX" sz="1400" dirty="0">
                <a:solidFill>
                  <a:schemeClr val="dk1"/>
                </a:solidFill>
                <a:latin typeface="Quattrocento Sans"/>
                <a:ea typeface="Quattrocento Sans"/>
                <a:cs typeface="Quattrocento Sans"/>
                <a:sym typeface="Quattrocento Sans"/>
              </a:rPr>
              <a:t>los años 90, varios países de la Unión Europea implementaron reformas fiscales verdes para promover empleo y preservación </a:t>
            </a:r>
            <a:r>
              <a:rPr lang="es-MX" sz="1400" dirty="0" smtClean="0">
                <a:solidFill>
                  <a:schemeClr val="dk1"/>
                </a:solidFill>
                <a:latin typeface="Quattrocento Sans"/>
                <a:ea typeface="Quattrocento Sans"/>
                <a:cs typeface="Quattrocento Sans"/>
                <a:sym typeface="Quattrocento Sans"/>
              </a:rPr>
              <a:t>ambiental.</a:t>
            </a:r>
          </a:p>
          <a:p>
            <a:pPr marL="285750" indent="-285750"/>
            <a:r>
              <a:rPr lang="es-MX" sz="1400" dirty="0" smtClean="0">
                <a:solidFill>
                  <a:schemeClr val="dk1"/>
                </a:solidFill>
                <a:latin typeface="Quattrocento Sans"/>
                <a:ea typeface="Quattrocento Sans"/>
                <a:cs typeface="Quattrocento Sans"/>
                <a:sym typeface="Quattrocento Sans"/>
              </a:rPr>
              <a:t>Las </a:t>
            </a:r>
            <a:r>
              <a:rPr lang="es-MX" sz="1400" dirty="0">
                <a:solidFill>
                  <a:schemeClr val="dk1"/>
                </a:solidFill>
                <a:latin typeface="Quattrocento Sans"/>
                <a:ea typeface="Quattrocento Sans"/>
                <a:cs typeface="Quattrocento Sans"/>
                <a:sym typeface="Quattrocento Sans"/>
              </a:rPr>
              <a:t>reformas introdujeron impuestos a la energía y emisiones de CO₂, reduciendo impuestos laborales para mantener neutralidad recaudatoria; luego se extendieron a otros países </a:t>
            </a:r>
            <a:r>
              <a:rPr lang="es-MX" sz="1400" dirty="0" smtClean="0">
                <a:solidFill>
                  <a:schemeClr val="dk1"/>
                </a:solidFill>
                <a:latin typeface="Quattrocento Sans"/>
                <a:ea typeface="Quattrocento Sans"/>
                <a:cs typeface="Quattrocento Sans"/>
                <a:sym typeface="Quattrocento Sans"/>
              </a:rPr>
              <a:t>OCDE.</a:t>
            </a:r>
          </a:p>
          <a:p>
            <a:pPr marL="285750" indent="-285750"/>
            <a:r>
              <a:rPr lang="es-MX" sz="1400" dirty="0" smtClean="0">
                <a:solidFill>
                  <a:schemeClr val="dk1"/>
                </a:solidFill>
                <a:latin typeface="Quattrocento Sans"/>
                <a:ea typeface="Quattrocento Sans"/>
                <a:cs typeface="Quattrocento Sans"/>
                <a:sym typeface="Quattrocento Sans"/>
              </a:rPr>
              <a:t>Los </a:t>
            </a:r>
            <a:r>
              <a:rPr lang="es-MX" sz="1400" dirty="0">
                <a:solidFill>
                  <a:schemeClr val="dk1"/>
                </a:solidFill>
                <a:latin typeface="Quattrocento Sans"/>
                <a:ea typeface="Quattrocento Sans"/>
                <a:cs typeface="Quattrocento Sans"/>
                <a:sym typeface="Quattrocento Sans"/>
              </a:rPr>
              <a:t>impuestos ambientales en la UE representan 2–3% del PIB y 6–10% de la recaudación, principalmente por impuestos energéticos (70%), seguidos por transporte y </a:t>
            </a:r>
            <a:r>
              <a:rPr lang="es-MX" sz="1400" dirty="0" smtClean="0">
                <a:solidFill>
                  <a:schemeClr val="dk1"/>
                </a:solidFill>
                <a:latin typeface="Quattrocento Sans"/>
                <a:ea typeface="Quattrocento Sans"/>
                <a:cs typeface="Quattrocento Sans"/>
                <a:sym typeface="Quattrocento Sans"/>
              </a:rPr>
              <a:t>contaminación.</a:t>
            </a:r>
          </a:p>
          <a:p>
            <a:pPr marL="285750" indent="-285750"/>
            <a:r>
              <a:rPr lang="es-MX" sz="1400" dirty="0" smtClean="0">
                <a:solidFill>
                  <a:schemeClr val="dk1"/>
                </a:solidFill>
                <a:latin typeface="Quattrocento Sans"/>
                <a:ea typeface="Quattrocento Sans"/>
                <a:cs typeface="Quattrocento Sans"/>
                <a:sym typeface="Quattrocento Sans"/>
              </a:rPr>
              <a:t>El </a:t>
            </a:r>
            <a:r>
              <a:rPr lang="es-MX" sz="1400" dirty="0">
                <a:solidFill>
                  <a:schemeClr val="dk1"/>
                </a:solidFill>
                <a:latin typeface="Quattrocento Sans"/>
                <a:ea typeface="Quattrocento Sans"/>
                <a:cs typeface="Quattrocento Sans"/>
                <a:sym typeface="Quattrocento Sans"/>
              </a:rPr>
              <a:t>éxito de los impuestos correctivos radica en reducir la conducta que genera la externalidad; también ganan relevancia instrumentos como bonos climáticos.</a:t>
            </a:r>
            <a:endParaRPr lang="es-ES" sz="1400" dirty="0">
              <a:solidFill>
                <a:schemeClr val="dk1"/>
              </a:solidFill>
              <a:latin typeface="Quattrocento Sans"/>
              <a:ea typeface="Quattrocento Sans"/>
              <a:cs typeface="Quattrocento Sans"/>
              <a:sym typeface="Quattrocento Sans"/>
            </a:endParaRPr>
          </a:p>
        </p:txBody>
      </p:sp>
      <p:sp>
        <p:nvSpPr>
          <p:cNvPr id="8" name="Google Shape;73;p16"/>
          <p:cNvSpPr txBox="1">
            <a:spLocks/>
          </p:cNvSpPr>
          <p:nvPr/>
        </p:nvSpPr>
        <p:spPr>
          <a:xfrm>
            <a:off x="2123728" y="411510"/>
            <a:ext cx="4752528" cy="6480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buFont typeface="Arial"/>
              <a:buNone/>
            </a:pPr>
            <a:r>
              <a:rPr lang="es-ES" sz="1600" b="1" i="1" dirty="0" smtClean="0">
                <a:solidFill>
                  <a:schemeClr val="dk1"/>
                </a:solidFill>
                <a:latin typeface="Quattrocento Sans"/>
                <a:ea typeface="Quattrocento Sans"/>
                <a:cs typeface="Quattrocento Sans"/>
                <a:sym typeface="Quattrocento Sans"/>
              </a:rPr>
              <a:t>Reformas fiscales ambientales y tributación verde</a:t>
            </a:r>
            <a:endParaRPr lang="es-ES" sz="1600" b="1" i="1" dirty="0">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514441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6" name="Rectángulo 5"/>
          <p:cNvSpPr/>
          <p:nvPr/>
        </p:nvSpPr>
        <p:spPr>
          <a:xfrm>
            <a:off x="3635896" y="3651870"/>
            <a:ext cx="1152128" cy="11521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2" name="Google Shape;67;p15"/>
          <p:cNvSpPr txBox="1">
            <a:spLocks/>
          </p:cNvSpPr>
          <p:nvPr/>
        </p:nvSpPr>
        <p:spPr>
          <a:xfrm>
            <a:off x="1763688" y="1131590"/>
            <a:ext cx="5904656" cy="34563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74650" indent="-285750">
              <a:buClr>
                <a:schemeClr val="dk1"/>
              </a:buClr>
              <a:buSzPts val="1100"/>
            </a:pPr>
            <a:r>
              <a:rPr lang="es-ES" sz="1400" dirty="0" smtClean="0">
                <a:solidFill>
                  <a:schemeClr val="dk1"/>
                </a:solidFill>
                <a:latin typeface="Quattrocento Sans"/>
                <a:ea typeface="Quattrocento Sans"/>
                <a:cs typeface="Quattrocento Sans"/>
              </a:rPr>
              <a:t>Impacta negativamente sobre múltiples actividades productivas,  afecta la demanda de energía y agua, y es uno de los responsables de la intensificación de la pobreza</a:t>
            </a:r>
            <a:br>
              <a:rPr lang="es-ES" sz="1400" dirty="0" smtClean="0">
                <a:solidFill>
                  <a:schemeClr val="dk1"/>
                </a:solidFill>
                <a:latin typeface="Quattrocento Sans"/>
                <a:ea typeface="Quattrocento Sans"/>
                <a:cs typeface="Quattrocento Sans"/>
              </a:rPr>
            </a:br>
            <a:endParaRPr lang="es-ES" sz="1400" dirty="0" smtClean="0">
              <a:solidFill>
                <a:schemeClr val="dk1"/>
              </a:solidFill>
              <a:latin typeface="Quattrocento Sans"/>
              <a:ea typeface="Quattrocento Sans"/>
              <a:cs typeface="Quattrocento Sans"/>
            </a:endParaRPr>
          </a:p>
          <a:p>
            <a:pPr marL="374650" indent="-285750">
              <a:buClr>
                <a:schemeClr val="dk1"/>
              </a:buClr>
              <a:buSzPts val="1100"/>
            </a:pPr>
            <a:r>
              <a:rPr lang="es-MX" sz="1400" dirty="0" smtClean="0">
                <a:solidFill>
                  <a:schemeClr val="dk1"/>
                </a:solidFill>
                <a:latin typeface="Quattrocento Sans"/>
                <a:ea typeface="Quattrocento Sans"/>
                <a:cs typeface="Quattrocento Sans"/>
              </a:rPr>
              <a:t>Agrava pobreza y desigualdad ambiental, afectando más la salud, el acceso a recursos y la biodiversidad.</a:t>
            </a:r>
            <a:br>
              <a:rPr lang="es-MX" sz="1400" dirty="0" smtClean="0">
                <a:solidFill>
                  <a:schemeClr val="dk1"/>
                </a:solidFill>
                <a:latin typeface="Quattrocento Sans"/>
                <a:ea typeface="Quattrocento Sans"/>
                <a:cs typeface="Quattrocento Sans"/>
              </a:rPr>
            </a:br>
            <a:endParaRPr lang="es-MX" sz="1400" dirty="0" smtClean="0">
              <a:solidFill>
                <a:schemeClr val="dk1"/>
              </a:solidFill>
              <a:latin typeface="Quattrocento Sans"/>
              <a:ea typeface="Quattrocento Sans"/>
              <a:cs typeface="Quattrocento Sans"/>
            </a:endParaRPr>
          </a:p>
          <a:p>
            <a:pPr marL="374650" indent="-285750">
              <a:buClr>
                <a:schemeClr val="dk1"/>
              </a:buClr>
              <a:buSzPts val="1100"/>
            </a:pPr>
            <a:r>
              <a:rPr lang="es-MX" sz="1400" dirty="0" smtClean="0">
                <a:solidFill>
                  <a:schemeClr val="dk1"/>
                </a:solidFill>
                <a:latin typeface="Quattrocento Sans"/>
                <a:ea typeface="Quattrocento Sans"/>
                <a:cs typeface="Quattrocento Sans"/>
              </a:rPr>
              <a:t>Los efectos se distribuyen de manera muy poca equitativa entre países, regiones y personas - y los que menos emiten son los más vulnerables</a:t>
            </a:r>
            <a:br>
              <a:rPr lang="es-MX" sz="1400" dirty="0" smtClean="0">
                <a:solidFill>
                  <a:schemeClr val="dk1"/>
                </a:solidFill>
                <a:latin typeface="Quattrocento Sans"/>
                <a:ea typeface="Quattrocento Sans"/>
                <a:cs typeface="Quattrocento Sans"/>
              </a:rPr>
            </a:br>
            <a:endParaRPr lang="es-MX" sz="1400" dirty="0" smtClean="0">
              <a:solidFill>
                <a:schemeClr val="dk1"/>
              </a:solidFill>
              <a:latin typeface="Quattrocento Sans"/>
              <a:ea typeface="Quattrocento Sans"/>
              <a:cs typeface="Quattrocento Sans"/>
            </a:endParaRPr>
          </a:p>
          <a:p>
            <a:pPr marL="374650" indent="-285750">
              <a:buClr>
                <a:schemeClr val="dk1"/>
              </a:buClr>
              <a:buSzPts val="1100"/>
            </a:pPr>
            <a:r>
              <a:rPr lang="es-MX" sz="1400" dirty="0" smtClean="0">
                <a:solidFill>
                  <a:schemeClr val="dk1"/>
                </a:solidFill>
                <a:latin typeface="Quattrocento Sans"/>
                <a:ea typeface="Quattrocento Sans"/>
                <a:cs typeface="Quattrocento Sans"/>
              </a:rPr>
              <a:t>Es una externalidad negativa global que requiere acciones urgentes de mitigación y adaptación a nivel internacional e intergeneracional.</a:t>
            </a:r>
            <a:endParaRPr lang="es-ES" sz="1400" dirty="0" smtClean="0">
              <a:solidFill>
                <a:schemeClr val="dk1"/>
              </a:solidFill>
              <a:latin typeface="Quattrocento Sans"/>
              <a:ea typeface="Quattrocento Sans"/>
              <a:cs typeface="Quattrocento Sans"/>
            </a:endParaRPr>
          </a:p>
          <a:p>
            <a:pPr marL="374650" indent="-285750">
              <a:buClr>
                <a:schemeClr val="dk1"/>
              </a:buClr>
              <a:buSzPts val="1100"/>
            </a:pPr>
            <a:endParaRPr lang="es-ES" sz="1400" dirty="0" smtClean="0">
              <a:solidFill>
                <a:schemeClr val="dk1"/>
              </a:solidFill>
              <a:latin typeface="Quattrocento Sans"/>
              <a:ea typeface="Quattrocento Sans"/>
              <a:cs typeface="Quattrocento Sans"/>
            </a:endParaRPr>
          </a:p>
          <a:p>
            <a:pPr marL="374650" indent="-285750">
              <a:buClr>
                <a:schemeClr val="dk1"/>
              </a:buClr>
              <a:buSzPts val="1100"/>
            </a:pPr>
            <a:endParaRPr lang="es-ES" sz="1400" dirty="0">
              <a:solidFill>
                <a:schemeClr val="dk1"/>
              </a:solidFill>
              <a:latin typeface="Quattrocento Sans"/>
              <a:ea typeface="Quattrocento Sans"/>
              <a:cs typeface="Quattrocento Sans"/>
            </a:endParaRPr>
          </a:p>
        </p:txBody>
      </p:sp>
      <p:sp>
        <p:nvSpPr>
          <p:cNvPr id="14" name="Google Shape;97;p20"/>
          <p:cNvSpPr txBox="1">
            <a:spLocks/>
          </p:cNvSpPr>
          <p:nvPr/>
        </p:nvSpPr>
        <p:spPr>
          <a:xfrm>
            <a:off x="1907704" y="267494"/>
            <a:ext cx="5688632" cy="72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2000" b="1" i="1" dirty="0" smtClean="0">
                <a:latin typeface="Quattrocento Sans"/>
                <a:ea typeface="Quattrocento Sans"/>
                <a:cs typeface="Quattrocento Sans"/>
              </a:rPr>
              <a:t>La importancia del cambio climático y </a:t>
            </a:r>
            <a:r>
              <a:rPr lang="es-ES" sz="2000" b="1" i="1" dirty="0" smtClean="0">
                <a:latin typeface="Quattrocento Sans"/>
                <a:ea typeface="Quattrocento Sans"/>
                <a:cs typeface="Quattrocento Sans"/>
              </a:rPr>
              <a:t>sus efectos sobre la economía </a:t>
            </a:r>
            <a:endParaRPr lang="es-ES" sz="2000" b="1" i="1" dirty="0">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086222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3" name="Google Shape;97;p20"/>
          <p:cNvSpPr txBox="1">
            <a:spLocks/>
          </p:cNvSpPr>
          <p:nvPr/>
        </p:nvSpPr>
        <p:spPr>
          <a:xfrm>
            <a:off x="107504" y="1111366"/>
            <a:ext cx="5976664" cy="5760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sz="1700" b="1" i="1" dirty="0" smtClean="0">
                <a:latin typeface="Quattrocento Sans"/>
                <a:ea typeface="Quattrocento Sans"/>
                <a:cs typeface="Quattrocento Sans"/>
              </a:rPr>
              <a:t>Costos económicos de un aumento de </a:t>
            </a:r>
            <a:r>
              <a:rPr lang="es-ES" sz="1700" b="1" i="1" dirty="0">
                <a:latin typeface="Quattrocento Sans"/>
                <a:ea typeface="Quattrocento Sans"/>
                <a:cs typeface="Quattrocento Sans"/>
              </a:rPr>
              <a:t>la temperatura del </a:t>
            </a:r>
            <a:r>
              <a:rPr lang="es-ES" sz="1700" b="1" i="1" dirty="0" smtClean="0">
                <a:latin typeface="Quattrocento Sans"/>
                <a:ea typeface="Quattrocento Sans"/>
                <a:cs typeface="Quattrocento Sans"/>
              </a:rPr>
              <a:t>1 C</a:t>
            </a:r>
          </a:p>
          <a:p>
            <a:r>
              <a:rPr lang="es-ES" sz="1700" b="1" i="1" dirty="0" smtClean="0">
                <a:latin typeface="Quattrocento Sans"/>
                <a:ea typeface="Quattrocento Sans"/>
                <a:cs typeface="Quattrocento Sans"/>
              </a:rPr>
              <a:t>(en términos de crecimiento del PIB) </a:t>
            </a:r>
            <a:endParaRPr lang="es-ES" sz="1700" b="1" i="1" dirty="0">
              <a:latin typeface="Quattrocento Sans"/>
              <a:ea typeface="Quattrocento Sans"/>
              <a:cs typeface="Quattrocento Sans"/>
              <a:sym typeface="Quattrocento Sans"/>
            </a:endParaRPr>
          </a:p>
        </p:txBody>
      </p:sp>
      <p:pic>
        <p:nvPicPr>
          <p:cNvPr id="4" name="Imagen 3"/>
          <p:cNvPicPr>
            <a:picLocks noChangeAspect="1"/>
          </p:cNvPicPr>
          <p:nvPr/>
        </p:nvPicPr>
        <p:blipFill>
          <a:blip r:embed="rId4"/>
          <a:stretch>
            <a:fillRect/>
          </a:stretch>
        </p:blipFill>
        <p:spPr>
          <a:xfrm>
            <a:off x="0" y="2067694"/>
            <a:ext cx="9214148" cy="3056400"/>
          </a:xfrm>
          <a:prstGeom prst="rect">
            <a:avLst/>
          </a:prstGeom>
        </p:spPr>
      </p:pic>
    </p:spTree>
    <p:extLst>
      <p:ext uri="{BB962C8B-B14F-4D97-AF65-F5344CB8AC3E}">
        <p14:creationId xmlns:p14="http://schemas.microsoft.com/office/powerpoint/2010/main" val="1744283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12" name="Google Shape;97;p20"/>
          <p:cNvSpPr txBox="1">
            <a:spLocks/>
          </p:cNvSpPr>
          <p:nvPr/>
        </p:nvSpPr>
        <p:spPr>
          <a:xfrm>
            <a:off x="2987824" y="339502"/>
            <a:ext cx="4608512" cy="5760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000" b="1" i="1" dirty="0" err="1" smtClean="0">
                <a:latin typeface="Quattrocento Sans"/>
                <a:ea typeface="Quattrocento Sans"/>
                <a:cs typeface="Quattrocento Sans"/>
              </a:rPr>
              <a:t>Metodos</a:t>
            </a:r>
            <a:r>
              <a:rPr lang="en-US" sz="2000" b="1" i="1" dirty="0" smtClean="0">
                <a:latin typeface="Quattrocento Sans"/>
                <a:ea typeface="Quattrocento Sans"/>
                <a:cs typeface="Quattrocento Sans"/>
              </a:rPr>
              <a:t> </a:t>
            </a:r>
            <a:r>
              <a:rPr lang="en-US" sz="2000" b="1" i="1" dirty="0">
                <a:latin typeface="Quattrocento Sans"/>
                <a:ea typeface="Quattrocento Sans"/>
                <a:cs typeface="Quattrocento Sans"/>
              </a:rPr>
              <a:t>de </a:t>
            </a:r>
            <a:r>
              <a:rPr lang="en-US" sz="2000" b="1" i="1" dirty="0" err="1">
                <a:latin typeface="Quattrocento Sans"/>
                <a:ea typeface="Quattrocento Sans"/>
                <a:cs typeface="Quattrocento Sans"/>
              </a:rPr>
              <a:t>mitigación</a:t>
            </a:r>
            <a:r>
              <a:rPr lang="en-US" sz="2000" b="1" i="1" dirty="0">
                <a:latin typeface="Quattrocento Sans"/>
                <a:ea typeface="Quattrocento Sans"/>
                <a:cs typeface="Quattrocento Sans"/>
              </a:rPr>
              <a:t> y </a:t>
            </a:r>
            <a:r>
              <a:rPr lang="en-US" sz="2000" b="1" i="1" dirty="0" err="1">
                <a:latin typeface="Quattrocento Sans"/>
                <a:ea typeface="Quattrocento Sans"/>
                <a:cs typeface="Quattrocento Sans"/>
              </a:rPr>
              <a:t>adaptación</a:t>
            </a:r>
            <a:endParaRPr lang="es-UY" sz="2000" b="1" i="1" dirty="0">
              <a:latin typeface="Quattrocento Sans"/>
              <a:ea typeface="Quattrocento Sans"/>
              <a:cs typeface="Quattrocento Sans"/>
              <a:sym typeface="Quattrocento Sans"/>
            </a:endParaRPr>
          </a:p>
        </p:txBody>
      </p:sp>
      <p:sp>
        <p:nvSpPr>
          <p:cNvPr id="13" name="Google Shape;79;p17"/>
          <p:cNvSpPr txBox="1">
            <a:spLocks noGrp="1"/>
          </p:cNvSpPr>
          <p:nvPr>
            <p:ph type="body" idx="1"/>
          </p:nvPr>
        </p:nvSpPr>
        <p:spPr>
          <a:xfrm>
            <a:off x="2699792" y="843558"/>
            <a:ext cx="5112568" cy="4104456"/>
          </a:xfrm>
          <a:prstGeom prst="rect">
            <a:avLst/>
          </a:prstGeom>
        </p:spPr>
        <p:txBody>
          <a:bodyPr spcFirstLastPara="1" wrap="square" lIns="91425" tIns="91425" rIns="91425" bIns="91425" anchor="t" anchorCtr="0">
            <a:noAutofit/>
          </a:bodyPr>
          <a:lstStyle/>
          <a:p>
            <a:pPr marL="285750" indent="-285750"/>
            <a:r>
              <a:rPr lang="es-ES" sz="1400" b="1" dirty="0" smtClean="0">
                <a:solidFill>
                  <a:schemeClr val="tx1"/>
                </a:solidFill>
                <a:latin typeface="Quattrocento Sans"/>
                <a:ea typeface="Quattrocento Sans"/>
                <a:cs typeface="Quattrocento Sans"/>
                <a:sym typeface="Quattrocento Sans"/>
              </a:rPr>
              <a:t>Mitigación: </a:t>
            </a:r>
            <a:r>
              <a:rPr lang="es-ES" sz="1400" dirty="0" smtClean="0">
                <a:solidFill>
                  <a:schemeClr val="tx1"/>
                </a:solidFill>
                <a:latin typeface="Quattrocento Sans"/>
                <a:ea typeface="Quattrocento Sans"/>
                <a:cs typeface="Quattrocento Sans"/>
                <a:sym typeface="Quattrocento Sans"/>
              </a:rPr>
              <a:t>reducir emisiones GEI y fortalecer sumideros de carbono mediante transición energética a renovables, eficiencia energética y protección/expansión de bosques y practicas agrícolas sostenibles </a:t>
            </a:r>
          </a:p>
          <a:p>
            <a:pPr marL="285750" indent="-285750"/>
            <a:r>
              <a:rPr lang="es-ES" sz="1400" dirty="0" smtClean="0">
                <a:solidFill>
                  <a:schemeClr val="tx1"/>
                </a:solidFill>
                <a:latin typeface="Quattrocento Sans"/>
                <a:ea typeface="Quattrocento Sans"/>
                <a:cs typeface="Quattrocento Sans"/>
                <a:sym typeface="Quattrocento Sans"/>
              </a:rPr>
              <a:t>En América </a:t>
            </a:r>
            <a:r>
              <a:rPr lang="es-ES" sz="1400" dirty="0">
                <a:solidFill>
                  <a:schemeClr val="tx1"/>
                </a:solidFill>
                <a:latin typeface="Quattrocento Sans"/>
                <a:ea typeface="Quattrocento Sans"/>
                <a:cs typeface="Quattrocento Sans"/>
                <a:sym typeface="Quattrocento Sans"/>
              </a:rPr>
              <a:t>L</a:t>
            </a:r>
            <a:r>
              <a:rPr lang="es-ES" sz="1400" dirty="0" smtClean="0">
                <a:solidFill>
                  <a:schemeClr val="tx1"/>
                </a:solidFill>
                <a:latin typeface="Quattrocento Sans"/>
                <a:ea typeface="Quattrocento Sans"/>
                <a:cs typeface="Quattrocento Sans"/>
                <a:sym typeface="Quattrocento Sans"/>
              </a:rPr>
              <a:t>atina destacan las altas emisiones agropecuarias y del cambio en el uso del suelo </a:t>
            </a:r>
            <a:br>
              <a:rPr lang="es-ES" sz="1400" dirty="0" smtClean="0">
                <a:solidFill>
                  <a:schemeClr val="tx1"/>
                </a:solidFill>
                <a:latin typeface="Quattrocento Sans"/>
                <a:ea typeface="Quattrocento Sans"/>
                <a:cs typeface="Quattrocento Sans"/>
                <a:sym typeface="Quattrocento Sans"/>
              </a:rPr>
            </a:br>
            <a:endParaRPr lang="es-ES" sz="1400" dirty="0" smtClean="0">
              <a:solidFill>
                <a:schemeClr val="tx1"/>
              </a:solidFill>
              <a:latin typeface="Quattrocento Sans"/>
              <a:ea typeface="Quattrocento Sans"/>
              <a:cs typeface="Quattrocento Sans"/>
              <a:sym typeface="Quattrocento Sans"/>
            </a:endParaRPr>
          </a:p>
          <a:p>
            <a:pPr marL="285750" indent="-285750"/>
            <a:r>
              <a:rPr lang="es-MX" sz="1400" b="1" dirty="0" smtClean="0">
                <a:solidFill>
                  <a:schemeClr val="tx1"/>
                </a:solidFill>
                <a:latin typeface="Quattrocento Sans"/>
                <a:ea typeface="Quattrocento Sans"/>
                <a:cs typeface="Quattrocento Sans"/>
                <a:sym typeface="Quattrocento Sans"/>
              </a:rPr>
              <a:t>Adaptación: </a:t>
            </a:r>
            <a:r>
              <a:rPr lang="es-MX" sz="1400" dirty="0" smtClean="0">
                <a:solidFill>
                  <a:schemeClr val="tx1"/>
                </a:solidFill>
                <a:latin typeface="Quattrocento Sans"/>
                <a:ea typeface="Quattrocento Sans"/>
                <a:cs typeface="Quattrocento Sans"/>
                <a:sym typeface="Quattrocento Sans"/>
              </a:rPr>
              <a:t>implica acciones </a:t>
            </a:r>
            <a:r>
              <a:rPr lang="es-MX" sz="1400" dirty="0">
                <a:solidFill>
                  <a:schemeClr val="tx1"/>
                </a:solidFill>
                <a:latin typeface="Quattrocento Sans"/>
                <a:ea typeface="Quattrocento Sans"/>
                <a:cs typeface="Quattrocento Sans"/>
                <a:sym typeface="Quattrocento Sans"/>
              </a:rPr>
              <a:t>para reducir la vulnerabilidad de sistemas naturales y humanos, ajustándose a impactos actuales y futuros, minimizando riesgos y daños, </a:t>
            </a:r>
            <a:r>
              <a:rPr lang="es-MX" sz="1400" dirty="0" smtClean="0">
                <a:solidFill>
                  <a:schemeClr val="tx1"/>
                </a:solidFill>
                <a:latin typeface="Quattrocento Sans"/>
                <a:ea typeface="Quattrocento Sans"/>
                <a:cs typeface="Quattrocento Sans"/>
                <a:sym typeface="Quattrocento Sans"/>
              </a:rPr>
              <a:t>y </a:t>
            </a:r>
            <a:r>
              <a:rPr lang="es-MX" sz="1400" dirty="0">
                <a:solidFill>
                  <a:schemeClr val="tx1"/>
                </a:solidFill>
                <a:latin typeface="Quattrocento Sans"/>
                <a:ea typeface="Quattrocento Sans"/>
                <a:cs typeface="Quattrocento Sans"/>
                <a:sym typeface="Quattrocento Sans"/>
              </a:rPr>
              <a:t>fortaleciendo resiliencia </a:t>
            </a:r>
            <a:endParaRPr lang="es-MX" sz="1400" dirty="0" smtClean="0">
              <a:solidFill>
                <a:schemeClr val="tx1"/>
              </a:solidFill>
              <a:latin typeface="Quattrocento Sans"/>
              <a:ea typeface="Quattrocento Sans"/>
              <a:cs typeface="Quattrocento Sans"/>
              <a:sym typeface="Quattrocento Sans"/>
            </a:endParaRPr>
          </a:p>
          <a:p>
            <a:pPr marL="285750" indent="-285750"/>
            <a:r>
              <a:rPr lang="es-MX" sz="1400" dirty="0" smtClean="0">
                <a:solidFill>
                  <a:schemeClr val="tx1"/>
                </a:solidFill>
                <a:latin typeface="Quattrocento Sans"/>
                <a:ea typeface="Quattrocento Sans"/>
                <a:cs typeface="Quattrocento Sans"/>
                <a:sym typeface="Wingdings" panose="05000000000000000000" pitchFamily="2" charset="2"/>
              </a:rPr>
              <a:t>Ejemplos</a:t>
            </a:r>
            <a:r>
              <a:rPr lang="es-MX" sz="1400" dirty="0" smtClean="0">
                <a:solidFill>
                  <a:schemeClr val="tx1"/>
                </a:solidFill>
                <a:latin typeface="Quattrocento Sans"/>
                <a:ea typeface="Quattrocento Sans"/>
                <a:cs typeface="Quattrocento Sans"/>
                <a:sym typeface="Quattrocento Sans"/>
              </a:rPr>
              <a:t> como </a:t>
            </a:r>
            <a:r>
              <a:rPr lang="es-MX" sz="1400" dirty="0">
                <a:solidFill>
                  <a:schemeClr val="tx1"/>
                </a:solidFill>
                <a:latin typeface="Quattrocento Sans"/>
                <a:ea typeface="Quattrocento Sans"/>
                <a:cs typeface="Quattrocento Sans"/>
                <a:sym typeface="Quattrocento Sans"/>
              </a:rPr>
              <a:t>la ganadería en campo natural y el riego suplementario en cultivos muestran cómo se busca optimizar productividad y resistir condiciones </a:t>
            </a:r>
            <a:r>
              <a:rPr lang="es-MX" sz="1400" dirty="0" smtClean="0">
                <a:solidFill>
                  <a:schemeClr val="tx1"/>
                </a:solidFill>
                <a:latin typeface="Quattrocento Sans"/>
                <a:ea typeface="Quattrocento Sans"/>
                <a:cs typeface="Quattrocento Sans"/>
                <a:sym typeface="Quattrocento Sans"/>
              </a:rPr>
              <a:t>adversas</a:t>
            </a:r>
            <a:endParaRPr lang="es-ES" sz="1400" dirty="0">
              <a:solidFill>
                <a:schemeClr val="tx1"/>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19"/>
          <p:cNvSpPr txBox="1">
            <a:spLocks noGrp="1"/>
          </p:cNvSpPr>
          <p:nvPr>
            <p:ph type="body" idx="1"/>
          </p:nvPr>
        </p:nvSpPr>
        <p:spPr>
          <a:xfrm>
            <a:off x="1763688" y="195486"/>
            <a:ext cx="6264696" cy="648072"/>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Clr>
                <a:schemeClr val="dk1"/>
              </a:buClr>
              <a:buSzPts val="1100"/>
              <a:buFont typeface="Arial"/>
              <a:buNone/>
            </a:pPr>
            <a:r>
              <a:rPr lang="es" sz="2000" b="1" i="1" dirty="0" smtClean="0">
                <a:solidFill>
                  <a:schemeClr val="dk1"/>
                </a:solidFill>
                <a:latin typeface="Quattrocento Sans"/>
                <a:ea typeface="Quattrocento Sans"/>
                <a:cs typeface="Quattrocento Sans"/>
                <a:sym typeface="Quattrocento Sans"/>
              </a:rPr>
              <a:t>El Acuerdo de Paris y los Riesgos Climaticos</a:t>
            </a:r>
            <a:endParaRPr sz="2000" b="1" i="1" dirty="0">
              <a:latin typeface="Quattrocento Sans"/>
              <a:ea typeface="Quattrocento Sans"/>
              <a:cs typeface="Quattrocento Sans"/>
              <a:sym typeface="Quattrocento Sans"/>
            </a:endParaRPr>
          </a:p>
        </p:txBody>
      </p:sp>
      <p:sp>
        <p:nvSpPr>
          <p:cNvPr id="5" name="Google Shape;67;p15"/>
          <p:cNvSpPr txBox="1">
            <a:spLocks/>
          </p:cNvSpPr>
          <p:nvPr/>
        </p:nvSpPr>
        <p:spPr>
          <a:xfrm>
            <a:off x="1691680" y="627534"/>
            <a:ext cx="6768752" cy="37444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buClr>
                <a:schemeClr val="dk1"/>
              </a:buClr>
              <a:buSzPts val="1100"/>
            </a:pPr>
            <a:r>
              <a:rPr lang="es-MX" sz="1400" dirty="0">
                <a:solidFill>
                  <a:schemeClr val="dk1"/>
                </a:solidFill>
                <a:latin typeface="Quattrocento Sans"/>
                <a:ea typeface="Quattrocento Sans"/>
                <a:cs typeface="Quattrocento Sans"/>
              </a:rPr>
              <a:t>El Acuerdo de París establece limitar el aumento de temperatura global a 1.5–2 °</a:t>
            </a:r>
            <a:r>
              <a:rPr lang="es-MX" sz="1400" dirty="0" smtClean="0">
                <a:solidFill>
                  <a:schemeClr val="dk1"/>
                </a:solidFill>
                <a:latin typeface="Quattrocento Sans"/>
                <a:ea typeface="Quattrocento Sans"/>
                <a:cs typeface="Quattrocento Sans"/>
              </a:rPr>
              <a:t>C</a:t>
            </a:r>
          </a:p>
          <a:p>
            <a:pPr marL="285750" indent="-285750">
              <a:buClr>
                <a:schemeClr val="dk1"/>
              </a:buClr>
              <a:buSzPts val="1100"/>
            </a:pPr>
            <a:r>
              <a:rPr lang="es-MX" sz="1400" dirty="0" smtClean="0">
                <a:solidFill>
                  <a:schemeClr val="dk1"/>
                </a:solidFill>
                <a:latin typeface="Quattrocento Sans"/>
                <a:ea typeface="Quattrocento Sans"/>
                <a:cs typeface="Quattrocento Sans"/>
              </a:rPr>
              <a:t>El </a:t>
            </a:r>
            <a:r>
              <a:rPr lang="es-MX" sz="1400" dirty="0">
                <a:solidFill>
                  <a:schemeClr val="dk1"/>
                </a:solidFill>
                <a:latin typeface="Quattrocento Sans"/>
                <a:ea typeface="Quattrocento Sans"/>
                <a:cs typeface="Quattrocento Sans"/>
              </a:rPr>
              <a:t>cambio climático genera riesgos físicos que afectan bienestar, economía y finanzas públicas, creando la Triple Crisis por menor crecimiento, mayores gastos y endeudamiento</a:t>
            </a:r>
            <a:r>
              <a:rPr lang="es-MX" sz="1400" dirty="0" smtClean="0">
                <a:solidFill>
                  <a:schemeClr val="dk1"/>
                </a:solidFill>
                <a:latin typeface="Quattrocento Sans"/>
                <a:ea typeface="Quattrocento Sans"/>
                <a:cs typeface="Quattrocento Sans"/>
              </a:rPr>
              <a:t>.</a:t>
            </a:r>
          </a:p>
          <a:p>
            <a:pPr marL="285750" indent="-285750">
              <a:buClr>
                <a:schemeClr val="dk1"/>
              </a:buClr>
              <a:buSzPts val="1100"/>
            </a:pPr>
            <a:r>
              <a:rPr lang="es-MX" sz="1400" dirty="0" smtClean="0">
                <a:solidFill>
                  <a:schemeClr val="dk1"/>
                </a:solidFill>
                <a:latin typeface="Quattrocento Sans"/>
                <a:ea typeface="Quattrocento Sans"/>
                <a:cs typeface="Quattrocento Sans"/>
              </a:rPr>
              <a:t>La </a:t>
            </a:r>
            <a:r>
              <a:rPr lang="es-MX" sz="1400" dirty="0">
                <a:solidFill>
                  <a:schemeClr val="dk1"/>
                </a:solidFill>
                <a:latin typeface="Quattrocento Sans"/>
                <a:ea typeface="Quattrocento Sans"/>
                <a:cs typeface="Quattrocento Sans"/>
              </a:rPr>
              <a:t>transición a una economía neutra en carbono exige transformaciones estructurales (energía renovable, electrificación, transporte limpio, agricultura sostenible, edificios neutros) con riesgos de políticas, tecnología, mercados y reputación</a:t>
            </a:r>
            <a:r>
              <a:rPr lang="es-MX" sz="1400" dirty="0" smtClean="0">
                <a:solidFill>
                  <a:schemeClr val="dk1"/>
                </a:solidFill>
                <a:latin typeface="Quattrocento Sans"/>
                <a:ea typeface="Quattrocento Sans"/>
                <a:cs typeface="Quattrocento Sans"/>
              </a:rPr>
              <a:t>.</a:t>
            </a:r>
          </a:p>
          <a:p>
            <a:pPr marL="285750" indent="-285750">
              <a:buClr>
                <a:schemeClr val="dk1"/>
              </a:buClr>
              <a:buSzPts val="1100"/>
            </a:pPr>
            <a:r>
              <a:rPr lang="es-MX" sz="1400" dirty="0" smtClean="0">
                <a:solidFill>
                  <a:schemeClr val="dk1"/>
                </a:solidFill>
                <a:latin typeface="Quattrocento Sans"/>
                <a:ea typeface="Quattrocento Sans"/>
                <a:cs typeface="Quattrocento Sans"/>
              </a:rPr>
              <a:t>En </a:t>
            </a:r>
            <a:r>
              <a:rPr lang="es-MX" sz="1400" dirty="0">
                <a:solidFill>
                  <a:schemeClr val="dk1"/>
                </a:solidFill>
                <a:latin typeface="Quattrocento Sans"/>
                <a:ea typeface="Quattrocento Sans"/>
                <a:cs typeface="Quattrocento Sans"/>
              </a:rPr>
              <a:t>Uruguay, la Estrategia Climática de Largo Plazo prevé CO₂ neutralidad en 2050 con menor uso de fósiles, más electricidad renovable y mayor productividad ganadera, con impacto casi nulo en el crecimiento del PIB debido a su matriz eléctrica </a:t>
            </a:r>
            <a:r>
              <a:rPr lang="es-MX" sz="1400" dirty="0" smtClean="0">
                <a:solidFill>
                  <a:schemeClr val="dk1"/>
                </a:solidFill>
                <a:latin typeface="Quattrocento Sans"/>
                <a:ea typeface="Quattrocento Sans"/>
                <a:cs typeface="Quattrocento Sans"/>
              </a:rPr>
              <a:t>limpia (Rosas 2025).</a:t>
            </a:r>
            <a:endParaRPr lang="es-UY" sz="1400" dirty="0" smtClean="0">
              <a:solidFill>
                <a:schemeClr val="dk1"/>
              </a:solidFill>
              <a:latin typeface="Quattrocento Sans"/>
              <a:ea typeface="Quattrocento Sans"/>
              <a:cs typeface="Quattrocento Sans"/>
            </a:endParaRPr>
          </a:p>
        </p:txBody>
      </p:sp>
    </p:spTree>
    <p:extLst>
      <p:ext uri="{BB962C8B-B14F-4D97-AF65-F5344CB8AC3E}">
        <p14:creationId xmlns:p14="http://schemas.microsoft.com/office/powerpoint/2010/main" val="2247668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 name="Google Shape;67;p15"/>
          <p:cNvSpPr txBox="1">
            <a:spLocks/>
          </p:cNvSpPr>
          <p:nvPr/>
        </p:nvSpPr>
        <p:spPr>
          <a:xfrm>
            <a:off x="1619672" y="699542"/>
            <a:ext cx="5760640" cy="39604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buClr>
                <a:schemeClr val="dk1"/>
              </a:buClr>
              <a:buSzPts val="1100"/>
            </a:pPr>
            <a:r>
              <a:rPr lang="es-MX" sz="1400" dirty="0" smtClean="0">
                <a:solidFill>
                  <a:schemeClr val="dk1"/>
                </a:solidFill>
                <a:latin typeface="Quattrocento Sans"/>
                <a:ea typeface="Quattrocento Sans"/>
                <a:cs typeface="Quattrocento Sans"/>
              </a:rPr>
              <a:t>Los impuestos de carbono corrigen la externalidad del cambio climático y apoya las metas de las NDC dentro del Acuerdo de París</a:t>
            </a:r>
            <a:br>
              <a:rPr lang="es-MX" sz="1400" dirty="0" smtClean="0">
                <a:solidFill>
                  <a:schemeClr val="dk1"/>
                </a:solidFill>
                <a:latin typeface="Quattrocento Sans"/>
                <a:ea typeface="Quattrocento Sans"/>
                <a:cs typeface="Quattrocento Sans"/>
              </a:rPr>
            </a:br>
            <a:endParaRPr lang="es-MX" sz="1400" dirty="0" smtClean="0">
              <a:solidFill>
                <a:schemeClr val="dk1"/>
              </a:solidFill>
              <a:latin typeface="Quattrocento Sans"/>
              <a:ea typeface="Quattrocento Sans"/>
              <a:cs typeface="Quattrocento Sans"/>
            </a:endParaRPr>
          </a:p>
          <a:p>
            <a:pPr marL="285750" indent="-285750">
              <a:buClr>
                <a:schemeClr val="dk1"/>
              </a:buClr>
              <a:buSzPts val="1100"/>
            </a:pPr>
            <a:r>
              <a:rPr lang="es-MX" sz="1400" dirty="0" smtClean="0">
                <a:solidFill>
                  <a:schemeClr val="dk1"/>
                </a:solidFill>
                <a:latin typeface="Quattrocento Sans"/>
                <a:ea typeface="Quattrocento Sans"/>
                <a:cs typeface="Quattrocento Sans"/>
              </a:rPr>
              <a:t>La tasa del impuesto se </a:t>
            </a:r>
            <a:r>
              <a:rPr lang="es-MX" sz="1400" dirty="0">
                <a:solidFill>
                  <a:schemeClr val="dk1"/>
                </a:solidFill>
                <a:latin typeface="Quattrocento Sans"/>
                <a:ea typeface="Quattrocento Sans"/>
                <a:cs typeface="Quattrocento Sans"/>
              </a:rPr>
              <a:t>basa en los costos sociales del carbono, aunque varía mucho entre países</a:t>
            </a:r>
            <a:r>
              <a:rPr lang="es-MX" sz="1400" dirty="0" smtClean="0">
                <a:solidFill>
                  <a:schemeClr val="dk1"/>
                </a:solidFill>
                <a:latin typeface="Quattrocento Sans"/>
                <a:ea typeface="Quattrocento Sans"/>
                <a:cs typeface="Quattrocento Sans"/>
              </a:rPr>
              <a:t>.</a:t>
            </a:r>
            <a:br>
              <a:rPr lang="es-MX" sz="1400" dirty="0" smtClean="0">
                <a:solidFill>
                  <a:schemeClr val="dk1"/>
                </a:solidFill>
                <a:latin typeface="Quattrocento Sans"/>
                <a:ea typeface="Quattrocento Sans"/>
                <a:cs typeface="Quattrocento Sans"/>
              </a:rPr>
            </a:br>
            <a:endParaRPr lang="es-MX" sz="1400" dirty="0" smtClean="0">
              <a:solidFill>
                <a:schemeClr val="dk1"/>
              </a:solidFill>
              <a:latin typeface="Quattrocento Sans"/>
              <a:ea typeface="Quattrocento Sans"/>
              <a:cs typeface="Quattrocento Sans"/>
            </a:endParaRPr>
          </a:p>
          <a:p>
            <a:pPr marL="285750" indent="-285750">
              <a:buClr>
                <a:schemeClr val="dk1"/>
              </a:buClr>
              <a:buSzPts val="1100"/>
            </a:pPr>
            <a:r>
              <a:rPr lang="es-MX" sz="1400" dirty="0" smtClean="0">
                <a:solidFill>
                  <a:schemeClr val="dk1"/>
                </a:solidFill>
                <a:latin typeface="Quattrocento Sans"/>
                <a:ea typeface="Quattrocento Sans"/>
                <a:cs typeface="Quattrocento Sans"/>
              </a:rPr>
              <a:t>Debe </a:t>
            </a:r>
            <a:r>
              <a:rPr lang="es-MX" sz="1400" dirty="0">
                <a:solidFill>
                  <a:schemeClr val="dk1"/>
                </a:solidFill>
                <a:latin typeface="Quattrocento Sans"/>
                <a:ea typeface="Quattrocento Sans"/>
                <a:cs typeface="Quattrocento Sans"/>
              </a:rPr>
              <a:t>generar beneficios económicos y distributivos con compensaciones adecuadas</a:t>
            </a:r>
            <a:r>
              <a:rPr lang="es-MX" sz="1400" dirty="0" smtClean="0">
                <a:solidFill>
                  <a:schemeClr val="dk1"/>
                </a:solidFill>
                <a:latin typeface="Quattrocento Sans"/>
                <a:ea typeface="Quattrocento Sans"/>
                <a:cs typeface="Quattrocento Sans"/>
              </a:rPr>
              <a:t>.</a:t>
            </a:r>
            <a:br>
              <a:rPr lang="es-MX" sz="1400" dirty="0" smtClean="0">
                <a:solidFill>
                  <a:schemeClr val="dk1"/>
                </a:solidFill>
                <a:latin typeface="Quattrocento Sans"/>
                <a:ea typeface="Quattrocento Sans"/>
                <a:cs typeface="Quattrocento Sans"/>
              </a:rPr>
            </a:br>
            <a:endParaRPr lang="es-MX" sz="1400" dirty="0" smtClean="0">
              <a:solidFill>
                <a:schemeClr val="dk1"/>
              </a:solidFill>
              <a:latin typeface="Quattrocento Sans"/>
              <a:ea typeface="Quattrocento Sans"/>
              <a:cs typeface="Quattrocento Sans"/>
            </a:endParaRPr>
          </a:p>
          <a:p>
            <a:pPr marL="285750" indent="-285750">
              <a:buClr>
                <a:schemeClr val="dk1"/>
              </a:buClr>
              <a:buSzPts val="1100"/>
            </a:pPr>
            <a:r>
              <a:rPr lang="es-MX" sz="1400" dirty="0" smtClean="0">
                <a:solidFill>
                  <a:schemeClr val="dk1"/>
                </a:solidFill>
                <a:latin typeface="Quattrocento Sans"/>
                <a:ea typeface="Quattrocento Sans"/>
                <a:cs typeface="Quattrocento Sans"/>
              </a:rPr>
              <a:t>Su </a:t>
            </a:r>
            <a:r>
              <a:rPr lang="es-MX" sz="1400" dirty="0">
                <a:solidFill>
                  <a:schemeClr val="dk1"/>
                </a:solidFill>
                <a:latin typeface="Quattrocento Sans"/>
                <a:ea typeface="Quattrocento Sans"/>
                <a:cs typeface="Quattrocento Sans"/>
              </a:rPr>
              <a:t>éxito depende de un diseño creíble y adaptado a cada país</a:t>
            </a:r>
            <a:r>
              <a:rPr lang="es-MX" sz="1400" dirty="0" smtClean="0">
                <a:solidFill>
                  <a:schemeClr val="dk1"/>
                </a:solidFill>
                <a:latin typeface="Quattrocento Sans"/>
                <a:ea typeface="Quattrocento Sans"/>
                <a:cs typeface="Quattrocento Sans"/>
              </a:rPr>
              <a:t>.</a:t>
            </a:r>
            <a:r>
              <a:rPr lang="es-ES" sz="1400" dirty="0" smtClean="0">
                <a:solidFill>
                  <a:schemeClr val="dk1"/>
                </a:solidFill>
                <a:latin typeface="Quattrocento Sans"/>
                <a:ea typeface="Quattrocento Sans"/>
                <a:cs typeface="Quattrocento Sans"/>
              </a:rPr>
              <a:t/>
            </a:r>
            <a:br>
              <a:rPr lang="es-ES" sz="1400" dirty="0" smtClean="0">
                <a:solidFill>
                  <a:schemeClr val="dk1"/>
                </a:solidFill>
                <a:latin typeface="Quattrocento Sans"/>
                <a:ea typeface="Quattrocento Sans"/>
                <a:cs typeface="Quattrocento Sans"/>
              </a:rPr>
            </a:br>
            <a:endParaRPr lang="es-ES" sz="1400" dirty="0" smtClean="0">
              <a:solidFill>
                <a:schemeClr val="dk1"/>
              </a:solidFill>
              <a:latin typeface="Quattrocento Sans"/>
              <a:ea typeface="Quattrocento Sans"/>
              <a:cs typeface="Quattrocento Sans"/>
            </a:endParaRPr>
          </a:p>
          <a:p>
            <a:pPr marL="285750" indent="-285750">
              <a:buClr>
                <a:schemeClr val="dk1"/>
              </a:buClr>
              <a:buSzPts val="1100"/>
            </a:pPr>
            <a:r>
              <a:rPr lang="es-MX" sz="1400" dirty="0">
                <a:solidFill>
                  <a:schemeClr val="dk1"/>
                </a:solidFill>
                <a:latin typeface="Quattrocento Sans"/>
                <a:ea typeface="Quattrocento Sans"/>
                <a:cs typeface="Quattrocento Sans"/>
              </a:rPr>
              <a:t>El costo social del carbono se calcula como el valor presente de los costos sociales presentes y futuros ocasionados por una tonelada extra de carbono emitida a la </a:t>
            </a:r>
            <a:r>
              <a:rPr lang="es-MX" sz="1400" dirty="0" smtClean="0">
                <a:solidFill>
                  <a:schemeClr val="dk1"/>
                </a:solidFill>
                <a:latin typeface="Quattrocento Sans"/>
                <a:ea typeface="Quattrocento Sans"/>
                <a:cs typeface="Quattrocento Sans"/>
              </a:rPr>
              <a:t>atmósfera.</a:t>
            </a:r>
            <a:endParaRPr lang="es-ES" sz="1400" dirty="0" smtClean="0">
              <a:solidFill>
                <a:schemeClr val="dk1"/>
              </a:solidFill>
              <a:latin typeface="Quattrocento Sans"/>
              <a:ea typeface="Quattrocento Sans"/>
              <a:cs typeface="Quattrocento Sans"/>
            </a:endParaRPr>
          </a:p>
        </p:txBody>
      </p:sp>
      <p:sp>
        <p:nvSpPr>
          <p:cNvPr id="3" name="2 Rectángulo"/>
          <p:cNvSpPr/>
          <p:nvPr/>
        </p:nvSpPr>
        <p:spPr>
          <a:xfrm>
            <a:off x="1835696" y="345599"/>
            <a:ext cx="4968552" cy="353943"/>
          </a:xfrm>
          <a:prstGeom prst="rect">
            <a:avLst/>
          </a:prstGeom>
        </p:spPr>
        <p:txBody>
          <a:bodyPr wrap="square">
            <a:spAutoFit/>
          </a:bodyPr>
          <a:lstStyle/>
          <a:p>
            <a:pPr lvl="0" algn="just">
              <a:spcAft>
                <a:spcPts val="1600"/>
              </a:spcAft>
              <a:buClr>
                <a:schemeClr val="dk1"/>
              </a:buClr>
              <a:buSzPts val="1100"/>
            </a:pPr>
            <a:r>
              <a:rPr lang="es-UY" sz="1700" b="1" i="1" dirty="0" smtClean="0">
                <a:solidFill>
                  <a:schemeClr val="dk1"/>
                </a:solidFill>
                <a:latin typeface="Quattrocento Sans"/>
                <a:ea typeface="Quattrocento Sans"/>
                <a:cs typeface="Quattrocento Sans"/>
                <a:sym typeface="Quattrocento Sans"/>
              </a:rPr>
              <a:t>El </a:t>
            </a:r>
            <a:r>
              <a:rPr lang="es-UY" sz="1700" b="1" i="1" dirty="0" smtClean="0">
                <a:solidFill>
                  <a:schemeClr val="dk1"/>
                </a:solidFill>
                <a:latin typeface="Quattrocento Sans"/>
                <a:ea typeface="Quattrocento Sans"/>
                <a:cs typeface="Quattrocento Sans"/>
                <a:sym typeface="Quattrocento Sans"/>
              </a:rPr>
              <a:t>impuesto al carbono</a:t>
            </a:r>
            <a:endParaRPr lang="es-UY" sz="1700" b="1" i="1" dirty="0">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920943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10" name="Google Shape;67;p15"/>
          <p:cNvSpPr txBox="1">
            <a:spLocks noGrp="1"/>
          </p:cNvSpPr>
          <p:nvPr>
            <p:ph type="body" idx="1"/>
          </p:nvPr>
        </p:nvSpPr>
        <p:spPr>
          <a:xfrm>
            <a:off x="1835696" y="483518"/>
            <a:ext cx="5688632" cy="4032448"/>
          </a:xfrm>
          <a:prstGeom prst="rect">
            <a:avLst/>
          </a:prstGeom>
        </p:spPr>
        <p:txBody>
          <a:bodyPr spcFirstLastPara="1" wrap="square" lIns="91425" tIns="91425" rIns="91425" bIns="91425" anchor="t" anchorCtr="0">
            <a:noAutofit/>
          </a:bodyPr>
          <a:lstStyle/>
          <a:p>
            <a:pPr marL="88900" indent="0">
              <a:buClr>
                <a:schemeClr val="dk1"/>
              </a:buClr>
              <a:buSzPts val="1100"/>
              <a:buNone/>
            </a:pPr>
            <a:r>
              <a:rPr lang="es-MX" sz="1600" dirty="0">
                <a:solidFill>
                  <a:schemeClr val="dk1"/>
                </a:solidFill>
                <a:latin typeface="Quattrocento Sans"/>
                <a:ea typeface="Quattrocento Sans"/>
                <a:cs typeface="Quattrocento Sans"/>
              </a:rPr>
              <a:t>La economía ambiental demuestra que el crecimiento económico puede convivir con la protección del medio ambiente cuando las políticas públicas alinean los incentivos privados con los objetivos sostenibles. Uruguay avanza en ese camino, con menor vínculo entre PIB y emisiones, y con una estrategia que busca la neutralidad de CO₂ para 2050 mediante transición energética, uso eficiente de recursos y mayor resiliencia</a:t>
            </a:r>
            <a:r>
              <a:rPr lang="es-MX" sz="1600" dirty="0" smtClean="0">
                <a:solidFill>
                  <a:schemeClr val="dk1"/>
                </a:solidFill>
                <a:latin typeface="Quattrocento Sans"/>
                <a:ea typeface="Quattrocento Sans"/>
                <a:cs typeface="Quattrocento Sans"/>
              </a:rPr>
              <a:t>. </a:t>
            </a:r>
            <a:br>
              <a:rPr lang="es-MX" sz="1600" dirty="0" smtClean="0">
                <a:solidFill>
                  <a:schemeClr val="dk1"/>
                </a:solidFill>
                <a:latin typeface="Quattrocento Sans"/>
                <a:ea typeface="Quattrocento Sans"/>
                <a:cs typeface="Quattrocento Sans"/>
              </a:rPr>
            </a:br>
            <a:endParaRPr lang="es-MX" sz="1600" dirty="0" smtClean="0">
              <a:solidFill>
                <a:schemeClr val="dk1"/>
              </a:solidFill>
              <a:latin typeface="Quattrocento Sans"/>
              <a:ea typeface="Quattrocento Sans"/>
              <a:cs typeface="Quattrocento Sans"/>
            </a:endParaRPr>
          </a:p>
          <a:p>
            <a:pPr marL="88900" indent="0">
              <a:buClr>
                <a:schemeClr val="dk1"/>
              </a:buClr>
              <a:buSzPts val="1100"/>
              <a:buNone/>
            </a:pPr>
            <a:r>
              <a:rPr lang="es-MX" sz="1600" dirty="0" smtClean="0">
                <a:solidFill>
                  <a:schemeClr val="dk1"/>
                </a:solidFill>
                <a:latin typeface="Quattrocento Sans"/>
                <a:ea typeface="Quattrocento Sans"/>
                <a:cs typeface="Quattrocento Sans"/>
              </a:rPr>
              <a:t>El </a:t>
            </a:r>
            <a:r>
              <a:rPr lang="es-MX" sz="1600" dirty="0">
                <a:solidFill>
                  <a:schemeClr val="dk1"/>
                </a:solidFill>
                <a:latin typeface="Quattrocento Sans"/>
                <a:ea typeface="Quattrocento Sans"/>
                <a:cs typeface="Quattrocento Sans"/>
              </a:rPr>
              <a:t>reto hacia adelante será acelerar estas transformaciones y asegurar que la transición sea socialmente justa. Si se mantiene esta dirección, Uruguay podrá consolidarse como un referente en desarrollo sostenible y garantizar un futuro más seguro para las próximas generaciones.</a:t>
            </a:r>
            <a:endParaRPr lang="es-ES" sz="1600" dirty="0" smtClean="0">
              <a:solidFill>
                <a:schemeClr val="dk1"/>
              </a:solidFill>
              <a:latin typeface="Quattrocento Sans"/>
              <a:ea typeface="Quattrocento Sans"/>
              <a:cs typeface="Quattrocento Sans"/>
            </a:endParaRPr>
          </a:p>
        </p:txBody>
      </p:sp>
      <p:sp>
        <p:nvSpPr>
          <p:cNvPr id="5" name="2 Rectángulo"/>
          <p:cNvSpPr/>
          <p:nvPr/>
        </p:nvSpPr>
        <p:spPr>
          <a:xfrm>
            <a:off x="1907704" y="123478"/>
            <a:ext cx="4968552" cy="353943"/>
          </a:xfrm>
          <a:prstGeom prst="rect">
            <a:avLst/>
          </a:prstGeom>
        </p:spPr>
        <p:txBody>
          <a:bodyPr wrap="square">
            <a:spAutoFit/>
          </a:bodyPr>
          <a:lstStyle/>
          <a:p>
            <a:pPr lvl="0" algn="just">
              <a:spcAft>
                <a:spcPts val="1600"/>
              </a:spcAft>
              <a:buClr>
                <a:schemeClr val="dk1"/>
              </a:buClr>
              <a:buSzPts val="1100"/>
            </a:pPr>
            <a:r>
              <a:rPr lang="es-UY" sz="1700" b="1" i="1" dirty="0" smtClean="0">
                <a:solidFill>
                  <a:schemeClr val="dk1"/>
                </a:solidFill>
                <a:latin typeface="Quattrocento Sans"/>
                <a:ea typeface="Quattrocento Sans"/>
                <a:cs typeface="Quattrocento Sans"/>
                <a:sym typeface="Quattrocento Sans"/>
              </a:rPr>
              <a:t>Conclusión y m</a:t>
            </a:r>
            <a:r>
              <a:rPr lang="es-UY" sz="1700" b="1" i="1" dirty="0" smtClean="0">
                <a:solidFill>
                  <a:schemeClr val="dk1"/>
                </a:solidFill>
                <a:latin typeface="Quattrocento Sans"/>
                <a:ea typeface="Quattrocento Sans"/>
                <a:cs typeface="Quattrocento Sans"/>
                <a:sym typeface="Quattrocento Sans"/>
              </a:rPr>
              <a:t>iradas hacia el futuro</a:t>
            </a:r>
            <a:endParaRPr lang="es-UY" sz="1700" b="1" i="1" dirty="0">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299263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907704" y="771550"/>
            <a:ext cx="2520280" cy="57606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2000" b="1" i="1" dirty="0" smtClean="0">
                <a:latin typeface="Quattrocento Sans"/>
                <a:ea typeface="Quattrocento Sans"/>
                <a:cs typeface="Quattrocento Sans"/>
                <a:sym typeface="Quattrocento Sans"/>
              </a:rPr>
              <a:t>Conceptos clave</a:t>
            </a:r>
            <a:endParaRPr sz="2000" b="1" i="1" dirty="0">
              <a:latin typeface="Quattrocento Sans"/>
              <a:ea typeface="Quattrocento Sans"/>
              <a:cs typeface="Quattrocento Sans"/>
              <a:sym typeface="Quattrocento Sans"/>
            </a:endParaRPr>
          </a:p>
        </p:txBody>
      </p:sp>
      <p:sp>
        <p:nvSpPr>
          <p:cNvPr id="67" name="Google Shape;67;p15"/>
          <p:cNvSpPr txBox="1">
            <a:spLocks noGrp="1"/>
          </p:cNvSpPr>
          <p:nvPr>
            <p:ph type="body" idx="1"/>
          </p:nvPr>
        </p:nvSpPr>
        <p:spPr>
          <a:xfrm>
            <a:off x="0" y="1635646"/>
            <a:ext cx="5112327" cy="3507854"/>
          </a:xfrm>
          <a:prstGeom prst="rect">
            <a:avLst/>
          </a:prstGeom>
        </p:spPr>
        <p:txBody>
          <a:bodyPr spcFirstLastPara="1" wrap="square" lIns="91425" tIns="91425" rIns="91425" bIns="91425" anchor="t" anchorCtr="0">
            <a:noAutofit/>
          </a:bodyPr>
          <a:lstStyle/>
          <a:p>
            <a:pPr marL="285750" indent="-285750">
              <a:buClr>
                <a:schemeClr val="dk1"/>
              </a:buClr>
              <a:buSzPts val="1100"/>
            </a:pPr>
            <a:r>
              <a:rPr lang="es-ES" sz="1700" b="1" dirty="0" smtClean="0">
                <a:solidFill>
                  <a:schemeClr val="dk1"/>
                </a:solidFill>
                <a:latin typeface="Quattrocento Sans"/>
                <a:ea typeface="Quattrocento Sans"/>
                <a:cs typeface="Quattrocento Sans"/>
                <a:sym typeface="Quattrocento Sans"/>
              </a:rPr>
              <a:t>Cambio </a:t>
            </a:r>
            <a:r>
              <a:rPr lang="es-ES" sz="1700" b="1" dirty="0" smtClean="0">
                <a:solidFill>
                  <a:schemeClr val="dk1"/>
                </a:solidFill>
                <a:latin typeface="Quattrocento Sans"/>
                <a:ea typeface="Quattrocento Sans"/>
                <a:cs typeface="Quattrocento Sans"/>
                <a:sym typeface="Quattrocento Sans"/>
              </a:rPr>
              <a:t>climático: </a:t>
            </a:r>
            <a:r>
              <a:rPr lang="es-MX" sz="1400" dirty="0">
                <a:solidFill>
                  <a:schemeClr val="dk1"/>
                </a:solidFill>
                <a:latin typeface="Quattrocento Sans"/>
                <a:ea typeface="Quattrocento Sans"/>
                <a:cs typeface="Quattrocento Sans"/>
                <a:sym typeface="Quattrocento Sans"/>
              </a:rPr>
              <a:t>una variación a largo plazo en las temperaturas y los patrones meteorológicos del planeta, que puede ser natural o provocada por la actividad </a:t>
            </a:r>
            <a:r>
              <a:rPr lang="es-MX" sz="1400" dirty="0" smtClean="0">
                <a:solidFill>
                  <a:schemeClr val="dk1"/>
                </a:solidFill>
                <a:latin typeface="Quattrocento Sans"/>
                <a:ea typeface="Quattrocento Sans"/>
                <a:cs typeface="Quattrocento Sans"/>
                <a:sym typeface="Quattrocento Sans"/>
              </a:rPr>
              <a:t>humana</a:t>
            </a:r>
            <a:br>
              <a:rPr lang="es-MX" sz="1400" dirty="0" smtClean="0">
                <a:solidFill>
                  <a:schemeClr val="dk1"/>
                </a:solidFill>
                <a:latin typeface="Quattrocento Sans"/>
                <a:ea typeface="Quattrocento Sans"/>
                <a:cs typeface="Quattrocento Sans"/>
                <a:sym typeface="Quattrocento Sans"/>
              </a:rPr>
            </a:br>
            <a:endParaRPr lang="es-ES" sz="1400" dirty="0" smtClean="0">
              <a:solidFill>
                <a:schemeClr val="dk1"/>
              </a:solidFill>
              <a:latin typeface="Quattrocento Sans"/>
              <a:ea typeface="Quattrocento Sans"/>
              <a:cs typeface="Quattrocento Sans"/>
              <a:sym typeface="Quattrocento Sans"/>
            </a:endParaRPr>
          </a:p>
          <a:p>
            <a:pPr marL="285750" indent="-285750">
              <a:buClr>
                <a:schemeClr val="dk1"/>
              </a:buClr>
              <a:buSzPts val="1100"/>
            </a:pPr>
            <a:r>
              <a:rPr lang="es-MX" sz="1700" b="1" dirty="0">
                <a:solidFill>
                  <a:schemeClr val="dk1"/>
                </a:solidFill>
                <a:latin typeface="Quattrocento Sans"/>
                <a:ea typeface="Quattrocento Sans"/>
                <a:cs typeface="Quattrocento Sans"/>
                <a:sym typeface="Quattrocento Sans"/>
              </a:rPr>
              <a:t>Emisiones de GEI: </a:t>
            </a:r>
            <a:r>
              <a:rPr lang="es-MX" sz="1400" dirty="0" smtClean="0">
                <a:solidFill>
                  <a:schemeClr val="dk1"/>
                </a:solidFill>
                <a:latin typeface="Quattrocento Sans"/>
                <a:ea typeface="Quattrocento Sans"/>
                <a:cs typeface="Quattrocento Sans"/>
                <a:sym typeface="Quattrocento Sans"/>
              </a:rPr>
              <a:t>(gases de efecto invernadero) la </a:t>
            </a:r>
            <a:r>
              <a:rPr lang="es-MX" sz="1400" dirty="0">
                <a:solidFill>
                  <a:schemeClr val="dk1"/>
                </a:solidFill>
                <a:latin typeface="Quattrocento Sans"/>
                <a:ea typeface="Quattrocento Sans"/>
                <a:cs typeface="Quattrocento Sans"/>
                <a:sym typeface="Quattrocento Sans"/>
              </a:rPr>
              <a:t>liberación a la atmósfera de gases como el dióxido de carbono (CO2), metano (CH4) y óxido nitroso (N2O), que provienen tanto de fuentes naturales como </a:t>
            </a:r>
            <a:r>
              <a:rPr lang="es-MX" sz="1400" dirty="0" smtClean="0">
                <a:solidFill>
                  <a:schemeClr val="dk1"/>
                </a:solidFill>
                <a:latin typeface="Quattrocento Sans"/>
                <a:ea typeface="Quattrocento Sans"/>
                <a:cs typeface="Quattrocento Sans"/>
                <a:sym typeface="Quattrocento Sans"/>
              </a:rPr>
              <a:t>humanas</a:t>
            </a:r>
            <a:br>
              <a:rPr lang="es-MX" sz="1400" dirty="0" smtClean="0">
                <a:solidFill>
                  <a:schemeClr val="dk1"/>
                </a:solidFill>
                <a:latin typeface="Quattrocento Sans"/>
                <a:ea typeface="Quattrocento Sans"/>
                <a:cs typeface="Quattrocento Sans"/>
                <a:sym typeface="Quattrocento Sans"/>
              </a:rPr>
            </a:br>
            <a:endParaRPr lang="es-ES" sz="1700" b="1" dirty="0" smtClean="0">
              <a:solidFill>
                <a:schemeClr val="dk1"/>
              </a:solidFill>
              <a:latin typeface="Quattrocento Sans"/>
              <a:ea typeface="Quattrocento Sans"/>
              <a:cs typeface="Quattrocento Sans"/>
              <a:sym typeface="Quattrocento Sans"/>
            </a:endParaRPr>
          </a:p>
          <a:p>
            <a:pPr marL="285750" indent="-285750">
              <a:buClr>
                <a:schemeClr val="dk1"/>
              </a:buClr>
              <a:buSzPts val="1100"/>
            </a:pPr>
            <a:r>
              <a:rPr lang="es-ES" sz="1700" b="1" dirty="0" smtClean="0">
                <a:solidFill>
                  <a:schemeClr val="dk1"/>
                </a:solidFill>
                <a:latin typeface="Quattrocento Sans"/>
                <a:ea typeface="Quattrocento Sans"/>
                <a:cs typeface="Quattrocento Sans"/>
                <a:sym typeface="Quattrocento Sans"/>
              </a:rPr>
              <a:t>Externalidades ambientales: </a:t>
            </a:r>
            <a:r>
              <a:rPr lang="es-MX" sz="1400" dirty="0" smtClean="0">
                <a:solidFill>
                  <a:schemeClr val="dk1"/>
                </a:solidFill>
                <a:latin typeface="Quattrocento Sans"/>
                <a:ea typeface="Quattrocento Sans"/>
                <a:cs typeface="Quattrocento Sans"/>
                <a:sym typeface="Quattrocento Sans"/>
              </a:rPr>
              <a:t>los </a:t>
            </a:r>
            <a:r>
              <a:rPr lang="es-MX" sz="1400" dirty="0">
                <a:solidFill>
                  <a:schemeClr val="dk1"/>
                </a:solidFill>
                <a:latin typeface="Quattrocento Sans"/>
                <a:ea typeface="Quattrocento Sans"/>
                <a:cs typeface="Quattrocento Sans"/>
                <a:sym typeface="Quattrocento Sans"/>
              </a:rPr>
              <a:t>impactos (costos o beneficios) que una actividad económica o social genera sobre el medio ambiente y que afectan a terceros sin que estos reciban o paguen una compensación por </a:t>
            </a:r>
            <a:r>
              <a:rPr lang="es-MX" sz="1400" dirty="0" smtClean="0">
                <a:solidFill>
                  <a:schemeClr val="dk1"/>
                </a:solidFill>
                <a:latin typeface="Quattrocento Sans"/>
                <a:ea typeface="Quattrocento Sans"/>
                <a:cs typeface="Quattrocento Sans"/>
                <a:sym typeface="Quattrocento Sans"/>
              </a:rPr>
              <a:t>ello</a:t>
            </a:r>
            <a:br>
              <a:rPr lang="es-MX" sz="1400" dirty="0" smtClean="0">
                <a:solidFill>
                  <a:schemeClr val="dk1"/>
                </a:solidFill>
                <a:latin typeface="Quattrocento Sans"/>
                <a:ea typeface="Quattrocento Sans"/>
                <a:cs typeface="Quattrocento Sans"/>
                <a:sym typeface="Quattrocento Sans"/>
              </a:rPr>
            </a:br>
            <a:endParaRPr lang="es-ES" sz="1400" dirty="0" smtClean="0">
              <a:solidFill>
                <a:schemeClr val="dk1"/>
              </a:solidFill>
              <a:latin typeface="Quattrocento Sans"/>
              <a:ea typeface="Quattrocento Sans"/>
              <a:cs typeface="Quattrocento Sans"/>
              <a:sym typeface="Quattrocento Sans"/>
            </a:endParaRPr>
          </a:p>
          <a:p>
            <a:pPr marL="285750" indent="-285750" algn="just">
              <a:spcAft>
                <a:spcPts val="1600"/>
              </a:spcAft>
              <a:buClr>
                <a:schemeClr val="dk1"/>
              </a:buClr>
              <a:buSzPts val="1100"/>
            </a:pPr>
            <a:endParaRPr lang="es-ES" sz="1700" dirty="0" smtClean="0">
              <a:solidFill>
                <a:schemeClr val="dk1"/>
              </a:solidFill>
              <a:latin typeface="Quattrocento Sans"/>
              <a:ea typeface="Quattrocento Sans"/>
              <a:cs typeface="Quattrocento Sans"/>
              <a:sym typeface="Quattrocento Sans"/>
            </a:endParaRPr>
          </a:p>
          <a:p>
            <a:pPr marL="285750" indent="-285750" algn="just">
              <a:spcAft>
                <a:spcPts val="1600"/>
              </a:spcAft>
              <a:buClr>
                <a:schemeClr val="dk1"/>
              </a:buClr>
              <a:buSzPts val="1100"/>
            </a:pPr>
            <a:endParaRPr lang="es-ES" sz="1700" dirty="0">
              <a:solidFill>
                <a:schemeClr val="dk1"/>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907704" y="339502"/>
            <a:ext cx="5688632" cy="576064"/>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sz="2000" b="1" i="1" dirty="0" smtClean="0">
                <a:latin typeface="Quattrocento Sans"/>
                <a:ea typeface="Quattrocento Sans"/>
                <a:cs typeface="Quattrocento Sans"/>
                <a:sym typeface="Quattrocento Sans"/>
              </a:rPr>
              <a:t>La relacion entre recursos naturales y produccion</a:t>
            </a:r>
            <a:endParaRPr sz="2000" b="1" i="1" dirty="0">
              <a:latin typeface="Quattrocento Sans"/>
              <a:ea typeface="Quattrocento Sans"/>
              <a:cs typeface="Quattrocento Sans"/>
              <a:sym typeface="Quattrocento Sans"/>
            </a:endParaRPr>
          </a:p>
        </p:txBody>
      </p:sp>
      <p:sp>
        <p:nvSpPr>
          <p:cNvPr id="73" name="Google Shape;73;p16"/>
          <p:cNvSpPr txBox="1">
            <a:spLocks noGrp="1"/>
          </p:cNvSpPr>
          <p:nvPr>
            <p:ph type="body" idx="1"/>
          </p:nvPr>
        </p:nvSpPr>
        <p:spPr>
          <a:xfrm>
            <a:off x="1835696" y="805488"/>
            <a:ext cx="5904656" cy="3638470"/>
          </a:xfrm>
          <a:prstGeom prst="rect">
            <a:avLst/>
          </a:prstGeom>
        </p:spPr>
        <p:txBody>
          <a:bodyPr spcFirstLastPara="1" wrap="square" lIns="91425" tIns="91425" rIns="91425" bIns="91425" anchor="t" anchorCtr="0">
            <a:noAutofit/>
          </a:bodyPr>
          <a:lstStyle/>
          <a:p>
            <a:pPr marL="285750" indent="-285750"/>
            <a:r>
              <a:rPr lang="es-MX" sz="1400" dirty="0" smtClean="0">
                <a:solidFill>
                  <a:schemeClr val="dk1"/>
                </a:solidFill>
                <a:latin typeface="Quattrocento Sans"/>
                <a:ea typeface="Quattrocento Sans"/>
                <a:cs typeface="Quattrocento Sans"/>
                <a:sym typeface="Quattrocento Sans"/>
              </a:rPr>
              <a:t>Elementos </a:t>
            </a:r>
            <a:r>
              <a:rPr lang="es-MX" sz="1400" dirty="0">
                <a:solidFill>
                  <a:schemeClr val="dk1"/>
                </a:solidFill>
                <a:latin typeface="Quattrocento Sans"/>
                <a:ea typeface="Quattrocento Sans"/>
                <a:cs typeface="Quattrocento Sans"/>
                <a:sym typeface="Quattrocento Sans"/>
              </a:rPr>
              <a:t>que la naturaleza proporciona y que el ser humano utiliza para satisfacer sus necesidades básicas y para su desarrollo económico y </a:t>
            </a:r>
            <a:r>
              <a:rPr lang="es-MX" sz="1400" dirty="0" smtClean="0">
                <a:solidFill>
                  <a:schemeClr val="dk1"/>
                </a:solidFill>
                <a:latin typeface="Quattrocento Sans"/>
                <a:ea typeface="Quattrocento Sans"/>
                <a:cs typeface="Quattrocento Sans"/>
                <a:sym typeface="Quattrocento Sans"/>
              </a:rPr>
              <a:t>social</a:t>
            </a:r>
            <a:br>
              <a:rPr lang="es-MX" sz="1400" dirty="0" smtClean="0">
                <a:solidFill>
                  <a:schemeClr val="dk1"/>
                </a:solidFill>
                <a:latin typeface="Quattrocento Sans"/>
                <a:ea typeface="Quattrocento Sans"/>
                <a:cs typeface="Quattrocento Sans"/>
                <a:sym typeface="Quattrocento Sans"/>
              </a:rPr>
            </a:br>
            <a:endParaRPr lang="es-MX" sz="1400" dirty="0" smtClean="0">
              <a:solidFill>
                <a:schemeClr val="dk1"/>
              </a:solidFill>
              <a:latin typeface="Quattrocento Sans"/>
              <a:ea typeface="Quattrocento Sans"/>
              <a:cs typeface="Quattrocento Sans"/>
              <a:sym typeface="Quattrocento Sans"/>
            </a:endParaRPr>
          </a:p>
          <a:p>
            <a:pPr marL="0" indent="0">
              <a:buNone/>
            </a:pPr>
            <a:r>
              <a:rPr lang="es-MX" sz="1400" dirty="0" smtClean="0">
                <a:solidFill>
                  <a:schemeClr val="dk1"/>
                </a:solidFill>
                <a:latin typeface="Quattrocento Sans"/>
                <a:ea typeface="Quattrocento Sans"/>
                <a:cs typeface="Quattrocento Sans"/>
                <a:sym typeface="Quattrocento Sans"/>
              </a:rPr>
              <a:t>Los mas importantes en Uruguay:</a:t>
            </a:r>
            <a:endParaRPr lang="es-ES" sz="1400" dirty="0" smtClean="0">
              <a:solidFill>
                <a:schemeClr val="dk1"/>
              </a:solidFill>
              <a:latin typeface="Quattrocento Sans"/>
              <a:ea typeface="Quattrocento Sans"/>
              <a:cs typeface="Quattrocento Sans"/>
              <a:sym typeface="Quattrocento Sans"/>
            </a:endParaRPr>
          </a:p>
          <a:p>
            <a:pPr marL="285750" indent="-285750"/>
            <a:r>
              <a:rPr lang="es-ES" sz="1400" dirty="0" smtClean="0">
                <a:solidFill>
                  <a:schemeClr val="dk1"/>
                </a:solidFill>
                <a:latin typeface="Quattrocento Sans"/>
                <a:ea typeface="Quattrocento Sans"/>
                <a:cs typeface="Quattrocento Sans"/>
                <a:sym typeface="Quattrocento Sans"/>
              </a:rPr>
              <a:t>Recursos </a:t>
            </a:r>
            <a:r>
              <a:rPr lang="es-ES" sz="1400" dirty="0" smtClean="0">
                <a:solidFill>
                  <a:schemeClr val="dk1"/>
                </a:solidFill>
                <a:latin typeface="Quattrocento Sans"/>
                <a:ea typeface="Quattrocento Sans"/>
                <a:cs typeface="Quattrocento Sans"/>
                <a:sym typeface="Quattrocento Sans"/>
              </a:rPr>
              <a:t>hídricos: precipitaciones, fuentes subterráneas - una fuerte presión del sector agropecuaria </a:t>
            </a:r>
            <a:endParaRPr lang="es-ES" sz="1400" dirty="0" smtClean="0">
              <a:solidFill>
                <a:schemeClr val="dk1"/>
              </a:solidFill>
              <a:latin typeface="Quattrocento Sans"/>
              <a:ea typeface="Quattrocento Sans"/>
              <a:cs typeface="Quattrocento Sans"/>
              <a:sym typeface="Quattrocento Sans"/>
            </a:endParaRPr>
          </a:p>
          <a:p>
            <a:pPr marL="285750" indent="-285750"/>
            <a:r>
              <a:rPr lang="es-MX" sz="1400" dirty="0" smtClean="0">
                <a:solidFill>
                  <a:schemeClr val="dk1"/>
                </a:solidFill>
                <a:latin typeface="Quattrocento Sans"/>
                <a:ea typeface="Quattrocento Sans"/>
                <a:cs typeface="Quattrocento Sans"/>
                <a:sym typeface="Quattrocento Sans"/>
              </a:rPr>
              <a:t>Suelos: fertilidad </a:t>
            </a:r>
            <a:r>
              <a:rPr lang="es-MX" sz="1400" dirty="0">
                <a:solidFill>
                  <a:schemeClr val="dk1"/>
                </a:solidFill>
                <a:latin typeface="Quattrocento Sans"/>
                <a:ea typeface="Quattrocento Sans"/>
                <a:cs typeface="Quattrocento Sans"/>
                <a:sym typeface="Quattrocento Sans"/>
              </a:rPr>
              <a:t>y productividad de áreas agrícolas y </a:t>
            </a:r>
            <a:r>
              <a:rPr lang="es-MX" sz="1400" dirty="0" smtClean="0">
                <a:solidFill>
                  <a:schemeClr val="dk1"/>
                </a:solidFill>
                <a:latin typeface="Quattrocento Sans"/>
                <a:ea typeface="Quattrocento Sans"/>
                <a:cs typeface="Quattrocento Sans"/>
                <a:sym typeface="Quattrocento Sans"/>
              </a:rPr>
              <a:t>forestales - riesgo </a:t>
            </a:r>
            <a:r>
              <a:rPr lang="es-MX" sz="1400" dirty="0">
                <a:solidFill>
                  <a:schemeClr val="dk1"/>
                </a:solidFill>
                <a:latin typeface="Quattrocento Sans"/>
                <a:ea typeface="Quattrocento Sans"/>
                <a:cs typeface="Quattrocento Sans"/>
                <a:sym typeface="Quattrocento Sans"/>
              </a:rPr>
              <a:t>de erosión y prácticas inadecuadas del uso de la </a:t>
            </a:r>
            <a:r>
              <a:rPr lang="es-MX" sz="1400" dirty="0" smtClean="0">
                <a:solidFill>
                  <a:schemeClr val="dk1"/>
                </a:solidFill>
                <a:latin typeface="Quattrocento Sans"/>
                <a:ea typeface="Quattrocento Sans"/>
                <a:cs typeface="Quattrocento Sans"/>
                <a:sym typeface="Quattrocento Sans"/>
              </a:rPr>
              <a:t>tierra</a:t>
            </a:r>
          </a:p>
          <a:p>
            <a:pPr marL="285750" indent="-285750"/>
            <a:r>
              <a:rPr lang="es-ES" sz="1400" dirty="0" smtClean="0">
                <a:solidFill>
                  <a:schemeClr val="dk1"/>
                </a:solidFill>
                <a:latin typeface="Quattrocento Sans"/>
                <a:ea typeface="Quattrocento Sans"/>
                <a:cs typeface="Quattrocento Sans"/>
                <a:sym typeface="Quattrocento Sans"/>
              </a:rPr>
              <a:t>Aire: </a:t>
            </a:r>
            <a:r>
              <a:rPr lang="es-MX" sz="1400" dirty="0">
                <a:solidFill>
                  <a:schemeClr val="dk1"/>
                </a:solidFill>
                <a:latin typeface="Quattrocento Sans"/>
                <a:ea typeface="Quattrocento Sans"/>
                <a:cs typeface="Quattrocento Sans"/>
                <a:sym typeface="Quattrocento Sans"/>
              </a:rPr>
              <a:t>La producción y el consumo de bienes contribuyen a la liberación de gases de efecto </a:t>
            </a:r>
            <a:r>
              <a:rPr lang="es-MX" sz="1400" dirty="0" smtClean="0">
                <a:solidFill>
                  <a:schemeClr val="dk1"/>
                </a:solidFill>
                <a:latin typeface="Quattrocento Sans"/>
                <a:ea typeface="Quattrocento Sans"/>
                <a:cs typeface="Quattrocento Sans"/>
                <a:sym typeface="Quattrocento Sans"/>
              </a:rPr>
              <a:t>invernadero (GEI) </a:t>
            </a:r>
            <a:r>
              <a:rPr lang="es-MX" sz="1400" dirty="0">
                <a:solidFill>
                  <a:schemeClr val="dk1"/>
                </a:solidFill>
                <a:latin typeface="Quattrocento Sans"/>
                <a:ea typeface="Quattrocento Sans"/>
                <a:cs typeface="Quattrocento Sans"/>
                <a:sym typeface="Quattrocento Sans"/>
              </a:rPr>
              <a:t>y otros </a:t>
            </a:r>
            <a:r>
              <a:rPr lang="es-MX" sz="1400" dirty="0" smtClean="0">
                <a:solidFill>
                  <a:schemeClr val="dk1"/>
                </a:solidFill>
                <a:latin typeface="Quattrocento Sans"/>
                <a:ea typeface="Quattrocento Sans"/>
                <a:cs typeface="Quattrocento Sans"/>
                <a:sym typeface="Quattrocento Sans"/>
              </a:rPr>
              <a:t>contaminantes</a:t>
            </a:r>
          </a:p>
          <a:p>
            <a:pPr marL="285750" indent="-285750"/>
            <a:r>
              <a:rPr lang="es-ES" sz="1400" dirty="0" smtClean="0">
                <a:solidFill>
                  <a:schemeClr val="dk1"/>
                </a:solidFill>
                <a:latin typeface="Quattrocento Sans"/>
                <a:ea typeface="Quattrocento Sans"/>
                <a:cs typeface="Quattrocento Sans"/>
                <a:sym typeface="Quattrocento Sans"/>
              </a:rPr>
              <a:t>Biodiversidad: pastizales naturales, humedales, bosques nativos, sistemas costeros – afectada por actividades humanas como sobreexplotación de recursos, contaminación, afectaciones de hábitats</a:t>
            </a:r>
            <a:endParaRPr lang="es-ES" sz="1400" dirty="0" smtClean="0">
              <a:solidFill>
                <a:schemeClr val="dk1"/>
              </a:solidFill>
              <a:latin typeface="Quattrocento Sans"/>
              <a:ea typeface="Quattrocento Sans"/>
              <a:cs typeface="Quattrocento Sans"/>
              <a:sym typeface="Quattrocento Sans"/>
            </a:endParaRPr>
          </a:p>
          <a:p>
            <a:pPr marL="285750" indent="-285750" algn="just"/>
            <a:endParaRPr lang="es-ES" sz="1700" dirty="0" smtClean="0">
              <a:solidFill>
                <a:schemeClr val="dk1"/>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5" name="Rectángulo 4"/>
          <p:cNvSpPr/>
          <p:nvPr/>
        </p:nvSpPr>
        <p:spPr>
          <a:xfrm>
            <a:off x="318186" y="369510"/>
            <a:ext cx="1157470" cy="1008112"/>
          </a:xfrm>
          <a:prstGeom prst="rect">
            <a:avLst/>
          </a:prstGeom>
          <a:solidFill>
            <a:srgbClr val="FEF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6" name="Google Shape;85;p18"/>
          <p:cNvSpPr txBox="1">
            <a:spLocks/>
          </p:cNvSpPr>
          <p:nvPr/>
        </p:nvSpPr>
        <p:spPr>
          <a:xfrm>
            <a:off x="1475656" y="843558"/>
            <a:ext cx="5760640" cy="504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r>
              <a:rPr lang="es-MX" sz="1600" b="1" dirty="0">
                <a:solidFill>
                  <a:schemeClr val="dk1"/>
                </a:solidFill>
                <a:latin typeface="Quattrocento Sans"/>
                <a:ea typeface="Quattrocento Sans"/>
                <a:cs typeface="Quattrocento Sans"/>
                <a:sym typeface="Quattrocento Sans"/>
              </a:rPr>
              <a:t>E</a:t>
            </a:r>
            <a:r>
              <a:rPr lang="es-MX" sz="1600" b="1" dirty="0" smtClean="0">
                <a:solidFill>
                  <a:schemeClr val="dk1"/>
                </a:solidFill>
                <a:latin typeface="Quattrocento Sans"/>
                <a:ea typeface="Quattrocento Sans"/>
                <a:cs typeface="Quattrocento Sans"/>
                <a:sym typeface="Quattrocento Sans"/>
              </a:rPr>
              <a:t>misiones </a:t>
            </a:r>
            <a:r>
              <a:rPr lang="es-MX" sz="1600" b="1" dirty="0">
                <a:solidFill>
                  <a:schemeClr val="dk1"/>
                </a:solidFill>
                <a:latin typeface="Quattrocento Sans"/>
                <a:ea typeface="Quattrocento Sans"/>
                <a:cs typeface="Quattrocento Sans"/>
                <a:sym typeface="Quattrocento Sans"/>
              </a:rPr>
              <a:t>netas por </a:t>
            </a:r>
            <a:r>
              <a:rPr lang="es-MX" sz="1600" b="1" dirty="0" smtClean="0">
                <a:solidFill>
                  <a:schemeClr val="dk1"/>
                </a:solidFill>
                <a:latin typeface="Quattrocento Sans"/>
                <a:ea typeface="Quattrocento Sans"/>
                <a:cs typeface="Quattrocento Sans"/>
                <a:sym typeface="Quattrocento Sans"/>
              </a:rPr>
              <a:t>sector en Uruguay (2022)</a:t>
            </a:r>
          </a:p>
        </p:txBody>
      </p:sp>
      <p:pic>
        <p:nvPicPr>
          <p:cNvPr id="3" name="Imagen 2"/>
          <p:cNvPicPr>
            <a:picLocks noChangeAspect="1"/>
          </p:cNvPicPr>
          <p:nvPr/>
        </p:nvPicPr>
        <p:blipFill>
          <a:blip r:embed="rId4"/>
          <a:stretch>
            <a:fillRect/>
          </a:stretch>
        </p:blipFill>
        <p:spPr>
          <a:xfrm>
            <a:off x="318186" y="1341543"/>
            <a:ext cx="6571071" cy="3318439"/>
          </a:xfrm>
          <a:prstGeom prst="rect">
            <a:avLst/>
          </a:prstGeom>
        </p:spPr>
      </p:pic>
      <p:sp>
        <p:nvSpPr>
          <p:cNvPr id="8" name="Google Shape;85;p18"/>
          <p:cNvSpPr txBox="1">
            <a:spLocks/>
          </p:cNvSpPr>
          <p:nvPr/>
        </p:nvSpPr>
        <p:spPr>
          <a:xfrm>
            <a:off x="971600" y="4731990"/>
            <a:ext cx="5760640" cy="504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r>
              <a:rPr lang="es-MX" sz="1100" b="1" dirty="0" smtClean="0">
                <a:solidFill>
                  <a:schemeClr val="dk1"/>
                </a:solidFill>
                <a:latin typeface="Quattrocento Sans"/>
                <a:ea typeface="Quattrocento Sans"/>
                <a:cs typeface="Quattrocento Sans"/>
                <a:sym typeface="Quattrocento Sans"/>
              </a:rPr>
              <a:t>Fuente: Inventario </a:t>
            </a:r>
            <a:r>
              <a:rPr lang="es-MX" sz="1100" b="1" dirty="0">
                <a:solidFill>
                  <a:schemeClr val="dk1"/>
                </a:solidFill>
                <a:latin typeface="Quattrocento Sans"/>
                <a:ea typeface="Quattrocento Sans"/>
                <a:cs typeface="Quattrocento Sans"/>
                <a:sym typeface="Quattrocento Sans"/>
              </a:rPr>
              <a:t>Nacional de Gases de Efecto Invernadero (</a:t>
            </a:r>
            <a:r>
              <a:rPr lang="es-MX" sz="1100" b="1" dirty="0" smtClean="0">
                <a:solidFill>
                  <a:schemeClr val="dk1"/>
                </a:solidFill>
                <a:latin typeface="Quattrocento Sans"/>
                <a:ea typeface="Quattrocento Sans"/>
                <a:cs typeface="Quattrocento Sans"/>
                <a:sym typeface="Quattrocento Sans"/>
              </a:rPr>
              <a:t>INGEI)</a:t>
            </a:r>
            <a:endParaRPr lang="es-UY" sz="1100" b="1" dirty="0">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951056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1" name="Google Shape;91;p19"/>
          <p:cNvSpPr txBox="1">
            <a:spLocks noGrp="1"/>
          </p:cNvSpPr>
          <p:nvPr>
            <p:ph type="body" idx="1"/>
          </p:nvPr>
        </p:nvSpPr>
        <p:spPr>
          <a:xfrm>
            <a:off x="5148064" y="915566"/>
            <a:ext cx="2895900" cy="3744416"/>
          </a:xfrm>
          <a:prstGeom prst="rect">
            <a:avLst/>
          </a:prstGeom>
        </p:spPr>
        <p:txBody>
          <a:bodyPr spcFirstLastPara="1" wrap="square" lIns="91425" tIns="91425" rIns="91425" bIns="91425" anchor="t" anchorCtr="0">
            <a:noAutofit/>
          </a:bodyPr>
          <a:lstStyle/>
          <a:p>
            <a:pPr marL="285750" indent="-285750">
              <a:buClr>
                <a:schemeClr val="dk1"/>
              </a:buClr>
              <a:buSzPts val="1100"/>
            </a:pPr>
            <a:r>
              <a:rPr lang="es-UY" sz="1400" dirty="0" smtClean="0">
                <a:solidFill>
                  <a:schemeClr val="dk1"/>
                </a:solidFill>
                <a:latin typeface="Quattrocento Sans"/>
                <a:ea typeface="Quattrocento Sans"/>
                <a:cs typeface="Quattrocento Sans"/>
                <a:sym typeface="Quattrocento Sans"/>
              </a:rPr>
              <a:t>Los recursos naturales s</a:t>
            </a:r>
            <a:r>
              <a:rPr lang="es" sz="1400" dirty="0" smtClean="0">
                <a:solidFill>
                  <a:schemeClr val="dk1"/>
                </a:solidFill>
                <a:latin typeface="Quattrocento Sans"/>
                <a:ea typeface="Quattrocento Sans"/>
                <a:cs typeface="Quattrocento Sans"/>
                <a:sym typeface="Quattrocento Sans"/>
              </a:rPr>
              <a:t>ostienen toda la vida y son fundamentales para la superviviencia del Planeta</a:t>
            </a:r>
          </a:p>
          <a:p>
            <a:pPr marL="285750" indent="-285750">
              <a:buClr>
                <a:schemeClr val="dk1"/>
              </a:buClr>
              <a:buSzPts val="1100"/>
            </a:pPr>
            <a:r>
              <a:rPr lang="es-UY" sz="1400" dirty="0" smtClean="0">
                <a:solidFill>
                  <a:schemeClr val="dk1"/>
                </a:solidFill>
                <a:latin typeface="Quattrocento Sans"/>
                <a:ea typeface="Quattrocento Sans"/>
                <a:cs typeface="Quattrocento Sans"/>
                <a:sym typeface="Quattrocento Sans"/>
              </a:rPr>
              <a:t>S</a:t>
            </a:r>
            <a:r>
              <a:rPr lang="es" sz="1400" dirty="0" smtClean="0">
                <a:solidFill>
                  <a:schemeClr val="dk1"/>
                </a:solidFill>
                <a:latin typeface="Quattrocento Sans"/>
                <a:ea typeface="Quattrocento Sans"/>
                <a:cs typeface="Quattrocento Sans"/>
                <a:sym typeface="Quattrocento Sans"/>
              </a:rPr>
              <a:t>e clasifican en servicios de:</a:t>
            </a:r>
          </a:p>
          <a:p>
            <a:pPr marL="285750" indent="-285750">
              <a:buClr>
                <a:schemeClr val="dk1"/>
              </a:buClr>
              <a:buSzPts val="1100"/>
              <a:buFont typeface="+mj-lt"/>
              <a:buAutoNum type="romanLcPeriod"/>
            </a:pPr>
            <a:r>
              <a:rPr lang="en-US" sz="1400" dirty="0" smtClean="0">
                <a:solidFill>
                  <a:schemeClr val="dk1"/>
                </a:solidFill>
                <a:latin typeface="Quattrocento Sans"/>
                <a:ea typeface="Quattrocento Sans"/>
                <a:cs typeface="Quattrocento Sans"/>
                <a:sym typeface="Quattrocento Sans"/>
              </a:rPr>
              <a:t>Provision</a:t>
            </a:r>
            <a:endParaRPr lang="es" sz="1400" dirty="0">
              <a:solidFill>
                <a:schemeClr val="dk1"/>
              </a:solidFill>
              <a:latin typeface="Quattrocento Sans"/>
              <a:ea typeface="Quattrocento Sans"/>
              <a:cs typeface="Quattrocento Sans"/>
              <a:sym typeface="Quattrocento Sans"/>
            </a:endParaRPr>
          </a:p>
          <a:p>
            <a:pPr marL="285750" indent="-285750">
              <a:buClr>
                <a:schemeClr val="dk1"/>
              </a:buClr>
              <a:buSzPts val="1100"/>
              <a:buFont typeface="+mj-lt"/>
              <a:buAutoNum type="romanLcPeriod"/>
            </a:pPr>
            <a:r>
              <a:rPr lang="es" sz="1400" dirty="0" smtClean="0">
                <a:solidFill>
                  <a:schemeClr val="dk1"/>
                </a:solidFill>
                <a:latin typeface="Quattrocento Sans"/>
                <a:ea typeface="Quattrocento Sans"/>
                <a:cs typeface="Quattrocento Sans"/>
                <a:sym typeface="Quattrocento Sans"/>
              </a:rPr>
              <a:t>Regulacion </a:t>
            </a:r>
          </a:p>
          <a:p>
            <a:pPr marL="285750" indent="-285750">
              <a:buClr>
                <a:schemeClr val="dk1"/>
              </a:buClr>
              <a:buSzPts val="1100"/>
              <a:buFont typeface="+mj-lt"/>
              <a:buAutoNum type="romanLcPeriod"/>
            </a:pPr>
            <a:r>
              <a:rPr lang="es-UY" sz="1400" dirty="0" smtClean="0">
                <a:solidFill>
                  <a:schemeClr val="dk1"/>
                </a:solidFill>
                <a:latin typeface="Quattrocento Sans"/>
                <a:ea typeface="Quattrocento Sans"/>
                <a:cs typeface="Quattrocento Sans"/>
                <a:sym typeface="Quattrocento Sans"/>
              </a:rPr>
              <a:t>S</a:t>
            </a:r>
            <a:r>
              <a:rPr lang="es" sz="1400" dirty="0" smtClean="0">
                <a:solidFill>
                  <a:schemeClr val="dk1"/>
                </a:solidFill>
                <a:latin typeface="Quattrocento Sans"/>
                <a:ea typeface="Quattrocento Sans"/>
                <a:cs typeface="Quattrocento Sans"/>
                <a:sym typeface="Quattrocento Sans"/>
              </a:rPr>
              <a:t>ostenimiento</a:t>
            </a:r>
          </a:p>
          <a:p>
            <a:pPr marL="285750" indent="-285750">
              <a:buClr>
                <a:schemeClr val="dk1"/>
              </a:buClr>
              <a:buSzPts val="1100"/>
              <a:buFont typeface="+mj-lt"/>
              <a:buAutoNum type="romanLcPeriod"/>
            </a:pPr>
            <a:r>
              <a:rPr lang="es-UY" sz="1400" dirty="0">
                <a:solidFill>
                  <a:schemeClr val="dk1"/>
                </a:solidFill>
                <a:latin typeface="Quattrocento Sans"/>
                <a:ea typeface="Quattrocento Sans"/>
                <a:cs typeface="Quattrocento Sans"/>
                <a:sym typeface="Quattrocento Sans"/>
              </a:rPr>
              <a:t>C</a:t>
            </a:r>
            <a:r>
              <a:rPr lang="es" sz="1400" dirty="0" smtClean="0">
                <a:solidFill>
                  <a:schemeClr val="dk1"/>
                </a:solidFill>
                <a:latin typeface="Quattrocento Sans"/>
                <a:ea typeface="Quattrocento Sans"/>
                <a:cs typeface="Quattrocento Sans"/>
                <a:sym typeface="Quattrocento Sans"/>
              </a:rPr>
              <a:t>ultura</a:t>
            </a:r>
          </a:p>
          <a:p>
            <a:pPr marL="285750" indent="-285750">
              <a:buClr>
                <a:schemeClr val="dk1"/>
              </a:buClr>
              <a:buSzPts val="1100"/>
              <a:buFont typeface="+mj-lt"/>
              <a:buAutoNum type="romanLcPeriod"/>
            </a:pPr>
            <a:endParaRPr lang="es" sz="1400" dirty="0">
              <a:solidFill>
                <a:schemeClr val="dk1"/>
              </a:solidFill>
              <a:latin typeface="Quattrocento Sans"/>
              <a:ea typeface="Quattrocento Sans"/>
              <a:cs typeface="Quattrocento Sans"/>
              <a:sym typeface="Quattrocento Sans"/>
            </a:endParaRPr>
          </a:p>
          <a:p>
            <a:pPr marL="285750" indent="-285750">
              <a:buClr>
                <a:schemeClr val="dk1"/>
              </a:buClr>
              <a:buSzPts val="1100"/>
              <a:buFont typeface="+mj-lt"/>
              <a:buAutoNum type="romanLcPeriod"/>
            </a:pPr>
            <a:endParaRPr lang="es" sz="1400" dirty="0" smtClean="0">
              <a:solidFill>
                <a:schemeClr val="dk1"/>
              </a:solidFill>
              <a:latin typeface="Quattrocento Sans"/>
              <a:ea typeface="Quattrocento Sans"/>
              <a:cs typeface="Quattrocento Sans"/>
              <a:sym typeface="Quattrocento Sans"/>
            </a:endParaRPr>
          </a:p>
          <a:p>
            <a:pPr marL="171450" indent="-171450">
              <a:buClr>
                <a:schemeClr val="dk1"/>
              </a:buClr>
              <a:buSzPts val="1100"/>
            </a:pPr>
            <a:r>
              <a:rPr lang="es-UY" sz="1400" dirty="0" smtClean="0">
                <a:solidFill>
                  <a:schemeClr val="dk1"/>
                </a:solidFill>
                <a:latin typeface="Quattrocento Sans"/>
                <a:ea typeface="Quattrocento Sans"/>
                <a:cs typeface="Quattrocento Sans"/>
                <a:sym typeface="Quattrocento Sans"/>
              </a:rPr>
              <a:t>L</a:t>
            </a:r>
            <a:r>
              <a:rPr lang="es" sz="1400" dirty="0" smtClean="0">
                <a:solidFill>
                  <a:schemeClr val="dk1"/>
                </a:solidFill>
                <a:latin typeface="Quattrocento Sans"/>
                <a:ea typeface="Quattrocento Sans"/>
                <a:cs typeface="Quattrocento Sans"/>
                <a:sym typeface="Quattrocento Sans"/>
              </a:rPr>
              <a:t>a correcta identificacion, cuantificacion y la valoracion de estos servicios es una de as avenidas para su conservacion</a:t>
            </a:r>
            <a:endParaRPr sz="1000" dirty="0">
              <a:latin typeface="Quattrocento Sans"/>
              <a:ea typeface="Quattrocento Sans"/>
              <a:cs typeface="Quattrocento Sans"/>
              <a:sym typeface="Quattrocento Sans"/>
            </a:endParaRPr>
          </a:p>
        </p:txBody>
      </p:sp>
      <p:sp>
        <p:nvSpPr>
          <p:cNvPr id="7" name="Google Shape;91;p19"/>
          <p:cNvSpPr txBox="1">
            <a:spLocks/>
          </p:cNvSpPr>
          <p:nvPr/>
        </p:nvSpPr>
        <p:spPr>
          <a:xfrm>
            <a:off x="3058258" y="123478"/>
            <a:ext cx="5416180" cy="5794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just">
              <a:spcAft>
                <a:spcPts val="1600"/>
              </a:spcAft>
              <a:buClr>
                <a:schemeClr val="dk1"/>
              </a:buClr>
              <a:buSzPts val="1100"/>
              <a:buNone/>
            </a:pPr>
            <a:r>
              <a:rPr lang="es-UY" sz="1600" b="1" i="1" dirty="0">
                <a:solidFill>
                  <a:schemeClr val="dk1"/>
                </a:solidFill>
                <a:latin typeface="Quattrocento Sans"/>
                <a:ea typeface="Quattrocento Sans"/>
                <a:cs typeface="Quattrocento Sans"/>
                <a:sym typeface="Quattrocento Sans"/>
              </a:rPr>
              <a:t>¿Cómo </a:t>
            </a:r>
            <a:r>
              <a:rPr lang="es-UY" sz="1600" b="1" i="1" dirty="0" smtClean="0">
                <a:solidFill>
                  <a:schemeClr val="dk1"/>
                </a:solidFill>
                <a:latin typeface="Quattrocento Sans"/>
                <a:ea typeface="Quattrocento Sans"/>
                <a:cs typeface="Quattrocento Sans"/>
                <a:sym typeface="Quattrocento Sans"/>
              </a:rPr>
              <a:t>son s</a:t>
            </a:r>
            <a:r>
              <a:rPr lang="es-UY" sz="1600" b="1" i="1" dirty="0" smtClean="0">
                <a:solidFill>
                  <a:schemeClr val="dk1"/>
                </a:solidFill>
                <a:latin typeface="Quattrocento Sans"/>
                <a:ea typeface="Quattrocento Sans"/>
                <a:cs typeface="Quattrocento Sans"/>
                <a:sym typeface="Quattrocento Sans"/>
              </a:rPr>
              <a:t>ervicios </a:t>
            </a:r>
            <a:r>
              <a:rPr lang="es-UY" sz="1600" b="1" i="1" dirty="0" err="1" smtClean="0">
                <a:solidFill>
                  <a:schemeClr val="dk1"/>
                </a:solidFill>
                <a:latin typeface="Quattrocento Sans"/>
                <a:ea typeface="Quattrocento Sans"/>
                <a:cs typeface="Quattrocento Sans"/>
                <a:sym typeface="Quattrocento Sans"/>
              </a:rPr>
              <a:t>ecosistémicos</a:t>
            </a:r>
            <a:r>
              <a:rPr lang="es-UY" sz="1600" b="1" i="1" dirty="0" smtClean="0">
                <a:solidFill>
                  <a:schemeClr val="dk1"/>
                </a:solidFill>
                <a:latin typeface="Quattrocento Sans"/>
                <a:ea typeface="Quattrocento Sans"/>
                <a:cs typeface="Quattrocento Sans"/>
                <a:sym typeface="Quattrocento Sans"/>
              </a:rPr>
              <a:t> los recursos naturales?</a:t>
            </a:r>
            <a:endParaRPr lang="es-UY" sz="1600" b="1" i="1" dirty="0">
              <a:latin typeface="Quattrocento Sans"/>
              <a:ea typeface="Quattrocento Sans"/>
              <a:cs typeface="Quattrocento Sans"/>
              <a:sym typeface="Quattrocento Sans"/>
            </a:endParaRPr>
          </a:p>
        </p:txBody>
      </p:sp>
      <p:pic>
        <p:nvPicPr>
          <p:cNvPr id="2" name="Imagen 1"/>
          <p:cNvPicPr>
            <a:picLocks noChangeAspect="1"/>
          </p:cNvPicPr>
          <p:nvPr/>
        </p:nvPicPr>
        <p:blipFill>
          <a:blip r:embed="rId4"/>
          <a:stretch>
            <a:fillRect/>
          </a:stretch>
        </p:blipFill>
        <p:spPr>
          <a:xfrm>
            <a:off x="63569" y="483518"/>
            <a:ext cx="4645380" cy="4608512"/>
          </a:xfrm>
          <a:prstGeom prst="rect">
            <a:avLst/>
          </a:prstGeom>
        </p:spPr>
      </p:pic>
      <p:sp>
        <p:nvSpPr>
          <p:cNvPr id="6" name="Google Shape;91;p19"/>
          <p:cNvSpPr txBox="1">
            <a:spLocks/>
          </p:cNvSpPr>
          <p:nvPr/>
        </p:nvSpPr>
        <p:spPr>
          <a:xfrm>
            <a:off x="3419872" y="4783460"/>
            <a:ext cx="3456384" cy="3600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r>
              <a:rPr lang="es-MX" sz="1000">
                <a:latin typeface="Quattrocento Sans"/>
                <a:ea typeface="Quattrocento Sans"/>
                <a:cs typeface="Quattrocento Sans"/>
                <a:sym typeface="Quattrocento Sans"/>
              </a:rPr>
              <a:t>Fuente: WWF Glosario ambiental: Servicios Ecosistémicos </a:t>
            </a:r>
            <a:endParaRPr lang="es-MX" sz="1000" dirty="0">
              <a:latin typeface="Quattrocento Sans"/>
              <a:ea typeface="Quattrocento Sans"/>
              <a:cs typeface="Quattrocento Sans"/>
              <a:sym typeface="Quattrocento San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6" name="Google Shape;97;p20"/>
          <p:cNvSpPr txBox="1">
            <a:spLocks noGrp="1"/>
          </p:cNvSpPr>
          <p:nvPr>
            <p:ph type="title"/>
          </p:nvPr>
        </p:nvSpPr>
        <p:spPr>
          <a:xfrm>
            <a:off x="2051720" y="483518"/>
            <a:ext cx="6408712" cy="10081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b="1" i="1" dirty="0" smtClean="0">
                <a:latin typeface="Quattrocento Sans"/>
                <a:ea typeface="Quattrocento Sans"/>
                <a:cs typeface="Quattrocento Sans"/>
                <a:sym typeface="Quattrocento Sans"/>
              </a:rPr>
              <a:t>Los bienes publicos </a:t>
            </a:r>
            <a:r>
              <a:rPr lang="es" sz="2400" b="1" i="1" dirty="0" smtClean="0">
                <a:latin typeface="Quattrocento Sans"/>
                <a:ea typeface="Quattrocento Sans"/>
                <a:cs typeface="Quattrocento Sans"/>
                <a:sym typeface="Quattrocento Sans"/>
              </a:rPr>
              <a:t>ambientales</a:t>
            </a:r>
            <a:endParaRPr sz="2400" b="1" i="1" dirty="0">
              <a:latin typeface="Quattrocento Sans"/>
              <a:ea typeface="Quattrocento Sans"/>
              <a:cs typeface="Quattrocento Sans"/>
              <a:sym typeface="Quattrocento Sans"/>
            </a:endParaRPr>
          </a:p>
        </p:txBody>
      </p:sp>
      <p:sp>
        <p:nvSpPr>
          <p:cNvPr id="7" name="Google Shape;99;p20"/>
          <p:cNvSpPr txBox="1"/>
          <p:nvPr/>
        </p:nvSpPr>
        <p:spPr>
          <a:xfrm>
            <a:off x="1835696" y="1131590"/>
            <a:ext cx="5832648" cy="3096344"/>
          </a:xfrm>
          <a:prstGeom prst="rect">
            <a:avLst/>
          </a:prstGeom>
          <a:noFill/>
          <a:ln>
            <a:noFill/>
          </a:ln>
        </p:spPr>
        <p:txBody>
          <a:bodyPr spcFirstLastPara="1" wrap="square" lIns="91425" tIns="91425" rIns="91425" bIns="91425" anchor="t" anchorCtr="0">
            <a:noAutofit/>
          </a:bodyPr>
          <a:lstStyle/>
          <a:p>
            <a:pPr marL="285750" lvl="0" indent="-285750">
              <a:lnSpc>
                <a:spcPct val="115000"/>
              </a:lnSpc>
              <a:buClr>
                <a:schemeClr val="dk1"/>
              </a:buClr>
              <a:buSzPts val="1100"/>
              <a:buFont typeface="Arial" panose="020B0604020202020204" pitchFamily="34" charset="0"/>
              <a:buChar char="•"/>
            </a:pPr>
            <a:r>
              <a:rPr lang="es-ES" sz="1600" dirty="0" smtClean="0">
                <a:latin typeface="Quattrocento Sans"/>
                <a:ea typeface="Quattrocento Sans"/>
                <a:cs typeface="Quattrocento Sans"/>
                <a:sym typeface="Quattrocento Sans"/>
              </a:rPr>
              <a:t>Las características </a:t>
            </a:r>
            <a:r>
              <a:rPr lang="es-ES" sz="1600" dirty="0">
                <a:latin typeface="Quattrocento Sans"/>
                <a:ea typeface="Quattrocento Sans"/>
                <a:cs typeface="Quattrocento Sans"/>
                <a:sym typeface="Quattrocento Sans"/>
              </a:rPr>
              <a:t>(no exclusión y no rivalidad) </a:t>
            </a:r>
            <a:r>
              <a:rPr lang="es-ES" sz="1600" dirty="0" smtClean="0">
                <a:latin typeface="Quattrocento Sans"/>
                <a:ea typeface="Quattrocento Sans"/>
                <a:cs typeface="Quattrocento Sans"/>
                <a:sym typeface="Quattrocento Sans"/>
              </a:rPr>
              <a:t>de los bienes públicos pueden llevar a un aprovechamiento no sustentable</a:t>
            </a:r>
            <a:br>
              <a:rPr lang="es-ES" sz="1600" dirty="0" smtClean="0">
                <a:latin typeface="Quattrocento Sans"/>
                <a:ea typeface="Quattrocento Sans"/>
                <a:cs typeface="Quattrocento Sans"/>
                <a:sym typeface="Quattrocento Sans"/>
              </a:rPr>
            </a:br>
            <a:endParaRPr lang="es-ES" sz="1600" dirty="0" smtClean="0">
              <a:latin typeface="Quattrocento Sans"/>
              <a:ea typeface="Quattrocento Sans"/>
              <a:cs typeface="Quattrocento Sans"/>
              <a:sym typeface="Quattrocento Sans"/>
            </a:endParaRPr>
          </a:p>
          <a:p>
            <a:pPr marL="285750" lvl="2" indent="-285750">
              <a:lnSpc>
                <a:spcPct val="115000"/>
              </a:lnSpc>
              <a:buClr>
                <a:schemeClr val="dk1"/>
              </a:buClr>
              <a:buSzPts val="1100"/>
              <a:buFont typeface="Arial" panose="020B0604020202020204" pitchFamily="34" charset="0"/>
              <a:buChar char="•"/>
            </a:pPr>
            <a:r>
              <a:rPr lang="es-MX" sz="1600" dirty="0" smtClean="0">
                <a:latin typeface="Quattrocento Sans"/>
                <a:ea typeface="Quattrocento Sans"/>
                <a:cs typeface="Quattrocento Sans"/>
                <a:sym typeface="Quattrocento Sans"/>
              </a:rPr>
              <a:t>La </a:t>
            </a:r>
            <a:r>
              <a:rPr lang="es-MX" sz="1600" dirty="0">
                <a:latin typeface="Quattrocento Sans"/>
                <a:ea typeface="Quattrocento Sans"/>
                <a:cs typeface="Quattrocento Sans"/>
                <a:sym typeface="Quattrocento Sans"/>
              </a:rPr>
              <a:t>ausencia de derechos de propiedad o reglas de uso </a:t>
            </a:r>
            <a:r>
              <a:rPr lang="es-MX" sz="1600" dirty="0" smtClean="0">
                <a:latin typeface="Quattrocento Sans"/>
                <a:ea typeface="Quattrocento Sans"/>
                <a:cs typeface="Quattrocento Sans"/>
                <a:sym typeface="Quattrocento Sans"/>
              </a:rPr>
              <a:t>definidas lleva </a:t>
            </a:r>
            <a:r>
              <a:rPr lang="es-MX" sz="1600" dirty="0">
                <a:latin typeface="Quattrocento Sans"/>
                <a:ea typeface="Quattrocento Sans"/>
                <a:cs typeface="Quattrocento Sans"/>
                <a:sym typeface="Quattrocento Sans"/>
              </a:rPr>
              <a:t>a la sobreexplotación de </a:t>
            </a:r>
            <a:r>
              <a:rPr lang="es-MX" sz="1600" dirty="0" smtClean="0">
                <a:latin typeface="Quattrocento Sans"/>
                <a:ea typeface="Quattrocento Sans"/>
                <a:cs typeface="Quattrocento Sans"/>
                <a:sym typeface="Quattrocento Sans"/>
              </a:rPr>
              <a:t>estos bienes y </a:t>
            </a:r>
            <a:r>
              <a:rPr lang="es-MX" sz="1600" dirty="0">
                <a:latin typeface="Quattrocento Sans"/>
                <a:ea typeface="Quattrocento Sans"/>
                <a:cs typeface="Quattrocento Sans"/>
                <a:sym typeface="Quattrocento Sans"/>
              </a:rPr>
              <a:t>recursos naturales.</a:t>
            </a:r>
            <a:r>
              <a:rPr lang="es-ES" sz="1600" dirty="0" smtClean="0">
                <a:latin typeface="Quattrocento Sans"/>
                <a:ea typeface="Quattrocento Sans"/>
                <a:cs typeface="Quattrocento Sans"/>
                <a:sym typeface="Wingdings" panose="05000000000000000000" pitchFamily="2" charset="2"/>
              </a:rPr>
              <a:t> </a:t>
            </a:r>
            <a:r>
              <a:rPr lang="es-ES" dirty="0" smtClean="0">
                <a:latin typeface="Quattrocento Sans"/>
                <a:ea typeface="Quattrocento Sans"/>
                <a:cs typeface="Quattrocento Sans"/>
                <a:sym typeface="Quattrocento Sans"/>
              </a:rPr>
              <a:t>i.e. el uso de áreas de pastizales de libre acceso para ganado</a:t>
            </a:r>
            <a:br>
              <a:rPr lang="es-ES" dirty="0" smtClean="0">
                <a:latin typeface="Quattrocento Sans"/>
                <a:ea typeface="Quattrocento Sans"/>
                <a:cs typeface="Quattrocento Sans"/>
                <a:sym typeface="Quattrocento Sans"/>
              </a:rPr>
            </a:br>
            <a:endParaRPr lang="es-ES" dirty="0" smtClean="0">
              <a:latin typeface="Quattrocento Sans"/>
              <a:ea typeface="Quattrocento Sans"/>
              <a:cs typeface="Quattrocento Sans"/>
              <a:sym typeface="Quattrocento Sans"/>
            </a:endParaRPr>
          </a:p>
          <a:p>
            <a:pPr marL="285750" lvl="2" indent="-285750">
              <a:lnSpc>
                <a:spcPct val="115000"/>
              </a:lnSpc>
              <a:buClr>
                <a:schemeClr val="dk1"/>
              </a:buClr>
              <a:buSzPts val="1100"/>
              <a:buFont typeface="Arial" panose="020B0604020202020204" pitchFamily="34" charset="0"/>
              <a:buChar char="•"/>
            </a:pPr>
            <a:r>
              <a:rPr lang="es-ES" sz="1600" dirty="0" smtClean="0">
                <a:latin typeface="Quattrocento Sans"/>
                <a:ea typeface="Quattrocento Sans"/>
                <a:cs typeface="Quattrocento Sans"/>
                <a:sym typeface="Quattrocento Sans"/>
              </a:rPr>
              <a:t>Bienes públicos globales, afectan a todo el planeta </a:t>
            </a:r>
            <a:r>
              <a:rPr lang="es-ES" sz="1600" dirty="0" smtClean="0">
                <a:latin typeface="Quattrocento Sans"/>
                <a:ea typeface="Quattrocento Sans"/>
                <a:cs typeface="Quattrocento Sans"/>
                <a:sym typeface="Wingdings" panose="05000000000000000000" pitchFamily="2" charset="2"/>
              </a:rPr>
              <a:t></a:t>
            </a:r>
            <a:r>
              <a:rPr lang="es-ES" sz="1600" dirty="0" smtClean="0">
                <a:latin typeface="Quattrocento Sans"/>
                <a:ea typeface="Quattrocento Sans"/>
                <a:cs typeface="Quattrocento Sans"/>
                <a:sym typeface="Quattrocento Sans"/>
              </a:rPr>
              <a:t> </a:t>
            </a:r>
            <a:r>
              <a:rPr lang="es-ES" dirty="0" smtClean="0">
                <a:latin typeface="Quattrocento Sans"/>
                <a:ea typeface="Quattrocento Sans"/>
                <a:cs typeface="Quattrocento Sans"/>
                <a:sym typeface="Quattrocento Sans"/>
              </a:rPr>
              <a:t>i.e. capa de ozono, concentración de CO2 en la atmosfera, preservación de especies, océanos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2051720" y="195486"/>
            <a:ext cx="5688632" cy="576064"/>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sz="2000" b="1" i="1" dirty="0" smtClean="0">
                <a:latin typeface="Quattrocento Sans"/>
                <a:ea typeface="Quattrocento Sans"/>
                <a:cs typeface="Quattrocento Sans"/>
                <a:sym typeface="Quattrocento Sans"/>
              </a:rPr>
              <a:t>Las externalidades ambientales</a:t>
            </a:r>
            <a:endParaRPr sz="2000" b="1" i="1" dirty="0">
              <a:latin typeface="Quattrocento Sans"/>
              <a:ea typeface="Quattrocento Sans"/>
              <a:cs typeface="Quattrocento Sans"/>
              <a:sym typeface="Quattrocento Sans"/>
            </a:endParaRPr>
          </a:p>
        </p:txBody>
      </p:sp>
      <p:sp>
        <p:nvSpPr>
          <p:cNvPr id="73" name="Google Shape;73;p16"/>
          <p:cNvSpPr txBox="1">
            <a:spLocks noGrp="1"/>
          </p:cNvSpPr>
          <p:nvPr>
            <p:ph type="body" idx="1"/>
          </p:nvPr>
        </p:nvSpPr>
        <p:spPr>
          <a:xfrm>
            <a:off x="1763688" y="555526"/>
            <a:ext cx="5760640" cy="4286542"/>
          </a:xfrm>
          <a:prstGeom prst="rect">
            <a:avLst/>
          </a:prstGeom>
        </p:spPr>
        <p:txBody>
          <a:bodyPr spcFirstLastPara="1" wrap="square" lIns="91425" tIns="91425" rIns="91425" bIns="91425" anchor="t" anchorCtr="0">
            <a:noAutofit/>
          </a:bodyPr>
          <a:lstStyle/>
          <a:p>
            <a:pPr marL="285750" indent="-285750" algn="just"/>
            <a:r>
              <a:rPr lang="en-US" sz="1400" dirty="0" smtClean="0">
                <a:solidFill>
                  <a:schemeClr val="dk1"/>
                </a:solidFill>
                <a:latin typeface="Quattrocento Sans"/>
                <a:ea typeface="Quattrocento Sans"/>
                <a:cs typeface="Quattrocento Sans"/>
                <a:sym typeface="Quattrocento Sans"/>
              </a:rPr>
              <a:t>Son </a:t>
            </a:r>
            <a:r>
              <a:rPr lang="en-US" sz="1400" dirty="0" err="1" smtClean="0">
                <a:solidFill>
                  <a:schemeClr val="dk1"/>
                </a:solidFill>
                <a:latin typeface="Quattrocento Sans"/>
                <a:ea typeface="Quattrocento Sans"/>
                <a:cs typeface="Quattrocento Sans"/>
                <a:sym typeface="Quattrocento Sans"/>
              </a:rPr>
              <a:t>los</a:t>
            </a:r>
            <a:r>
              <a:rPr lang="en-US" sz="1400" dirty="0" smtClean="0">
                <a:solidFill>
                  <a:schemeClr val="dk1"/>
                </a:solidFill>
                <a:latin typeface="Quattrocento Sans"/>
                <a:ea typeface="Quattrocento Sans"/>
                <a:cs typeface="Quattrocento Sans"/>
                <a:sym typeface="Quattrocento Sans"/>
              </a:rPr>
              <a:t> </a:t>
            </a:r>
            <a:r>
              <a:rPr lang="es-MX" sz="1400" dirty="0" smtClean="0">
                <a:solidFill>
                  <a:schemeClr val="dk1"/>
                </a:solidFill>
                <a:latin typeface="Quattrocento Sans"/>
                <a:ea typeface="Quattrocento Sans"/>
                <a:cs typeface="Quattrocento Sans"/>
                <a:sym typeface="Quattrocento Sans"/>
              </a:rPr>
              <a:t>impactos (negativos o positivos) que una actividad económica o social genera sobre el medio ambiente y que afectan a terceros sin que estos reciban o paguen una compensación por ello</a:t>
            </a:r>
          </a:p>
          <a:p>
            <a:pPr marL="285750" indent="-285750" algn="just"/>
            <a:r>
              <a:rPr lang="es-MX" sz="1400" dirty="0" smtClean="0">
                <a:solidFill>
                  <a:schemeClr val="dk1"/>
                </a:solidFill>
                <a:latin typeface="Quattrocento Sans"/>
                <a:ea typeface="Quattrocento Sans"/>
                <a:cs typeface="Quattrocento Sans"/>
                <a:sym typeface="Quattrocento Sans"/>
              </a:rPr>
              <a:t>Externalidades ambientales negativos </a:t>
            </a:r>
            <a:r>
              <a:rPr lang="es-MX" sz="1400" dirty="0" smtClean="0">
                <a:solidFill>
                  <a:schemeClr val="dk1"/>
                </a:solidFill>
                <a:latin typeface="Quattrocento Sans"/>
                <a:ea typeface="Quattrocento Sans"/>
                <a:cs typeface="Quattrocento Sans"/>
                <a:sym typeface="Wingdings" panose="05000000000000000000" pitchFamily="2" charset="2"/>
              </a:rPr>
              <a:t> </a:t>
            </a:r>
            <a:r>
              <a:rPr lang="es-MX" sz="1200" dirty="0" smtClean="0">
                <a:solidFill>
                  <a:schemeClr val="dk1"/>
                </a:solidFill>
                <a:latin typeface="Quattrocento Sans"/>
                <a:ea typeface="Quattrocento Sans"/>
                <a:cs typeface="Quattrocento Sans"/>
                <a:sym typeface="Wingdings" panose="05000000000000000000" pitchFamily="2" charset="2"/>
              </a:rPr>
              <a:t>i.e</a:t>
            </a:r>
            <a:r>
              <a:rPr lang="es-MX" sz="1200" dirty="0">
                <a:solidFill>
                  <a:schemeClr val="dk1"/>
                </a:solidFill>
                <a:latin typeface="Quattrocento Sans"/>
                <a:ea typeface="Quattrocento Sans"/>
                <a:cs typeface="Quattrocento Sans"/>
                <a:sym typeface="Wingdings" panose="05000000000000000000" pitchFamily="2" charset="2"/>
              </a:rPr>
              <a:t>. E</a:t>
            </a:r>
            <a:r>
              <a:rPr lang="es-MX" sz="1200" dirty="0" smtClean="0">
                <a:solidFill>
                  <a:schemeClr val="dk1"/>
                </a:solidFill>
                <a:latin typeface="Quattrocento Sans"/>
                <a:ea typeface="Quattrocento Sans"/>
                <a:cs typeface="Quattrocento Sans"/>
                <a:sym typeface="Wingdings" panose="05000000000000000000" pitchFamily="2" charset="2"/>
              </a:rPr>
              <a:t>fluentes </a:t>
            </a:r>
            <a:r>
              <a:rPr lang="es-MX" sz="1200" dirty="0">
                <a:solidFill>
                  <a:schemeClr val="dk1"/>
                </a:solidFill>
                <a:latin typeface="Quattrocento Sans"/>
                <a:ea typeface="Quattrocento Sans"/>
                <a:cs typeface="Quattrocento Sans"/>
                <a:sym typeface="Wingdings" panose="05000000000000000000" pitchFamily="2" charset="2"/>
              </a:rPr>
              <a:t>agrícolas, ganaderos, industriales o urbanos que causan eutrofización y efectos negativos en salud, producción y </a:t>
            </a:r>
            <a:r>
              <a:rPr lang="es-MX" sz="1200" dirty="0" smtClean="0">
                <a:solidFill>
                  <a:schemeClr val="dk1"/>
                </a:solidFill>
                <a:latin typeface="Quattrocento Sans"/>
                <a:ea typeface="Quattrocento Sans"/>
                <a:cs typeface="Quattrocento Sans"/>
                <a:sym typeface="Wingdings" panose="05000000000000000000" pitchFamily="2" charset="2"/>
              </a:rPr>
              <a:t>ecosistemas</a:t>
            </a:r>
          </a:p>
          <a:p>
            <a:pPr marL="285750" indent="-285750" algn="just"/>
            <a:r>
              <a:rPr lang="es-MX" sz="1400" dirty="0" smtClean="0">
                <a:solidFill>
                  <a:schemeClr val="tx1"/>
                </a:solidFill>
                <a:latin typeface="Quattrocento Sans" panose="020B0604020202020204" charset="0"/>
              </a:rPr>
              <a:t>Aunque </a:t>
            </a:r>
            <a:r>
              <a:rPr lang="es-MX" sz="1400" dirty="0">
                <a:solidFill>
                  <a:schemeClr val="tx1"/>
                </a:solidFill>
                <a:latin typeface="Quattrocento Sans" panose="020B0604020202020204" charset="0"/>
              </a:rPr>
              <a:t>existe regulación ambiental en Uruguay, los </a:t>
            </a:r>
            <a:r>
              <a:rPr lang="es-MX" sz="1400" dirty="0" err="1">
                <a:solidFill>
                  <a:schemeClr val="tx1"/>
                </a:solidFill>
                <a:latin typeface="Quattrocento Sans" panose="020B0604020202020204" charset="0"/>
              </a:rPr>
              <a:t>monitoreos</a:t>
            </a:r>
            <a:r>
              <a:rPr lang="es-MX" sz="1400" dirty="0">
                <a:solidFill>
                  <a:schemeClr val="tx1"/>
                </a:solidFill>
                <a:latin typeface="Quattrocento Sans" panose="020B0604020202020204" charset="0"/>
              </a:rPr>
              <a:t> de 2019-2022 muestran excedencias </a:t>
            </a:r>
            <a:r>
              <a:rPr lang="es-MX" sz="1400" dirty="0" smtClean="0">
                <a:solidFill>
                  <a:schemeClr val="tx1"/>
                </a:solidFill>
                <a:latin typeface="Quattrocento Sans" panose="020B0604020202020204" charset="0"/>
              </a:rPr>
              <a:t>de nutrientes en </a:t>
            </a:r>
            <a:r>
              <a:rPr lang="es-MX" sz="1400" dirty="0">
                <a:solidFill>
                  <a:schemeClr val="tx1"/>
                </a:solidFill>
                <a:latin typeface="Quattrocento Sans" panose="020B0604020202020204" charset="0"/>
              </a:rPr>
              <a:t>varios cuerpos de agua relevantes del </a:t>
            </a:r>
            <a:r>
              <a:rPr lang="es-MX" sz="1400" dirty="0" smtClean="0">
                <a:solidFill>
                  <a:schemeClr val="tx1"/>
                </a:solidFill>
                <a:latin typeface="Quattrocento Sans" panose="020B0604020202020204" charset="0"/>
              </a:rPr>
              <a:t>país (mirar siguiente dispositivo) </a:t>
            </a:r>
          </a:p>
          <a:p>
            <a:pPr marL="285750" indent="-285750" algn="just"/>
            <a:r>
              <a:rPr lang="es-MX" sz="1400" dirty="0">
                <a:solidFill>
                  <a:schemeClr val="tx1"/>
                </a:solidFill>
                <a:latin typeface="Quattrocento Sans" panose="020B0604020202020204" charset="0"/>
                <a:ea typeface="Quattrocento Sans"/>
                <a:cs typeface="Quattrocento Sans"/>
                <a:sym typeface="Wingdings" panose="05000000000000000000" pitchFamily="2" charset="2"/>
              </a:rPr>
              <a:t>¿Las </a:t>
            </a:r>
            <a:r>
              <a:rPr lang="es-MX" sz="1400" dirty="0" smtClean="0">
                <a:solidFill>
                  <a:schemeClr val="tx1"/>
                </a:solidFill>
                <a:latin typeface="Quattrocento Sans" panose="020B0604020202020204" charset="0"/>
                <a:ea typeface="Quattrocento Sans"/>
                <a:cs typeface="Quattrocento Sans"/>
                <a:sym typeface="Wingdings" panose="05000000000000000000" pitchFamily="2" charset="2"/>
              </a:rPr>
              <a:t>soluciones a estas externalidades?:</a:t>
            </a:r>
          </a:p>
          <a:p>
            <a:pPr marL="742950" lvl="1" indent="-285750" algn="just"/>
            <a:r>
              <a:rPr lang="es-MX" sz="1200" dirty="0" smtClean="0">
                <a:solidFill>
                  <a:schemeClr val="tx1"/>
                </a:solidFill>
                <a:latin typeface="Quattrocento Sans" panose="020B0604020202020204" charset="0"/>
                <a:ea typeface="Quattrocento Sans"/>
                <a:cs typeface="Quattrocento Sans"/>
                <a:sym typeface="Wingdings" panose="05000000000000000000" pitchFamily="2" charset="2"/>
              </a:rPr>
              <a:t>Uso de instrumentos de mercado (i.e. impuestos)</a:t>
            </a:r>
          </a:p>
          <a:p>
            <a:pPr marL="742950" lvl="1" indent="-285750" algn="just"/>
            <a:r>
              <a:rPr lang="es-MX" sz="1200" dirty="0" smtClean="0">
                <a:solidFill>
                  <a:schemeClr val="tx1"/>
                </a:solidFill>
                <a:latin typeface="Quattrocento Sans" panose="020B0604020202020204" charset="0"/>
                <a:ea typeface="Quattrocento Sans"/>
                <a:cs typeface="Quattrocento Sans"/>
                <a:sym typeface="Wingdings" panose="05000000000000000000" pitchFamily="2" charset="2"/>
              </a:rPr>
              <a:t>Procesos de negociación (Teorema de </a:t>
            </a:r>
            <a:r>
              <a:rPr lang="es-MX" sz="1200" dirty="0" err="1" smtClean="0">
                <a:solidFill>
                  <a:schemeClr val="tx1"/>
                </a:solidFill>
                <a:latin typeface="Quattrocento Sans" panose="020B0604020202020204" charset="0"/>
                <a:ea typeface="Quattrocento Sans"/>
                <a:cs typeface="Quattrocento Sans"/>
                <a:sym typeface="Wingdings" panose="05000000000000000000" pitchFamily="2" charset="2"/>
              </a:rPr>
              <a:t>Coase</a:t>
            </a:r>
            <a:r>
              <a:rPr lang="es-MX" sz="1200" dirty="0" smtClean="0">
                <a:solidFill>
                  <a:schemeClr val="tx1"/>
                </a:solidFill>
                <a:latin typeface="Quattrocento Sans" panose="020B0604020202020204" charset="0"/>
                <a:ea typeface="Quattrocento Sans"/>
                <a:cs typeface="Quattrocento Sans"/>
                <a:sym typeface="Wingdings" panose="05000000000000000000" pitchFamily="2" charset="2"/>
              </a:rPr>
              <a:t>)</a:t>
            </a:r>
          </a:p>
          <a:p>
            <a:pPr marL="742950" lvl="1" indent="-285750" algn="just"/>
            <a:r>
              <a:rPr lang="es-MX" sz="1200" dirty="0" smtClean="0">
                <a:solidFill>
                  <a:schemeClr val="tx1"/>
                </a:solidFill>
                <a:latin typeface="Quattrocento Sans" panose="020B0604020202020204" charset="0"/>
                <a:ea typeface="Quattrocento Sans"/>
                <a:cs typeface="Quattrocento Sans"/>
                <a:sym typeface="Wingdings" panose="05000000000000000000" pitchFamily="2" charset="2"/>
              </a:rPr>
              <a:t>Aplicación de diversas regulaciones (i.e. estándares de calidad, restricciones, normas)</a:t>
            </a:r>
            <a:endParaRPr lang="es-MX" sz="1200" dirty="0" smtClean="0">
              <a:solidFill>
                <a:schemeClr val="tx1"/>
              </a:solidFill>
              <a:latin typeface="Quattrocento Sans"/>
              <a:ea typeface="Quattrocento Sans"/>
              <a:cs typeface="Quattrocento Sans"/>
              <a:sym typeface="Wingdings" panose="05000000000000000000" pitchFamily="2" charset="2"/>
            </a:endParaRPr>
          </a:p>
          <a:p>
            <a:pPr marL="285750" indent="-285750" algn="just"/>
            <a:endParaRPr lang="es-MX" sz="1400" dirty="0" smtClean="0">
              <a:solidFill>
                <a:schemeClr val="dk1"/>
              </a:solidFill>
              <a:latin typeface="Quattrocento Sans"/>
              <a:ea typeface="Quattrocento Sans"/>
              <a:cs typeface="Quattrocento Sans"/>
              <a:sym typeface="Quattrocento Sans"/>
            </a:endParaRPr>
          </a:p>
        </p:txBody>
      </p:sp>
      <p:sp>
        <p:nvSpPr>
          <p:cNvPr id="2" name="Rectángulo 1"/>
          <p:cNvSpPr/>
          <p:nvPr/>
        </p:nvSpPr>
        <p:spPr>
          <a:xfrm>
            <a:off x="1972438" y="3236337"/>
            <a:ext cx="6127953" cy="307777"/>
          </a:xfrm>
          <a:prstGeom prst="rect">
            <a:avLst/>
          </a:prstGeom>
        </p:spPr>
        <p:txBody>
          <a:bodyPr wrap="square">
            <a:spAutoFit/>
          </a:bodyPr>
          <a:lstStyle/>
          <a:p>
            <a:r>
              <a:rPr lang="es-MX" dirty="0" smtClean="0">
                <a:latin typeface="Quattrocento Sans" panose="020B0604020202020204" charset="0"/>
              </a:rPr>
              <a:t>.</a:t>
            </a:r>
            <a:endParaRPr lang="es-MX" dirty="0">
              <a:latin typeface="Quattrocento Sans" panose="020B0604020202020204" charset="0"/>
            </a:endParaRPr>
          </a:p>
        </p:txBody>
      </p:sp>
    </p:spTree>
    <p:extLst>
      <p:ext uri="{BB962C8B-B14F-4D97-AF65-F5344CB8AC3E}">
        <p14:creationId xmlns:p14="http://schemas.microsoft.com/office/powerpoint/2010/main" val="3396930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6" name="Google Shape;97;p20"/>
          <p:cNvSpPr txBox="1">
            <a:spLocks/>
          </p:cNvSpPr>
          <p:nvPr/>
        </p:nvSpPr>
        <p:spPr>
          <a:xfrm>
            <a:off x="5304549" y="267494"/>
            <a:ext cx="2075763" cy="10418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MX" sz="1050" b="1" i="1" dirty="0">
                <a:latin typeface="Quattrocento Sans"/>
                <a:ea typeface="Quattrocento Sans"/>
                <a:cs typeface="Quattrocento Sans"/>
                <a:sym typeface="Quattrocento Sans"/>
              </a:rPr>
              <a:t>Concentración de Fósforo Total (FT) en cuencas hidrográficas de Uruguay en el</a:t>
            </a:r>
          </a:p>
          <a:p>
            <a:r>
              <a:rPr lang="es-MX" sz="1050" b="1" i="1" dirty="0">
                <a:latin typeface="Quattrocento Sans"/>
                <a:ea typeface="Quattrocento Sans"/>
                <a:cs typeface="Quattrocento Sans"/>
                <a:sym typeface="Quattrocento Sans"/>
              </a:rPr>
              <a:t>período 2019-2022, y límite establecido por el Decreto Nº 253/1979.</a:t>
            </a:r>
            <a:endParaRPr lang="es-ES" sz="1050" b="1" i="1" dirty="0">
              <a:latin typeface="Quattrocento Sans"/>
              <a:ea typeface="Quattrocento Sans"/>
              <a:cs typeface="Quattrocento Sans"/>
              <a:sym typeface="Quattrocento Sans"/>
            </a:endParaRPr>
          </a:p>
        </p:txBody>
      </p:sp>
      <p:sp>
        <p:nvSpPr>
          <p:cNvPr id="3" name="Rectángulo 2"/>
          <p:cNvSpPr/>
          <p:nvPr/>
        </p:nvSpPr>
        <p:spPr>
          <a:xfrm>
            <a:off x="5334760" y="2806065"/>
            <a:ext cx="2117560" cy="1061829"/>
          </a:xfrm>
          <a:prstGeom prst="rect">
            <a:avLst/>
          </a:prstGeom>
        </p:spPr>
        <p:txBody>
          <a:bodyPr wrap="square">
            <a:spAutoFit/>
          </a:bodyPr>
          <a:lstStyle/>
          <a:p>
            <a:r>
              <a:rPr lang="es-MX" sz="1050" b="1" i="1" dirty="0">
                <a:latin typeface="Quattrocento Sans" panose="020B0604020202020204" charset="0"/>
              </a:rPr>
              <a:t>Concentración de Nitrógeno Total (NT) en cuencas hidrográficas de Uruguay en </a:t>
            </a:r>
            <a:r>
              <a:rPr lang="es-MX" sz="1050" b="1" i="1" dirty="0" smtClean="0">
                <a:latin typeface="Quattrocento Sans" panose="020B0604020202020204" charset="0"/>
              </a:rPr>
              <a:t>el período </a:t>
            </a:r>
            <a:r>
              <a:rPr lang="es-MX" sz="1050" b="1" i="1" dirty="0">
                <a:latin typeface="Quattrocento Sans" panose="020B0604020202020204" charset="0"/>
              </a:rPr>
              <a:t>2019-2022, y límite establecido por el Decreto Nº 253/1979</a:t>
            </a:r>
            <a:r>
              <a:rPr lang="es-MX" sz="1050" dirty="0" smtClean="0">
                <a:latin typeface="CIDFont+F8"/>
              </a:rPr>
              <a:t>.</a:t>
            </a:r>
            <a:endParaRPr lang="es-UY" sz="1050" dirty="0"/>
          </a:p>
        </p:txBody>
      </p:sp>
      <p:pic>
        <p:nvPicPr>
          <p:cNvPr id="4" name="Imagen 3"/>
          <p:cNvPicPr>
            <a:picLocks noChangeAspect="1"/>
          </p:cNvPicPr>
          <p:nvPr/>
        </p:nvPicPr>
        <p:blipFill>
          <a:blip r:embed="rId4"/>
          <a:stretch>
            <a:fillRect/>
          </a:stretch>
        </p:blipFill>
        <p:spPr>
          <a:xfrm>
            <a:off x="107504" y="280186"/>
            <a:ext cx="5256584" cy="2363572"/>
          </a:xfrm>
          <a:prstGeom prst="rect">
            <a:avLst/>
          </a:prstGeom>
        </p:spPr>
      </p:pic>
      <p:pic>
        <p:nvPicPr>
          <p:cNvPr id="5" name="Imagen 4"/>
          <p:cNvPicPr>
            <a:picLocks noChangeAspect="1"/>
          </p:cNvPicPr>
          <p:nvPr/>
        </p:nvPicPr>
        <p:blipFill>
          <a:blip r:embed="rId5"/>
          <a:stretch>
            <a:fillRect/>
          </a:stretch>
        </p:blipFill>
        <p:spPr>
          <a:xfrm>
            <a:off x="107504" y="2661815"/>
            <a:ext cx="5227255" cy="2361712"/>
          </a:xfrm>
          <a:prstGeom prst="rect">
            <a:avLst/>
          </a:prstGeom>
        </p:spPr>
      </p:pic>
    </p:spTree>
    <p:extLst>
      <p:ext uri="{BB962C8B-B14F-4D97-AF65-F5344CB8AC3E}">
        <p14:creationId xmlns:p14="http://schemas.microsoft.com/office/powerpoint/2010/main" val="237436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4496</TotalTime>
  <Words>1446</Words>
  <Application>Microsoft Office PowerPoint</Application>
  <PresentationFormat>Presentación en pantalla (16:9)</PresentationFormat>
  <Paragraphs>130</Paragraphs>
  <Slides>28</Slides>
  <Notes>28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Wingdings</vt:lpstr>
      <vt:lpstr>Quattrocento Sans</vt:lpstr>
      <vt:lpstr>CIDFont+F8</vt:lpstr>
      <vt:lpstr>Cambria Math</vt:lpstr>
      <vt:lpstr>Arial</vt:lpstr>
      <vt:lpstr>Simple Light</vt:lpstr>
      <vt:lpstr>Presentación de PowerPoint</vt:lpstr>
      <vt:lpstr>¿Qué es la economía ambiental y que relevancia tiene con el cambio climático?</vt:lpstr>
      <vt:lpstr>Conceptos clave</vt:lpstr>
      <vt:lpstr>La relacion entre recursos naturales y produccion</vt:lpstr>
      <vt:lpstr>Presentación de PowerPoint</vt:lpstr>
      <vt:lpstr>Presentación de PowerPoint</vt:lpstr>
      <vt:lpstr>Los bienes publicos ambientales</vt:lpstr>
      <vt:lpstr>Las externalidades ambientales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Federico Caporale</dc:creator>
  <cp:lastModifiedBy>anna.notaro</cp:lastModifiedBy>
  <cp:revision>200</cp:revision>
  <dcterms:modified xsi:type="dcterms:W3CDTF">2025-11-20T04:38:51Z</dcterms:modified>
</cp:coreProperties>
</file>