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0"/>
  </p:notesMasterIdLst>
  <p:sldIdLst>
    <p:sldId id="256" r:id="rId2"/>
    <p:sldId id="272" r:id="rId3"/>
    <p:sldId id="271" r:id="rId4"/>
    <p:sldId id="259" r:id="rId5"/>
    <p:sldId id="276" r:id="rId6"/>
    <p:sldId id="258" r:id="rId7"/>
    <p:sldId id="278" r:id="rId8"/>
    <p:sldId id="262" r:id="rId9"/>
    <p:sldId id="263" r:id="rId10"/>
    <p:sldId id="269" r:id="rId11"/>
    <p:sldId id="257" r:id="rId12"/>
    <p:sldId id="267" r:id="rId13"/>
    <p:sldId id="274" r:id="rId14"/>
    <p:sldId id="280" r:id="rId15"/>
    <p:sldId id="279" r:id="rId16"/>
    <p:sldId id="277" r:id="rId17"/>
    <p:sldId id="261" r:id="rId18"/>
    <p:sldId id="281" r:id="rId19"/>
  </p:sldIdLst>
  <p:sldSz cx="9144000" cy="5143500" type="screen16x9"/>
  <p:notesSz cx="6858000" cy="9144000"/>
  <p:embeddedFontLst>
    <p:embeddedFont>
      <p:font typeface="Quattrocento Sans" panose="020B0604020202020204" charset="0"/>
      <p:bold r:id="rId21"/>
      <p:italic r:id="rId22"/>
      <p:boldItalic r:id="rId23"/>
    </p:embeddedFont>
    <p:embeddedFont>
      <p:font typeface="Georgia" panose="02040502050405020303" pitchFamily="18" charset="0"/>
      <p:regular r:id="rId24"/>
      <p:bold r:id="rId25"/>
      <p:italic r:id="rId26"/>
      <p:boldItalic r:id="rId27"/>
    </p:embeddedFont>
    <p:embeddedFont>
      <p:font typeface="Calibri" panose="020F0502020204030204" pitchFamily="34" charset="0"/>
      <p:regular r:id="rId28"/>
      <p:bold r:id="rId29"/>
      <p:italic r:id="rId30"/>
      <p:bold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730" y="8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4c77c6b33b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4c77c6b33b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4c77c6b33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4c77c6b33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4c833197e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4c833197e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4c77c6b33b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4c77c6b33b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4c833197e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4c833197e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277199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4c77c6b33b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4c77c6b33b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039435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4c77c6b33b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4c77c6b33b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4c77c6b33b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4c77c6b33b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4c77c6b33b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4c77c6b33b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060217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4c833197e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4c833197e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4c77c6b33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4c77c6b33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4c77c6b33b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4c77c6b33b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4c77c6b33b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4c77c6b33b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4c833197e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4c833197e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4c77c6b33b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4c77c6b33b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625034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4c77c6b33b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4c77c6b33b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4c77c6b33b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4c77c6b33b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7" r:id="rId8"/>
    <p:sldLayoutId id="2147483658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2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1080896" y="713195"/>
            <a:ext cx="6982206" cy="1064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4000" b="1" dirty="0">
                <a:latin typeface="Quattrocento Sans"/>
                <a:ea typeface="Quattrocento Sans"/>
                <a:cs typeface="Quattrocento Sans"/>
                <a:sym typeface="Quattrocento Sans"/>
              </a:rPr>
              <a:t>PARA ENTENDER LA ECONOMÍA DEL URUGUAY</a:t>
            </a:r>
            <a:endParaRPr sz="4000" b="1" dirty="0"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55" name="Google Shape;55;p13"/>
          <p:cNvSpPr txBox="1"/>
          <p:nvPr/>
        </p:nvSpPr>
        <p:spPr>
          <a:xfrm>
            <a:off x="2571735" y="2016369"/>
            <a:ext cx="4000528" cy="59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 dirty="0" smtClean="0">
                <a:latin typeface="Quattrocento Sans"/>
                <a:ea typeface="Quattrocento Sans"/>
                <a:cs typeface="Quattrocento Sans"/>
                <a:sym typeface="Quattrocento Sans"/>
              </a:rPr>
              <a:t>Capítulo 12: El mercado de trabajo</a:t>
            </a:r>
            <a:endParaRPr sz="2000" dirty="0"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91830"/>
            <a:ext cx="9143999" cy="288032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606469"/>
            <a:ext cx="1370722" cy="13707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9"/>
          <p:cNvSpPr txBox="1">
            <a:spLocks noGrp="1"/>
          </p:cNvSpPr>
          <p:nvPr>
            <p:ph type="title"/>
          </p:nvPr>
        </p:nvSpPr>
        <p:spPr>
          <a:xfrm>
            <a:off x="1550554" y="354898"/>
            <a:ext cx="5572164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s" b="1" dirty="0" smtClean="0">
                <a:latin typeface="Quattrocento Sans"/>
                <a:ea typeface="Quattrocento Sans"/>
                <a:cs typeface="Quattrocento Sans"/>
                <a:sym typeface="Quattrocento Sans"/>
              </a:rPr>
              <a:t>Informalidad</a:t>
            </a:r>
            <a:endParaRPr b="1" dirty="0"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91" name="Google Shape;91;p19"/>
          <p:cNvSpPr txBox="1">
            <a:spLocks noGrp="1"/>
          </p:cNvSpPr>
          <p:nvPr>
            <p:ph type="body" idx="1"/>
          </p:nvPr>
        </p:nvSpPr>
        <p:spPr>
          <a:xfrm>
            <a:off x="3995936" y="1586015"/>
            <a:ext cx="4172590" cy="85725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400" b="1" dirty="0" smtClean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Tasa de informalidad (empleo no registrado) por grupo de edad y sexo (2024)</a:t>
            </a:r>
            <a:endParaRPr sz="1400" b="1" dirty="0">
              <a:solidFill>
                <a:schemeClr val="bg2">
                  <a:lumMod val="75000"/>
                </a:schemeClr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92" name="Google Shape;92;p19"/>
          <p:cNvSpPr txBox="1"/>
          <p:nvPr/>
        </p:nvSpPr>
        <p:spPr>
          <a:xfrm>
            <a:off x="179512" y="1923678"/>
            <a:ext cx="3156794" cy="5766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/>
            <a:r>
              <a:rPr lang="es-MX" sz="15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Los trabajadores informales están por fuera de las normas laborales en términos de pago de impuestos y aportes a la seguridad social, regulaciones laborales (normas seguridad en el lugar de trabajo, de pago por horas extra, derecho a licencia, etc.) y los sistemas de protección social (como aquellos que garantizan el cobro de una jubilación o los subsidios por desempleo, enfermedad y maternidad).</a:t>
            </a:r>
            <a:endParaRPr lang="es-UY" sz="1500" dirty="0" smtClean="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6" name="Google Shape;91;p19"/>
          <p:cNvSpPr txBox="1">
            <a:spLocks/>
          </p:cNvSpPr>
          <p:nvPr/>
        </p:nvSpPr>
        <p:spPr>
          <a:xfrm>
            <a:off x="-32" y="4684254"/>
            <a:ext cx="2987856" cy="38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endParaRPr lang="es-UY" sz="1500" dirty="0" smtClean="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63850" y="2210179"/>
            <a:ext cx="4956478" cy="2688569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2005789" y="1051330"/>
            <a:ext cx="4661694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49530" algn="r">
              <a:lnSpc>
                <a:spcPts val="1500"/>
              </a:lnSpc>
              <a:spcBef>
                <a:spcPts val="100"/>
              </a:spcBef>
            </a:pPr>
            <a:r>
              <a:rPr lang="es-UY" kern="1200" spc="-15" dirty="0">
                <a:solidFill>
                  <a:srgbClr val="F47E57"/>
                </a:solidFill>
                <a:latin typeface="Georgia" panose="02040502050405020303" pitchFamily="18" charset="0"/>
                <a:ea typeface="Calibri" panose="020F0502020204030204" pitchFamily="34" charset="0"/>
                <a:cs typeface="Georgia" panose="02040502050405020303" pitchFamily="18" charset="0"/>
              </a:rPr>
              <a:t>En Uruguay la cuarta parte de los ocupados no realizan aportes a la seguridad social en su actividad laboral.</a:t>
            </a:r>
            <a:endParaRPr lang="es-UY" sz="1100" spc="-20" dirty="0">
              <a:latin typeface="HK Nova Light Narrow"/>
              <a:ea typeface="Calibri" panose="020F0502020204030204" pitchFamily="34" charset="0"/>
              <a:cs typeface="HK Nova Light Narrow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>
            <a:spLocks noGrp="1"/>
          </p:cNvSpPr>
          <p:nvPr>
            <p:ph type="body" idx="1"/>
          </p:nvPr>
        </p:nvSpPr>
        <p:spPr>
          <a:xfrm>
            <a:off x="-540568" y="1491630"/>
            <a:ext cx="6143636" cy="233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44000" lvl="1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es-ES" b="1" smtClean="0">
                <a:solidFill>
                  <a:schemeClr val="tx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Tasa de desempleo por género y grupos de edad (</a:t>
            </a:r>
            <a:r>
              <a:rPr lang="es-ES" b="1" smtClean="0">
                <a:solidFill>
                  <a:schemeClr val="tx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2024</a:t>
            </a:r>
            <a:r>
              <a:rPr lang="es-ES" b="1" smtClean="0">
                <a:solidFill>
                  <a:schemeClr val="tx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)</a:t>
            </a:r>
            <a:endParaRPr b="1" dirty="0">
              <a:solidFill>
                <a:schemeClr val="tx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0" y="1995686"/>
            <a:ext cx="4817981" cy="2580743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2051720" y="659872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" sz="2400" b="1" dirty="0">
                <a:latin typeface="Quattrocento Sans"/>
                <a:ea typeface="Quattrocento Sans"/>
                <a:cs typeface="Quattrocento Sans"/>
                <a:sym typeface="Quattrocento Sans"/>
              </a:rPr>
              <a:t>Desempleo</a:t>
            </a:r>
            <a:endParaRPr lang="es-UY" sz="2400" dirty="0"/>
          </a:p>
        </p:txBody>
      </p:sp>
      <p:sp>
        <p:nvSpPr>
          <p:cNvPr id="6" name="Rectángulo 5"/>
          <p:cNvSpPr/>
          <p:nvPr/>
        </p:nvSpPr>
        <p:spPr>
          <a:xfrm>
            <a:off x="5220072" y="590926"/>
            <a:ext cx="194421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dirty="0">
                <a:latin typeface="Quattrocento Sans" panose="020B0604020202020204" charset="0"/>
              </a:rPr>
              <a:t>Uno de los fenómenos que merece mayor atención en el mercado laboral uruguayo es el elevado desempleo juvenil. Casi el 40 % de los jóvenes entre 14 y 20 años se encuentran desempleados (32% de los hombres y el 46% de las mujeres). Sobre el total de la población que se encontraba desempleada en el año 2024, el 45% tenía como máximo 25 años.</a:t>
            </a:r>
            <a:endParaRPr lang="es-UY" dirty="0">
              <a:latin typeface="Quattrocento Sans" panose="020B060402020202020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5000628" y="1214428"/>
            <a:ext cx="3214710" cy="27974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sp>
        <p:nvSpPr>
          <p:cNvPr id="66" name="Google Shape;66;p15"/>
          <p:cNvSpPr txBox="1">
            <a:spLocks noGrp="1"/>
          </p:cNvSpPr>
          <p:nvPr>
            <p:ph type="title"/>
          </p:nvPr>
        </p:nvSpPr>
        <p:spPr>
          <a:xfrm>
            <a:off x="1785918" y="641728"/>
            <a:ext cx="6500858" cy="572700"/>
          </a:xfrm>
          <a:prstGeom prst="rect">
            <a:avLst/>
          </a:prstGeom>
          <a:solidFill>
            <a:schemeClr val="bg1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s" b="1" dirty="0" smtClean="0">
                <a:latin typeface="Quattrocento Sans"/>
                <a:ea typeface="Quattrocento Sans"/>
                <a:cs typeface="Quattrocento Sans"/>
                <a:sym typeface="Quattrocento Sans"/>
              </a:rPr>
              <a:t>Brecha Salarial </a:t>
            </a:r>
            <a:br>
              <a:rPr lang="es" b="1" dirty="0" smtClean="0">
                <a:latin typeface="Quattrocento Sans"/>
                <a:ea typeface="Quattrocento Sans"/>
                <a:cs typeface="Quattrocento Sans"/>
                <a:sym typeface="Quattrocento Sans"/>
              </a:rPr>
            </a:br>
            <a:r>
              <a:rPr lang="es" b="1" dirty="0">
                <a:latin typeface="Quattrocento Sans"/>
                <a:ea typeface="Quattrocento Sans"/>
                <a:cs typeface="Quattrocento Sans"/>
                <a:sym typeface="Quattrocento Sans"/>
              </a:rPr>
              <a:t> </a:t>
            </a:r>
            <a:r>
              <a:rPr lang="es" b="1" dirty="0" smtClean="0">
                <a:latin typeface="Quattrocento Sans"/>
                <a:ea typeface="Quattrocento Sans"/>
                <a:cs typeface="Quattrocento Sans"/>
                <a:sym typeface="Quattrocento Sans"/>
              </a:rPr>
              <a:t>                   </a:t>
            </a:r>
            <a:r>
              <a:rPr lang="es" b="1" dirty="0" smtClean="0">
                <a:latin typeface="Quattrocento Sans"/>
                <a:ea typeface="Quattrocento Sans"/>
                <a:cs typeface="Quattrocento Sans"/>
                <a:sym typeface="Quattrocento Sans"/>
              </a:rPr>
              <a:t>—de género</a:t>
            </a:r>
            <a:endParaRPr b="1" dirty="0"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7" name="Google Shape;92;p19"/>
          <p:cNvSpPr txBox="1"/>
          <p:nvPr/>
        </p:nvSpPr>
        <p:spPr>
          <a:xfrm>
            <a:off x="107504" y="1787128"/>
            <a:ext cx="8352928" cy="25003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>
              <a:spcAft>
                <a:spcPts val="1200"/>
              </a:spcAft>
            </a:pPr>
            <a:r>
              <a:rPr lang="es-MX" sz="15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Puede medirse “en bruto” o “ajustada”. En este último caso se controla por las diferencias que puedan existir entre los hombres y las mujeres en determinantes importantes de los salarios, como el nivel educativo, la experiencia, las horas trabajadas, etc</a:t>
            </a:r>
            <a:r>
              <a:rPr lang="es-MX" sz="1500" dirty="0" smtClean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.</a:t>
            </a:r>
          </a:p>
          <a:p>
            <a:pPr algn="just">
              <a:spcAft>
                <a:spcPts val="1200"/>
              </a:spcAft>
            </a:pPr>
            <a:r>
              <a:rPr lang="es-MX" sz="1500" dirty="0" smtClean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La </a:t>
            </a:r>
            <a:r>
              <a:rPr lang="es-MX" sz="15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literatura identifica cuatro familias de explicaciones de las brechas de </a:t>
            </a:r>
            <a:r>
              <a:rPr lang="es-MX" sz="1500" dirty="0" smtClean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género:</a:t>
            </a:r>
          </a:p>
          <a:p>
            <a:pPr marL="285750" indent="-285750" algn="just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s-MX" sz="1500" dirty="0" smtClean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diferencias en trayectorias</a:t>
            </a:r>
          </a:p>
          <a:p>
            <a:pPr marL="285750" indent="-285750" algn="just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s-MX" sz="1500" dirty="0" smtClean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segregación ocupacional y sectorial</a:t>
            </a:r>
          </a:p>
          <a:p>
            <a:pPr marL="285750" indent="-285750" algn="just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s-MX" sz="1500" dirty="0" smtClean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penalización por maternidad</a:t>
            </a:r>
          </a:p>
          <a:p>
            <a:pPr marL="285750" indent="-285750" algn="just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s-MX" sz="1500" dirty="0" smtClean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prácticas </a:t>
            </a:r>
            <a:r>
              <a:rPr lang="es-MX" sz="15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discriminatorias 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571472" y="4347675"/>
            <a:ext cx="764386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sz="1500" dirty="0"/>
          </a:p>
        </p:txBody>
      </p:sp>
      <p:sp>
        <p:nvSpPr>
          <p:cNvPr id="4" name="CuadroTexto 3"/>
          <p:cNvSpPr txBox="1"/>
          <p:nvPr/>
        </p:nvSpPr>
        <p:spPr>
          <a:xfrm>
            <a:off x="3995936" y="3008402"/>
            <a:ext cx="3960440" cy="20672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49530" algn="just">
              <a:lnSpc>
                <a:spcPct val="150000"/>
              </a:lnSpc>
              <a:spcBef>
                <a:spcPts val="100"/>
              </a:spcBef>
            </a:pPr>
            <a:r>
              <a:rPr lang="es-UY" sz="1700" b="1" kern="1200" spc="-15" dirty="0">
                <a:solidFill>
                  <a:srgbClr val="F47E57"/>
                </a:solidFill>
                <a:latin typeface="Georgia" panose="02040502050405020303" pitchFamily="18" charset="0"/>
                <a:ea typeface="Calibri" panose="020F0502020204030204" pitchFamily="34" charset="0"/>
                <a:cs typeface="Georgia" panose="02040502050405020303" pitchFamily="18" charset="0"/>
              </a:rPr>
              <a:t>La brecha de ingresos por hora entre mujeres y varones se ha reducido en las últimas décadas, pasando del 37% en 1990 </a:t>
            </a:r>
            <a:endParaRPr lang="es-UY" sz="1700" b="1" kern="1200" spc="-15" dirty="0" smtClean="0">
              <a:solidFill>
                <a:srgbClr val="F47E57"/>
              </a:solidFill>
              <a:latin typeface="Georgia" panose="02040502050405020303" pitchFamily="18" charset="0"/>
              <a:ea typeface="Calibri" panose="020F0502020204030204" pitchFamily="34" charset="0"/>
              <a:cs typeface="Georgia" panose="02040502050405020303" pitchFamily="18" charset="0"/>
            </a:endParaRPr>
          </a:p>
          <a:p>
            <a:pPr marR="49530" algn="just">
              <a:lnSpc>
                <a:spcPct val="150000"/>
              </a:lnSpc>
              <a:spcBef>
                <a:spcPts val="100"/>
              </a:spcBef>
            </a:pPr>
            <a:r>
              <a:rPr lang="es-UY" sz="1700" b="1" kern="1200" spc="-15" dirty="0" smtClean="0">
                <a:solidFill>
                  <a:srgbClr val="F47E57"/>
                </a:solidFill>
                <a:latin typeface="Georgia" panose="02040502050405020303" pitchFamily="18" charset="0"/>
                <a:ea typeface="Calibri" panose="020F0502020204030204" pitchFamily="34" charset="0"/>
                <a:cs typeface="Georgia" panose="02040502050405020303" pitchFamily="18" charset="0"/>
              </a:rPr>
              <a:t>al </a:t>
            </a:r>
            <a:r>
              <a:rPr lang="es-UY" sz="1700" b="1" kern="1200" spc="-15" dirty="0">
                <a:solidFill>
                  <a:srgbClr val="F47E57"/>
                </a:solidFill>
                <a:latin typeface="Georgia" panose="02040502050405020303" pitchFamily="18" charset="0"/>
                <a:ea typeface="Calibri" panose="020F0502020204030204" pitchFamily="34" charset="0"/>
                <a:cs typeface="Georgia" panose="02040502050405020303" pitchFamily="18" charset="0"/>
              </a:rPr>
              <a:t>19% en 2018.</a:t>
            </a:r>
            <a:endParaRPr lang="es-UY" sz="1700" b="1" spc="-20" dirty="0">
              <a:latin typeface="HK Nova Light Narrow"/>
              <a:ea typeface="Calibri" panose="020F0502020204030204" pitchFamily="34" charset="0"/>
              <a:cs typeface="HK Nova Light Narrow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>
            <a:spLocks noGrp="1"/>
          </p:cNvSpPr>
          <p:nvPr>
            <p:ph type="title"/>
          </p:nvPr>
        </p:nvSpPr>
        <p:spPr>
          <a:xfrm>
            <a:off x="2000232" y="142858"/>
            <a:ext cx="535785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1" dirty="0" smtClean="0">
                <a:latin typeface="Quattrocento Sans"/>
                <a:ea typeface="Quattrocento Sans"/>
                <a:cs typeface="Quattrocento Sans"/>
                <a:sym typeface="Quattrocento Sans"/>
              </a:rPr>
              <a:t>Definiciones asociadas a Salario</a:t>
            </a:r>
            <a:endParaRPr b="1" dirty="0"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73" name="Google Shape;73;p16"/>
          <p:cNvSpPr txBox="1">
            <a:spLocks noGrp="1"/>
          </p:cNvSpPr>
          <p:nvPr>
            <p:ph type="body" idx="1"/>
          </p:nvPr>
        </p:nvSpPr>
        <p:spPr>
          <a:xfrm>
            <a:off x="1857356" y="714362"/>
            <a:ext cx="5643602" cy="351357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just">
              <a:lnSpc>
                <a:spcPct val="150000"/>
              </a:lnSpc>
              <a:buClr>
                <a:schemeClr val="dk1"/>
              </a:buClr>
              <a:buSzPts val="1100"/>
            </a:pPr>
            <a:r>
              <a:rPr lang="es" sz="1400" b="1" dirty="0">
                <a:solidFill>
                  <a:srgbClr val="0070C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Índice Medio de Salarios (IMS): </a:t>
            </a:r>
            <a:r>
              <a:rPr lang="es" sz="14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recoge la evolución del promedio de los salarios que reciben los trabajadores dependientes. </a:t>
            </a:r>
          </a:p>
          <a:p>
            <a:pPr lvl="0" algn="just">
              <a:lnSpc>
                <a:spcPct val="150000"/>
              </a:lnSpc>
              <a:buClr>
                <a:schemeClr val="dk1"/>
              </a:buClr>
              <a:buSzPts val="1100"/>
            </a:pPr>
            <a:endParaRPr lang="es" sz="400" dirty="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lvl="0" algn="just">
              <a:lnSpc>
                <a:spcPct val="150000"/>
              </a:lnSpc>
              <a:buClr>
                <a:schemeClr val="dk1"/>
              </a:buClr>
              <a:buSzPts val="1100"/>
            </a:pPr>
            <a:r>
              <a:rPr lang="es-ES" sz="1400" b="1" dirty="0">
                <a:solidFill>
                  <a:srgbClr val="0070C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Í</a:t>
            </a:r>
            <a:r>
              <a:rPr lang="es" sz="1400" b="1" dirty="0">
                <a:solidFill>
                  <a:srgbClr val="0070C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ndice Medio de Salario Real (IMSR): </a:t>
            </a:r>
            <a:r>
              <a:rPr lang="es" sz="14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IMS deflactado por el nivel de precios (IPC), o sea IMS/IPC. Permite analizar la evolución del poder de compra de los trabajadores.  Un mayor salario real, implica mejores condiciones de vida de la población. </a:t>
            </a:r>
            <a:endParaRPr lang="es" sz="1400" dirty="0" smtClean="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algn="just">
              <a:lnSpc>
                <a:spcPct val="150000"/>
              </a:lnSpc>
              <a:buClr>
                <a:schemeClr val="dk1"/>
              </a:buClr>
              <a:buSzPts val="1100"/>
            </a:pPr>
            <a:r>
              <a:rPr lang="es" sz="1400" b="1" dirty="0">
                <a:solidFill>
                  <a:srgbClr val="0070C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Salario Mínimo Nacional (</a:t>
            </a:r>
            <a:r>
              <a:rPr lang="es" sz="1400" dirty="0">
                <a:solidFill>
                  <a:srgbClr val="0070C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SMN):  </a:t>
            </a:r>
            <a:r>
              <a:rPr lang="es" sz="14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Valor mínimo que pueden pagar legalmente los empleadores a sus empleados. Es obligatorio y establecido por decreto del Poder Ejecutivo. Funciona como mecanismo regulador del mercado cuando no se encuentra muy bajo.</a:t>
            </a:r>
          </a:p>
          <a:p>
            <a:pPr lvl="0" algn="just">
              <a:buClr>
                <a:schemeClr val="dk1"/>
              </a:buClr>
              <a:buSzPts val="1100"/>
            </a:pPr>
            <a:endParaRPr lang="es" sz="1400" dirty="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indent="0" algn="just">
              <a:buNone/>
            </a:pPr>
            <a:endParaRPr lang="es-ES" sz="1400" dirty="0" smtClean="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4911441" y="1214428"/>
            <a:ext cx="3214710" cy="27974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sp>
        <p:nvSpPr>
          <p:cNvPr id="66" name="Google Shape;66;p15"/>
          <p:cNvSpPr txBox="1">
            <a:spLocks noGrp="1"/>
          </p:cNvSpPr>
          <p:nvPr>
            <p:ph type="title"/>
          </p:nvPr>
        </p:nvSpPr>
        <p:spPr>
          <a:xfrm>
            <a:off x="1979712" y="663560"/>
            <a:ext cx="6500858" cy="572700"/>
          </a:xfrm>
          <a:prstGeom prst="rect">
            <a:avLst/>
          </a:prstGeom>
          <a:solidFill>
            <a:schemeClr val="bg1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s-MX" b="1" dirty="0" smtClean="0">
                <a:latin typeface="Quattrocento Sans"/>
                <a:ea typeface="Quattrocento Sans"/>
                <a:cs typeface="Quattrocento Sans"/>
                <a:sym typeface="Quattrocento Sans"/>
              </a:rPr>
              <a:t>La evolución del salario</a:t>
            </a:r>
            <a:endParaRPr b="1" dirty="0"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7" name="Google Shape;92;p19"/>
          <p:cNvSpPr txBox="1"/>
          <p:nvPr/>
        </p:nvSpPr>
        <p:spPr>
          <a:xfrm>
            <a:off x="4628758" y="1870363"/>
            <a:ext cx="2986907" cy="27372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just">
              <a:spcAft>
                <a:spcPts val="1200"/>
              </a:spcAft>
              <a:buClr>
                <a:schemeClr val="dk1"/>
              </a:buClr>
              <a:buSzPts val="1100"/>
            </a:pPr>
            <a:r>
              <a:rPr lang="es-MX" sz="1100" b="1" dirty="0" smtClean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Evolución del Salario Mínimo Nacional a precios constantes  del 2022</a:t>
            </a:r>
          </a:p>
          <a:p>
            <a:pPr lvl="0" algn="just">
              <a:spcAft>
                <a:spcPts val="1200"/>
              </a:spcAft>
              <a:buClr>
                <a:schemeClr val="dk1"/>
              </a:buClr>
              <a:buSzPts val="1100"/>
            </a:pPr>
            <a:endParaRPr lang="es-MX" sz="1100" b="1" dirty="0">
              <a:solidFill>
                <a:schemeClr val="bg2">
                  <a:lumMod val="75000"/>
                </a:schemeClr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571472" y="4347675"/>
            <a:ext cx="764386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sz="15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28" y="2355726"/>
            <a:ext cx="3672408" cy="2561729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7984" y="2355726"/>
            <a:ext cx="3608980" cy="2517484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421032" y="1978306"/>
            <a:ext cx="357490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1200"/>
              </a:spcAft>
              <a:buClr>
                <a:schemeClr val="dk1"/>
              </a:buClr>
              <a:buSzPts val="1100"/>
            </a:pPr>
            <a:r>
              <a:rPr lang="es-MX" sz="1100" b="1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Evolución del </a:t>
            </a:r>
            <a:r>
              <a:rPr lang="es-MX" sz="1100" b="1" dirty="0" smtClean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salario medio real (base 2008) </a:t>
            </a:r>
            <a:endParaRPr lang="es-MX" sz="1100" b="1" dirty="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  <p:extLst>
      <p:ext uri="{BB962C8B-B14F-4D97-AF65-F5344CB8AC3E}">
        <p14:creationId xmlns:p14="http://schemas.microsoft.com/office/powerpoint/2010/main" val="40071209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>
            <a:spLocks noGrp="1"/>
          </p:cNvSpPr>
          <p:nvPr>
            <p:ph type="title"/>
          </p:nvPr>
        </p:nvSpPr>
        <p:spPr>
          <a:xfrm>
            <a:off x="2000232" y="142858"/>
            <a:ext cx="535785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1" dirty="0" smtClean="0">
                <a:latin typeface="Quattrocento Sans"/>
                <a:ea typeface="Quattrocento Sans"/>
                <a:cs typeface="Quattrocento Sans"/>
                <a:sym typeface="Quattrocento Sans"/>
              </a:rPr>
              <a:t>Negociación colectiva</a:t>
            </a:r>
            <a:endParaRPr b="1"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73" name="Google Shape;73;p16"/>
          <p:cNvSpPr txBox="1">
            <a:spLocks noGrp="1"/>
          </p:cNvSpPr>
          <p:nvPr>
            <p:ph type="body" idx="1"/>
          </p:nvPr>
        </p:nvSpPr>
        <p:spPr>
          <a:xfrm>
            <a:off x="1857356" y="714362"/>
            <a:ext cx="5643602" cy="171451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just">
              <a:buNone/>
            </a:pPr>
            <a:r>
              <a:rPr lang="es-UY" sz="1400" dirty="0" smtClean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Proceso de negociación a través del cual trabajadores y empleadores llegan a acuerdos sobre las condiciones laborales y el reparto de los frutos económicos de sus </a:t>
            </a:r>
            <a:r>
              <a:rPr lang="es-ES" sz="1400" dirty="0" smtClean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actividades (</a:t>
            </a:r>
            <a:r>
              <a:rPr lang="es-ES" sz="1400" dirty="0" err="1" smtClean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Def</a:t>
            </a:r>
            <a:r>
              <a:rPr lang="es-ES" sz="1400" dirty="0" smtClean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de OIT). </a:t>
            </a:r>
          </a:p>
          <a:p>
            <a:pPr marL="0" algn="just">
              <a:buNone/>
            </a:pPr>
            <a:endParaRPr lang="es-ES" sz="600" dirty="0" smtClean="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algn="just">
              <a:buNone/>
            </a:pPr>
            <a:r>
              <a:rPr lang="es-ES" sz="1400" dirty="0" smtClean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Instancias en las que los trabajadores organizados (en </a:t>
            </a:r>
            <a:r>
              <a:rPr lang="es-ES" sz="1400" dirty="0" err="1" smtClean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gral</a:t>
            </a:r>
            <a:r>
              <a:rPr lang="es-ES" sz="1400" dirty="0" smtClean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. a través de sindicatos) pueden intercambiar con empleadores y manifestar reclamos</a:t>
            </a:r>
          </a:p>
        </p:txBody>
      </p:sp>
      <p:sp>
        <p:nvSpPr>
          <p:cNvPr id="4" name="3 Rectángulo"/>
          <p:cNvSpPr/>
          <p:nvPr/>
        </p:nvSpPr>
        <p:spPr>
          <a:xfrm>
            <a:off x="2000232" y="2443732"/>
            <a:ext cx="7107132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s-ES" b="1" dirty="0" smtClean="0">
                <a:solidFill>
                  <a:srgbClr val="0070C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En Uruguay – Consejos de Salarios: </a:t>
            </a:r>
          </a:p>
          <a:p>
            <a:pPr lvl="0" algn="just"/>
            <a:endParaRPr lang="es-ES" sz="600" dirty="0" smtClean="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indent="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s-ES" dirty="0" smtClean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Se reúnen representantes de trabajadores, empleados y del gobierno</a:t>
            </a:r>
          </a:p>
          <a:p>
            <a:pPr marL="0" indent="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s-ES" dirty="0" smtClean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Reuniones a nivel sectorial, cada sector establece sus acuerdos</a:t>
            </a:r>
          </a:p>
          <a:p>
            <a:pPr marL="0" indent="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s-ES" dirty="0" smtClean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Se pautan los aumentos salariales siguiendo criterios establecidos por el gobierno</a:t>
            </a:r>
          </a:p>
          <a:p>
            <a:pPr marL="0" indent="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s-ES" dirty="0" smtClean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Vigentes desde la década de los 40, con </a:t>
            </a:r>
            <a:r>
              <a:rPr lang="es-ES" dirty="0" smtClean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algunas interrupciones </a:t>
            </a:r>
          </a:p>
          <a:p>
            <a:pPr marL="0" indent="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s-ES" dirty="0" smtClean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También </a:t>
            </a:r>
            <a:r>
              <a:rPr lang="es-ES" dirty="0" smtClean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se acuerdan condiciones laborales (como pautas de licencia) y los términos de las relaciones laborales </a:t>
            </a:r>
          </a:p>
        </p:txBody>
      </p:sp>
    </p:spTree>
    <p:extLst>
      <p:ext uri="{BB962C8B-B14F-4D97-AF65-F5344CB8AC3E}">
        <p14:creationId xmlns:p14="http://schemas.microsoft.com/office/powerpoint/2010/main" val="18386373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78;p17"/>
          <p:cNvSpPr txBox="1">
            <a:spLocks noGrp="1"/>
          </p:cNvSpPr>
          <p:nvPr>
            <p:ph type="title"/>
          </p:nvPr>
        </p:nvSpPr>
        <p:spPr>
          <a:xfrm>
            <a:off x="1835696" y="396039"/>
            <a:ext cx="5643602" cy="113217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1" dirty="0" smtClean="0">
                <a:latin typeface="Quattrocento Sans"/>
                <a:ea typeface="Quattrocento Sans"/>
                <a:cs typeface="Quattrocento Sans"/>
                <a:sym typeface="Quattrocento Sans"/>
              </a:rPr>
              <a:t>Los determinantes del salario</a:t>
            </a:r>
            <a:br>
              <a:rPr lang="es" b="1" dirty="0" smtClean="0">
                <a:latin typeface="Quattrocento Sans"/>
                <a:ea typeface="Quattrocento Sans"/>
                <a:cs typeface="Quattrocento Sans"/>
                <a:sym typeface="Quattrocento Sans"/>
              </a:rPr>
            </a:br>
            <a:r>
              <a:rPr lang="es" sz="1200" b="1" dirty="0" smtClean="0">
                <a:latin typeface="Quattrocento Sans"/>
                <a:ea typeface="Quattrocento Sans"/>
                <a:cs typeface="Quattrocento Sans"/>
                <a:sym typeface="Quattrocento Sans"/>
              </a:rPr>
              <a:t>Modelos y téorías</a:t>
            </a:r>
            <a:endParaRPr sz="1200" b="1" dirty="0"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7" name="Google Shape;73;p16"/>
          <p:cNvSpPr txBox="1">
            <a:spLocks noGrp="1"/>
          </p:cNvSpPr>
          <p:nvPr>
            <p:ph type="body" idx="1"/>
          </p:nvPr>
        </p:nvSpPr>
        <p:spPr>
          <a:xfrm>
            <a:off x="2085976" y="1203598"/>
            <a:ext cx="3218700" cy="3218587"/>
          </a:xfrm>
          <a:prstGeom prst="rect">
            <a:avLst/>
          </a:prstGeom>
          <a:solidFill>
            <a:schemeClr val="bg1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just"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s-ES" sz="1400" dirty="0" smtClean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Teorías de la C</a:t>
            </a:r>
            <a:r>
              <a:rPr lang="es-ES" sz="1400" dirty="0" smtClean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ompetencia Perfecta</a:t>
            </a:r>
          </a:p>
          <a:p>
            <a:pPr marL="285750" lvl="0" indent="-285750" algn="just"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s-ES" sz="1400" dirty="0" smtClean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Salarios de eficiencia</a:t>
            </a:r>
          </a:p>
          <a:p>
            <a:pPr marL="285750" lvl="0" indent="-285750" algn="just"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s-ES" sz="1400" dirty="0" smtClean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Búsqueda y Emparejamiento</a:t>
            </a:r>
          </a:p>
          <a:p>
            <a:pPr marL="285750" lvl="0" indent="-285750" algn="just"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s-ES" sz="1400" dirty="0" smtClean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Poder </a:t>
            </a:r>
            <a:r>
              <a:rPr lang="es-ES" sz="1400" dirty="0" err="1" smtClean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Monopsónico</a:t>
            </a:r>
            <a:endParaRPr lang="es-ES" sz="1400" dirty="0" smtClean="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285750" lvl="0" indent="-285750" algn="just"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s-ES" sz="1400" dirty="0" smtClean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La teoría del “reparto de rentas”</a:t>
            </a:r>
            <a:endParaRPr lang="es-ES" sz="1400" dirty="0" smtClean="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5148064" y="2067694"/>
            <a:ext cx="3517488" cy="23544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MX" dirty="0" smtClean="0">
                <a:latin typeface="Quattrocento Sans" panose="020B0604020202020204" charset="0"/>
              </a:rPr>
              <a:t>Las políticas que suelen elevar los salarios sostenidamente son aquellas que aumentan la productividad, mejoran la movilidad laboral, promuevan la competencia en los mercados, estimulan las buenas prácticas en empresas y fortalecen la negociación.</a:t>
            </a:r>
            <a:endParaRPr lang="es-UY" dirty="0">
              <a:latin typeface="Quattrocento Sans" panose="020B060402020202020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8"/>
          <p:cNvSpPr txBox="1">
            <a:spLocks noGrp="1"/>
          </p:cNvSpPr>
          <p:nvPr>
            <p:ph type="title"/>
          </p:nvPr>
        </p:nvSpPr>
        <p:spPr>
          <a:xfrm>
            <a:off x="1714480" y="142858"/>
            <a:ext cx="5364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1" dirty="0" smtClean="0">
                <a:latin typeface="Quattrocento Sans"/>
                <a:ea typeface="Quattrocento Sans"/>
                <a:cs typeface="Quattrocento Sans"/>
                <a:sym typeface="Quattrocento Sans"/>
              </a:rPr>
              <a:t>El futuro del trabajo</a:t>
            </a:r>
            <a:endParaRPr b="1"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85" name="Google Shape;85;p18"/>
          <p:cNvSpPr txBox="1">
            <a:spLocks noGrp="1"/>
          </p:cNvSpPr>
          <p:nvPr>
            <p:ph type="body" idx="1"/>
          </p:nvPr>
        </p:nvSpPr>
        <p:spPr>
          <a:xfrm>
            <a:off x="147738" y="1419622"/>
            <a:ext cx="7035124" cy="2373022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algn="just">
              <a:buClr>
                <a:schemeClr val="dk1"/>
              </a:buClr>
              <a:buSzPts val="1100"/>
              <a:buNone/>
            </a:pPr>
            <a:endParaRPr lang="es-MX" sz="1500" dirty="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342900" lvl="0" algn="just">
              <a:buClr>
                <a:schemeClr val="dk1"/>
              </a:buClr>
              <a:buSzPts val="1100"/>
              <a:buNone/>
            </a:pPr>
            <a:r>
              <a:rPr lang="es-MX" sz="1500" dirty="0" smtClean="0">
                <a:solidFill>
                  <a:schemeClr val="accen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Fuerzas </a:t>
            </a:r>
            <a:r>
              <a:rPr lang="es-MX" sz="1500" dirty="0">
                <a:solidFill>
                  <a:schemeClr val="accen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de </a:t>
            </a:r>
            <a:r>
              <a:rPr lang="es-MX" sz="1500" dirty="0" smtClean="0">
                <a:solidFill>
                  <a:schemeClr val="accen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compensación </a:t>
            </a:r>
          </a:p>
          <a:p>
            <a:pPr marL="342900" lvl="0" algn="just">
              <a:buClr>
                <a:schemeClr val="dk1"/>
              </a:buClr>
              <a:buSzPts val="1100"/>
              <a:buNone/>
            </a:pPr>
            <a:r>
              <a:rPr lang="es-MX" sz="1500" dirty="0" smtClean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Al </a:t>
            </a:r>
            <a:r>
              <a:rPr lang="es-MX" sz="15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aumentar la productividad, caen precios y crece la demanda; surgen </a:t>
            </a:r>
            <a:r>
              <a:rPr lang="es-MX" sz="1500" dirty="0" smtClean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nuevas tareas </a:t>
            </a:r>
            <a:r>
              <a:rPr lang="es-MX" sz="15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y ocupaciones complementarias a la tecnología; aumenta la productividad del trabajo en ocupaciones que se complementan con la tecnología, impulsando sus salarios y el empleo. </a:t>
            </a:r>
            <a:endParaRPr lang="es-MX" sz="1500" dirty="0" smtClean="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342900" lvl="0" algn="just">
              <a:buClr>
                <a:schemeClr val="dk1"/>
              </a:buClr>
              <a:buSzPts val="1100"/>
              <a:buNone/>
            </a:pPr>
            <a:r>
              <a:rPr lang="es-MX" sz="1500" dirty="0" smtClean="0">
                <a:solidFill>
                  <a:schemeClr val="accen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Complementariedad</a:t>
            </a:r>
          </a:p>
          <a:p>
            <a:pPr marL="342900" lvl="0" algn="just">
              <a:buClr>
                <a:schemeClr val="dk1"/>
              </a:buClr>
              <a:buSzPts val="1100"/>
              <a:buNone/>
            </a:pPr>
            <a:r>
              <a:rPr lang="es-MX" sz="1500" dirty="0" smtClean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Si las economías apuestan por la complementariedad, invirtiendo </a:t>
            </a:r>
            <a:r>
              <a:rPr lang="es-MX" sz="15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en habilidades, innovación, competencia, adopción tecnológica y redes de protección activas para los trabajadores más afectados, convierten la sustitución en una expansión de </a:t>
            </a:r>
            <a:r>
              <a:rPr lang="es-MX" sz="1500" dirty="0" smtClean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oportunidades.</a:t>
            </a:r>
            <a:endParaRPr lang="es-ES" sz="1500" dirty="0" smtClean="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1907704" y="715558"/>
            <a:ext cx="527515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800" dirty="0">
                <a:latin typeface="Quattrocento Sans" panose="020B0604020202020204" charset="0"/>
              </a:rPr>
              <a:t>La década que comienza estará marcada por la incorporación de IA como copiloto en múltiples </a:t>
            </a:r>
            <a:r>
              <a:rPr lang="es-MX" sz="1800" dirty="0" smtClean="0">
                <a:latin typeface="Quattrocento Sans" panose="020B0604020202020204" charset="0"/>
              </a:rPr>
              <a:t>tareas.</a:t>
            </a:r>
            <a:endParaRPr lang="es-MX" sz="1800" dirty="0">
              <a:latin typeface="Quattrocento Sans" panose="020B060402020202020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8"/>
          <p:cNvSpPr txBox="1">
            <a:spLocks noGrp="1"/>
          </p:cNvSpPr>
          <p:nvPr>
            <p:ph type="title"/>
          </p:nvPr>
        </p:nvSpPr>
        <p:spPr>
          <a:xfrm>
            <a:off x="1714480" y="142858"/>
            <a:ext cx="5364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1" dirty="0" smtClean="0">
                <a:latin typeface="Quattrocento Sans"/>
                <a:ea typeface="Quattrocento Sans"/>
                <a:cs typeface="Quattrocento Sans"/>
                <a:sym typeface="Quattrocento Sans"/>
              </a:rPr>
              <a:t>El futuro del trabajo</a:t>
            </a:r>
            <a:endParaRPr b="1"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85" name="Google Shape;85;p18"/>
          <p:cNvSpPr txBox="1">
            <a:spLocks noGrp="1"/>
          </p:cNvSpPr>
          <p:nvPr>
            <p:ph type="body" idx="1"/>
          </p:nvPr>
        </p:nvSpPr>
        <p:spPr>
          <a:xfrm>
            <a:off x="147738" y="1419622"/>
            <a:ext cx="7035124" cy="2373022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algn="just">
              <a:buClr>
                <a:schemeClr val="dk1"/>
              </a:buClr>
              <a:buSzPts val="1100"/>
              <a:buNone/>
            </a:pPr>
            <a:endParaRPr lang="es-MX" sz="1500" dirty="0" smtClean="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342900" algn="just">
              <a:lnSpc>
                <a:spcPct val="150000"/>
              </a:lnSpc>
              <a:buClr>
                <a:schemeClr val="dk1"/>
              </a:buClr>
              <a:buSzPts val="1100"/>
              <a:buNone/>
            </a:pPr>
            <a:r>
              <a:rPr lang="es-ES" dirty="0">
                <a:solidFill>
                  <a:schemeClr val="tx1"/>
                </a:solidFill>
                <a:latin typeface="Quattrocento Sans" panose="020B0604020202020204" charset="0"/>
              </a:rPr>
              <a:t>Las </a:t>
            </a:r>
            <a:r>
              <a:rPr lang="es-ES" dirty="0" smtClean="0">
                <a:solidFill>
                  <a:schemeClr val="tx1"/>
                </a:solidFill>
                <a:latin typeface="Quattrocento Sans" panose="020B0604020202020204" charset="0"/>
              </a:rPr>
              <a:t>economías que no logran adaptarse, </a:t>
            </a:r>
            <a:r>
              <a:rPr lang="es-ES" dirty="0">
                <a:solidFill>
                  <a:schemeClr val="tx1"/>
                </a:solidFill>
                <a:latin typeface="Quattrocento Sans" panose="020B0604020202020204" charset="0"/>
              </a:rPr>
              <a:t>sufren transiciones largas, pérdidas de empleo en segmentos específicos y mayor desigualdad. La experiencia internacional reciente, y la regional en particular, sugiere que el </a:t>
            </a:r>
            <a:r>
              <a:rPr lang="es-ES" dirty="0">
                <a:solidFill>
                  <a:schemeClr val="accent1">
                    <a:lumMod val="75000"/>
                  </a:schemeClr>
                </a:solidFill>
                <a:latin typeface="Quattrocento Sans" panose="020B0604020202020204" charset="0"/>
              </a:rPr>
              <a:t>diseño de las instituciones y políticas </a:t>
            </a:r>
            <a:r>
              <a:rPr lang="es-ES" dirty="0">
                <a:solidFill>
                  <a:schemeClr val="tx1"/>
                </a:solidFill>
                <a:latin typeface="Quattrocento Sans" panose="020B0604020202020204" charset="0"/>
              </a:rPr>
              <a:t>pesa tanto como la tecnología en la determinación del resultado laboral (Autor, 2015; OECD, 2019; </a:t>
            </a:r>
            <a:r>
              <a:rPr lang="es-ES" dirty="0" err="1">
                <a:solidFill>
                  <a:schemeClr val="tx1"/>
                </a:solidFill>
                <a:latin typeface="Quattrocento Sans" panose="020B0604020202020204" charset="0"/>
              </a:rPr>
              <a:t>World</a:t>
            </a:r>
            <a:r>
              <a:rPr lang="es-ES" dirty="0">
                <a:solidFill>
                  <a:schemeClr val="tx1"/>
                </a:solidFill>
                <a:latin typeface="Quattrocento Sans" panose="020B0604020202020204" charset="0"/>
              </a:rPr>
              <a:t> Bank, 2019).   </a:t>
            </a:r>
            <a:endParaRPr lang="es-UY" dirty="0">
              <a:solidFill>
                <a:schemeClr val="tx1"/>
              </a:solidFill>
              <a:latin typeface="Quattrocento Sans" panose="020B0604020202020204" charset="0"/>
            </a:endParaRPr>
          </a:p>
          <a:p>
            <a:pPr marL="342900" lvl="0" algn="just">
              <a:buClr>
                <a:schemeClr val="dk1"/>
              </a:buClr>
              <a:buSzPts val="1100"/>
              <a:buNone/>
            </a:pPr>
            <a:endParaRPr lang="es-MX" sz="1500" dirty="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1907704" y="715558"/>
            <a:ext cx="527515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800" dirty="0">
                <a:latin typeface="Quattrocento Sans" panose="020B0604020202020204" charset="0"/>
              </a:rPr>
              <a:t>La década que comienza estará marcada por la incorporación de IA como copiloto en múltiples </a:t>
            </a:r>
            <a:r>
              <a:rPr lang="es-MX" sz="1800" dirty="0" smtClean="0">
                <a:latin typeface="Quattrocento Sans" panose="020B0604020202020204" charset="0"/>
              </a:rPr>
              <a:t>tareas.</a:t>
            </a:r>
            <a:endParaRPr lang="es-MX" sz="1800" dirty="0">
              <a:latin typeface="Quattrocento Sans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37664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>
            <a:spLocks noGrp="1"/>
          </p:cNvSpPr>
          <p:nvPr>
            <p:ph type="title"/>
          </p:nvPr>
        </p:nvSpPr>
        <p:spPr>
          <a:xfrm>
            <a:off x="1946975" y="748025"/>
            <a:ext cx="2955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s-ES" sz="2400" b="1" i="1" dirty="0" smtClean="0">
                <a:latin typeface="Quattrocento Sans"/>
                <a:ea typeface="Quattrocento Sans"/>
                <a:cs typeface="Quattrocento Sans"/>
                <a:sym typeface="Quattrocento Sans"/>
              </a:rPr>
              <a:t>Introducción</a:t>
            </a:r>
            <a:endParaRPr sz="2400" b="1" i="1" dirty="0"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67" name="Google Shape;67;p15"/>
          <p:cNvSpPr txBox="1">
            <a:spLocks noGrp="1"/>
          </p:cNvSpPr>
          <p:nvPr>
            <p:ph type="body" idx="1"/>
          </p:nvPr>
        </p:nvSpPr>
        <p:spPr>
          <a:xfrm>
            <a:off x="0" y="1635646"/>
            <a:ext cx="4852958" cy="151444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just">
              <a:spcAft>
                <a:spcPts val="1600"/>
              </a:spcAft>
              <a:buClr>
                <a:schemeClr val="dk1"/>
              </a:buClr>
              <a:buSzPts val="1100"/>
              <a:buNone/>
            </a:pPr>
            <a:r>
              <a:rPr lang="es-MX" sz="1600" dirty="0" smtClean="0">
                <a:solidFill>
                  <a:schemeClr val="tx1"/>
                </a:solidFill>
                <a:latin typeface="Quattrocento Sans" panose="020B0604020202020204" charset="0"/>
                <a:ea typeface="Quattrocento Sans"/>
                <a:cs typeface="Quattrocento Sans"/>
                <a:sym typeface="Quattrocento Sans"/>
              </a:rPr>
              <a:t>El </a:t>
            </a:r>
            <a:r>
              <a:rPr lang="es-MX" sz="1600" dirty="0">
                <a:solidFill>
                  <a:schemeClr val="tx1"/>
                </a:solidFill>
                <a:latin typeface="Quattrocento Sans" panose="020B0604020202020204" charset="0"/>
                <a:ea typeface="Quattrocento Sans"/>
                <a:cs typeface="Quattrocento Sans"/>
                <a:sym typeface="Quattrocento Sans"/>
              </a:rPr>
              <a:t>mercado de trabajo afecta de manera significativa la vida de las personas. La situación ocupacional y los ingresos laborales son los principales determinantes del bienestar de los hogares. </a:t>
            </a:r>
            <a:endParaRPr sz="1600" dirty="0">
              <a:solidFill>
                <a:schemeClr val="tx1"/>
              </a:solidFill>
              <a:latin typeface="Quattrocento Sans" panose="020B0604020202020204" charset="0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0" y="2835176"/>
            <a:ext cx="490197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MX" sz="1600" dirty="0">
                <a:latin typeface="Quattrocento Sans" panose="020B0604020202020204" charset="0"/>
              </a:rPr>
              <a:t>El funcionamiento de este mercado, el estudio de cómo se forman la oferta y la demanda de trabajo, cómo se determinan los salarios y por qué surgen fenómenos como el desempleo, la informalidad o las brechas de ingresos, define uno de los campos especializados de la economía: </a:t>
            </a:r>
            <a:r>
              <a:rPr lang="es-MX" sz="1600" dirty="0">
                <a:solidFill>
                  <a:schemeClr val="accent1">
                    <a:lumMod val="75000"/>
                  </a:schemeClr>
                </a:solidFill>
                <a:latin typeface="Quattrocento Sans" panose="020B0604020202020204" charset="0"/>
              </a:rPr>
              <a:t>la economía laboral.</a:t>
            </a:r>
            <a:endParaRPr lang="es-UY" sz="1600" dirty="0">
              <a:solidFill>
                <a:schemeClr val="accent1">
                  <a:lumMod val="75000"/>
                </a:schemeClr>
              </a:solidFill>
              <a:latin typeface="Quattrocento Sans" panose="020B06040202020202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2071670" y="348704"/>
            <a:ext cx="4090500" cy="100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 b="1" i="1" dirty="0" smtClean="0">
                <a:latin typeface="Quattrocento Sans"/>
                <a:ea typeface="Quattrocento Sans"/>
                <a:cs typeface="Quattrocento Sans"/>
                <a:sym typeface="Quattrocento Sans"/>
              </a:rPr>
              <a:t>Conceptos clave </a:t>
            </a:r>
            <a:endParaRPr sz="2000" b="1" i="1"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7164288" y="0"/>
            <a:ext cx="2088232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1"/>
          </p:nvPr>
        </p:nvSpPr>
        <p:spPr>
          <a:xfrm>
            <a:off x="64012" y="1635646"/>
            <a:ext cx="9188508" cy="2673026"/>
          </a:xfrm>
          <a:prstGeom prst="rect">
            <a:avLst/>
          </a:prstGeom>
          <a:solidFill>
            <a:schemeClr val="bg1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1" indent="0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s-ES" sz="1500" b="1" dirty="0" smtClean="0">
                <a:solidFill>
                  <a:srgbClr val="00B0F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Población Económicamente Activa (PEA): </a:t>
            </a:r>
            <a:r>
              <a:rPr lang="es-MX" sz="1500" b="1" dirty="0">
                <a:solidFill>
                  <a:schemeClr val="tx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La oferta de trabajo o PEA está constituida por todas aquellas personas que están trabajando o que buscan trabajo de manera activa.</a:t>
            </a:r>
            <a:endParaRPr lang="es-ES" sz="1500" b="1" dirty="0" smtClean="0">
              <a:solidFill>
                <a:schemeClr val="tx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lvl="1" indent="0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s-ES" sz="1500" b="1" dirty="0" smtClean="0">
                <a:solidFill>
                  <a:srgbClr val="00B0F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Ocupados(O): </a:t>
            </a:r>
            <a:r>
              <a:rPr lang="es-MX" sz="1500" b="1" dirty="0" smtClean="0">
                <a:solidFill>
                  <a:schemeClr val="tx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El INE clasifica como ocupadas a aquellas personas que afirman haber trabajado durante al menos una hora en la semana anterior, así como a las personas que tienen un trabajo y estuvieron de licencia por vacaciones, enfermedad, etc.</a:t>
            </a:r>
            <a:endParaRPr lang="es-ES" sz="1500" b="1" dirty="0" smtClean="0">
              <a:solidFill>
                <a:schemeClr val="tx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lvl="1" indent="0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s-ES" sz="1500" b="1" dirty="0" smtClean="0">
                <a:solidFill>
                  <a:srgbClr val="00B0F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Desempleados (D): </a:t>
            </a:r>
            <a:r>
              <a:rPr lang="es-MX" sz="1500" b="1" dirty="0">
                <a:solidFill>
                  <a:schemeClr val="tx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Los desocupados se definen como las personas que, no teniendo trabajo, buscan empleo activamente y están disponibles para trabajar.</a:t>
            </a:r>
            <a:endParaRPr lang="es-ES" sz="1500" b="1" dirty="0" smtClean="0">
              <a:solidFill>
                <a:schemeClr val="tx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lvl="1" indent="0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s-ES" sz="1500" b="1" dirty="0" smtClean="0">
                <a:solidFill>
                  <a:srgbClr val="00B0F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Población </a:t>
            </a:r>
            <a:r>
              <a:rPr lang="es-ES" sz="1500" b="1" dirty="0" smtClean="0">
                <a:solidFill>
                  <a:srgbClr val="00B0F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Económicamente Inactiva (PEI</a:t>
            </a:r>
            <a:r>
              <a:rPr lang="es-ES" sz="1500" b="1" dirty="0" smtClean="0">
                <a:solidFill>
                  <a:srgbClr val="00B0F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):</a:t>
            </a:r>
            <a:r>
              <a:rPr lang="es-MX" sz="1500" b="1" dirty="0">
                <a:solidFill>
                  <a:schemeClr val="tx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Las personas inactivas son aquellas que no trabajan y que no buscan trabajo. Este es el caso de los jubilados y pensionistas, de los estudiantes, de las personas que se dedican a las tareas de su hogar, etc.</a:t>
            </a:r>
            <a:endParaRPr lang="es-UY" dirty="0">
              <a:solidFill>
                <a:schemeClr val="tx1"/>
              </a:solidFill>
            </a:endParaRPr>
          </a:p>
          <a:p>
            <a:pPr marL="0" lvl="1" indent="0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es-ES" sz="1300" dirty="0" smtClean="0">
              <a:solidFill>
                <a:schemeClr val="tx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lvl="1" indent="0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es-ES" sz="1300" dirty="0" smtClean="0">
              <a:solidFill>
                <a:schemeClr val="tx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lvl="1" indent="0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sz="1300" dirty="0">
              <a:solidFill>
                <a:schemeClr val="tx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7358082" y="1428742"/>
            <a:ext cx="1714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 smtClean="0"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endParaRPr lang="es-ES" dirty="0"/>
          </a:p>
        </p:txBody>
      </p:sp>
      <p:sp>
        <p:nvSpPr>
          <p:cNvPr id="5" name="4 Rectángulo"/>
          <p:cNvSpPr/>
          <p:nvPr/>
        </p:nvSpPr>
        <p:spPr>
          <a:xfrm>
            <a:off x="1928794" y="987574"/>
            <a:ext cx="714376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>
              <a:spcAft>
                <a:spcPts val="600"/>
              </a:spcAft>
            </a:pPr>
            <a:r>
              <a:rPr lang="es-ES" sz="1500" b="1" dirty="0" smtClean="0">
                <a:solidFill>
                  <a:srgbClr val="00B0F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Población en edad de trabajar (PET): </a:t>
            </a:r>
            <a:r>
              <a:rPr lang="es-ES" sz="1500" b="1" dirty="0" smtClean="0">
                <a:solidFill>
                  <a:schemeClr val="tx1"/>
                </a:solidFill>
                <a:latin typeface="Quattrocento"/>
                <a:ea typeface="Quattrocento Sans"/>
                <a:cs typeface="Quattrocento Sans"/>
                <a:sym typeface="Quattrocento Sans"/>
              </a:rPr>
              <a:t>Todas las personas a partir de los 14 </a:t>
            </a:r>
            <a:r>
              <a:rPr lang="es-ES" sz="1500" b="1" dirty="0" smtClean="0">
                <a:solidFill>
                  <a:schemeClr val="tx1"/>
                </a:solidFill>
                <a:latin typeface="Quattrocento"/>
                <a:ea typeface="Quattrocento Sans"/>
                <a:cs typeface="Quattrocento Sans"/>
                <a:sym typeface="Quattrocento Sans"/>
              </a:rPr>
              <a:t>años***. </a:t>
            </a:r>
            <a:endParaRPr lang="es-ES" sz="1500" b="1" dirty="0" smtClean="0">
              <a:solidFill>
                <a:schemeClr val="tx1"/>
              </a:solidFill>
              <a:latin typeface="Quattrocento"/>
              <a:ea typeface="Quattrocento Sans"/>
              <a:cs typeface="Quattrocento Sans"/>
              <a:sym typeface="Quattrocento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>
            <a:spLocks noGrp="1"/>
          </p:cNvSpPr>
          <p:nvPr>
            <p:ph type="title"/>
          </p:nvPr>
        </p:nvSpPr>
        <p:spPr>
          <a:xfrm>
            <a:off x="2000232" y="142858"/>
            <a:ext cx="535785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1" dirty="0" smtClean="0">
                <a:latin typeface="Quattrocento Sans"/>
                <a:ea typeface="Quattrocento Sans"/>
                <a:cs typeface="Quattrocento Sans"/>
                <a:sym typeface="Quattrocento Sans"/>
              </a:rPr>
              <a:t>Estadísticas Laborales</a:t>
            </a:r>
            <a:endParaRPr b="1"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73" name="Google Shape;73;p16"/>
          <p:cNvSpPr txBox="1">
            <a:spLocks noGrp="1"/>
          </p:cNvSpPr>
          <p:nvPr>
            <p:ph type="body" idx="1"/>
          </p:nvPr>
        </p:nvSpPr>
        <p:spPr>
          <a:xfrm>
            <a:off x="2056075" y="714362"/>
            <a:ext cx="5371500" cy="322541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500" dirty="0" smtClean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</a:t>
            </a:r>
            <a:r>
              <a:rPr lang="es-ES" sz="1500" dirty="0" smtClean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Si bien las variables principales se miden en cantidad de personas, las estadísticas laborales suelen expresarse en </a:t>
            </a:r>
            <a:r>
              <a:rPr lang="es-ES" sz="1500" dirty="0" smtClean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tasas;</a:t>
            </a:r>
            <a:endParaRPr lang="es-ES" sz="1500" dirty="0" smtClean="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es-ES" sz="500" dirty="0" smtClean="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s-ES" sz="800" dirty="0" smtClean="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es-ES" sz="300" dirty="0" smtClean="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1487147" y="2257556"/>
            <a:ext cx="2167805" cy="1668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s-ES" b="1" dirty="0">
                <a:solidFill>
                  <a:schemeClr val="accent1">
                    <a:lumMod val="75000"/>
                  </a:schemeClr>
                </a:solidFill>
              </a:rPr>
              <a:t>Tasas anuales de actividad, empleo </a:t>
            </a:r>
            <a:endParaRPr lang="es-ES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r">
              <a:lnSpc>
                <a:spcPct val="150000"/>
              </a:lnSpc>
            </a:pPr>
            <a:r>
              <a:rPr lang="es-ES" b="1" dirty="0" smtClean="0">
                <a:solidFill>
                  <a:schemeClr val="accent1">
                    <a:lumMod val="75000"/>
                  </a:schemeClr>
                </a:solidFill>
              </a:rPr>
              <a:t>y </a:t>
            </a:r>
            <a:r>
              <a:rPr lang="es-ES" b="1" dirty="0">
                <a:solidFill>
                  <a:schemeClr val="accent1">
                    <a:lumMod val="75000"/>
                  </a:schemeClr>
                </a:solidFill>
              </a:rPr>
              <a:t>desempleo </a:t>
            </a:r>
            <a:endParaRPr lang="es-ES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r">
              <a:lnSpc>
                <a:spcPct val="150000"/>
              </a:lnSpc>
            </a:pPr>
            <a:r>
              <a:rPr lang="es-ES" b="1" dirty="0" smtClean="0">
                <a:solidFill>
                  <a:schemeClr val="accent1">
                    <a:lumMod val="75000"/>
                  </a:schemeClr>
                </a:solidFill>
              </a:rPr>
              <a:t>en Montevideo</a:t>
            </a:r>
          </a:p>
          <a:p>
            <a:pPr algn="r">
              <a:lnSpc>
                <a:spcPct val="150000"/>
              </a:lnSpc>
            </a:pPr>
            <a:r>
              <a:rPr lang="es-ES" b="1" dirty="0" smtClean="0">
                <a:solidFill>
                  <a:schemeClr val="accent1">
                    <a:lumMod val="75000"/>
                  </a:schemeClr>
                </a:solidFill>
              </a:rPr>
              <a:t>(1982-2024</a:t>
            </a:r>
            <a:r>
              <a:rPr lang="es-ES" b="1" dirty="0">
                <a:solidFill>
                  <a:schemeClr val="accent1">
                    <a:lumMod val="75000"/>
                  </a:schemeClr>
                </a:solidFill>
              </a:rPr>
              <a:t>)</a:t>
            </a:r>
            <a:endParaRPr lang="es-UY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827584" y="1407938"/>
            <a:ext cx="6768752" cy="8356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87650" indent="-90170">
              <a:lnSpc>
                <a:spcPct val="115000"/>
              </a:lnSpc>
            </a:pPr>
            <a:r>
              <a:rPr lang="es-ES" b="1" dirty="0">
                <a:latin typeface="Calibri" panose="020F0502020204030204" pitchFamily="34" charset="0"/>
                <a:ea typeface="Calibri" panose="020F0502020204030204" pitchFamily="34" charset="0"/>
              </a:rPr>
              <a:t>Tasa de actividad (TA):	</a:t>
            </a: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</a:rPr>
              <a:t>TA=(PEA/PET)*100</a:t>
            </a:r>
            <a:endParaRPr lang="es-UY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787650" indent="-90170">
              <a:lnSpc>
                <a:spcPct val="115000"/>
              </a:lnSpc>
            </a:pPr>
            <a:r>
              <a:rPr lang="es-ES" b="1" dirty="0">
                <a:latin typeface="Calibri" panose="020F0502020204030204" pitchFamily="34" charset="0"/>
                <a:ea typeface="Calibri" panose="020F0502020204030204" pitchFamily="34" charset="0"/>
              </a:rPr>
              <a:t>Tasa de empleo (TE):	</a:t>
            </a:r>
            <a:r>
              <a:rPr lang="es-ES" dirty="0" smtClean="0">
                <a:latin typeface="Calibri" panose="020F0502020204030204" pitchFamily="34" charset="0"/>
                <a:ea typeface="Calibri" panose="020F0502020204030204" pitchFamily="34" charset="0"/>
              </a:rPr>
              <a:t>TE</a:t>
            </a: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</a:rPr>
              <a:t>=(O/PET)*100</a:t>
            </a:r>
            <a:endParaRPr lang="es-UY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787650" indent="-90170">
              <a:lnSpc>
                <a:spcPct val="115000"/>
              </a:lnSpc>
              <a:spcAft>
                <a:spcPts val="300"/>
              </a:spcAft>
            </a:pPr>
            <a:r>
              <a:rPr lang="es-ES" b="1" dirty="0">
                <a:latin typeface="Calibri" panose="020F0502020204030204" pitchFamily="34" charset="0"/>
                <a:ea typeface="Calibri" panose="020F0502020204030204" pitchFamily="34" charset="0"/>
              </a:rPr>
              <a:t>Tasa de desempleo (TD):	</a:t>
            </a: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</a:rPr>
              <a:t>TD=(D/PEA)*100</a:t>
            </a:r>
            <a:endParaRPr lang="es-UY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3216" y="2499742"/>
            <a:ext cx="5284004" cy="244827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8"/>
          <p:cNvSpPr txBox="1">
            <a:spLocks noGrp="1"/>
          </p:cNvSpPr>
          <p:nvPr>
            <p:ph type="title"/>
          </p:nvPr>
        </p:nvSpPr>
        <p:spPr>
          <a:xfrm>
            <a:off x="1714480" y="285734"/>
            <a:ext cx="5364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1" dirty="0" smtClean="0">
                <a:latin typeface="Quattrocento Sans"/>
                <a:ea typeface="Quattrocento Sans"/>
                <a:cs typeface="Quattrocento Sans"/>
                <a:sym typeface="Quattrocento Sans"/>
              </a:rPr>
              <a:t>Empleo y PIB</a:t>
            </a:r>
            <a:endParaRPr b="1" dirty="0"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85" name="Google Shape;85;p18"/>
          <p:cNvSpPr txBox="1">
            <a:spLocks noGrp="1"/>
          </p:cNvSpPr>
          <p:nvPr>
            <p:ph type="body" idx="1"/>
          </p:nvPr>
        </p:nvSpPr>
        <p:spPr>
          <a:xfrm>
            <a:off x="1714480" y="771550"/>
            <a:ext cx="5364600" cy="800068"/>
          </a:xfrm>
          <a:prstGeom prst="rect">
            <a:avLst/>
          </a:prstGeom>
          <a:solidFill>
            <a:schemeClr val="bg1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just">
              <a:buClr>
                <a:schemeClr val="dk1"/>
              </a:buClr>
              <a:buSzPts val="1100"/>
              <a:buNone/>
            </a:pPr>
            <a:r>
              <a:rPr lang="es-UY" b="1" dirty="0">
                <a:solidFill>
                  <a:schemeClr val="accent1"/>
                </a:solidFill>
              </a:rPr>
              <a:t>En la evolución de los indicadores laborales, más allá del ciclo económico, emergen fuerzas estructurales.</a:t>
            </a:r>
          </a:p>
          <a:p>
            <a:pPr marL="0" indent="0" algn="just">
              <a:buClr>
                <a:schemeClr val="dk1"/>
              </a:buClr>
              <a:buSzPts val="1100"/>
              <a:buNone/>
            </a:pPr>
            <a:endParaRPr lang="es-ES" dirty="0" smtClean="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4" name="Google Shape;85;p18"/>
          <p:cNvSpPr txBox="1">
            <a:spLocks/>
          </p:cNvSpPr>
          <p:nvPr/>
        </p:nvSpPr>
        <p:spPr>
          <a:xfrm>
            <a:off x="184288" y="1782994"/>
            <a:ext cx="6805990" cy="7143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44000" lvl="0" indent="-342900" algn="just">
              <a:buClr>
                <a:schemeClr val="dk1"/>
              </a:buClr>
              <a:buSzPts val="1100"/>
              <a:defRPr/>
            </a:pPr>
            <a:r>
              <a:rPr lang="es-MX" b="1" dirty="0">
                <a:solidFill>
                  <a:schemeClr val="tx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Evolución en la tasa de empleo en Montevideo y variación anual del PIB (1982-2024)</a:t>
            </a:r>
            <a:endParaRPr kumimoji="0" lang="es-ES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4572000" y="2428874"/>
            <a:ext cx="2500330" cy="3231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ES" sz="1500" dirty="0" smtClean="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184288" y="3507854"/>
            <a:ext cx="2011448" cy="15121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83" y="2114376"/>
            <a:ext cx="5400600" cy="300037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>
            <a:spLocks noGrp="1"/>
          </p:cNvSpPr>
          <p:nvPr>
            <p:ph type="title"/>
          </p:nvPr>
        </p:nvSpPr>
        <p:spPr>
          <a:xfrm>
            <a:off x="2407899" y="129373"/>
            <a:ext cx="2884181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1" i="1" dirty="0" smtClean="0">
                <a:latin typeface="Quattrocento Sans"/>
                <a:ea typeface="Quattrocento Sans"/>
                <a:cs typeface="Quattrocento Sans"/>
                <a:sym typeface="Quattrocento Sans"/>
              </a:rPr>
              <a:t>Ley de Okun</a:t>
            </a:r>
            <a:endParaRPr b="1" i="1" dirty="0"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67" name="Google Shape;67;p15"/>
          <p:cNvSpPr txBox="1">
            <a:spLocks noGrp="1"/>
          </p:cNvSpPr>
          <p:nvPr>
            <p:ph type="body" idx="1"/>
          </p:nvPr>
        </p:nvSpPr>
        <p:spPr>
          <a:xfrm>
            <a:off x="71406" y="1571618"/>
            <a:ext cx="4786346" cy="281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just">
              <a:buClr>
                <a:schemeClr val="dk1"/>
              </a:buClr>
              <a:buSzPts val="1100"/>
              <a:buNone/>
            </a:pPr>
            <a:endParaRPr lang="es-ES" sz="1400" dirty="0" smtClean="0">
              <a:solidFill>
                <a:schemeClr val="tx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108000" indent="0" algn="just">
              <a:buClr>
                <a:schemeClr val="dk1"/>
              </a:buClr>
              <a:buSzPts val="1100"/>
              <a:buNone/>
            </a:pPr>
            <a:endParaRPr lang="es-ES" sz="1400" dirty="0" smtClean="0">
              <a:solidFill>
                <a:schemeClr val="tx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59832" y="858434"/>
            <a:ext cx="5202569" cy="3297492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179512" y="1879253"/>
            <a:ext cx="273630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>
                <a:latin typeface="Quattrocento Sans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Cuando </a:t>
            </a:r>
            <a:r>
              <a:rPr lang="es-ES" dirty="0">
                <a:latin typeface="Quattrocento Sans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el crecimiento de la producción es elevado, el desempleo disminuye; cuando la producción se desacelera o cae, el desempleo aumenta. La versión más simple de la </a:t>
            </a:r>
            <a:r>
              <a:rPr lang="es-ES" b="1" dirty="0">
                <a:solidFill>
                  <a:schemeClr val="accent1">
                    <a:lumMod val="75000"/>
                  </a:schemeClr>
                </a:solidFill>
                <a:latin typeface="Quattrocento Sans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ley de </a:t>
            </a:r>
            <a:r>
              <a:rPr lang="es-ES" b="1" dirty="0" err="1">
                <a:solidFill>
                  <a:schemeClr val="accent1">
                    <a:lumMod val="75000"/>
                  </a:schemeClr>
                </a:solidFill>
                <a:latin typeface="Quattrocento Sans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Okun</a:t>
            </a:r>
            <a:r>
              <a:rPr lang="es-ES" b="1" dirty="0">
                <a:solidFill>
                  <a:schemeClr val="accent1">
                    <a:lumMod val="75000"/>
                  </a:schemeClr>
                </a:solidFill>
                <a:latin typeface="Quattrocento Sans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dirty="0">
                <a:latin typeface="Quattrocento Sans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consiste en estimar la relación entre el cambio anual de la tasa de desempleo (</a:t>
            </a:r>
            <a:r>
              <a:rPr lang="es-ES" b="1" dirty="0">
                <a:latin typeface="Quattrocento Sans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ΔTD</a:t>
            </a:r>
            <a:r>
              <a:rPr lang="es-ES" dirty="0">
                <a:latin typeface="Quattrocento Sans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) y el crecimiento anual del PIB (</a:t>
            </a:r>
            <a:r>
              <a:rPr lang="es-ES" b="1" dirty="0">
                <a:latin typeface="Quattrocento Sans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ΔPIB</a:t>
            </a:r>
            <a:r>
              <a:rPr lang="es-ES" dirty="0">
                <a:latin typeface="Quattrocento Sans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):</a:t>
            </a:r>
            <a:endParaRPr lang="es-UY" dirty="0">
              <a:latin typeface="Quattrocento Sans" panose="020B0604020202020204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615421" y="4238003"/>
            <a:ext cx="17924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8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ΔTD = α + </a:t>
            </a:r>
            <a:r>
              <a:rPr lang="es-ES" sz="18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β·ΔPIB</a:t>
            </a:r>
            <a:endParaRPr lang="es-UY" sz="1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4788024" y="4337085"/>
            <a:ext cx="209544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/>
              <a:t>Δ</a:t>
            </a:r>
            <a:r>
              <a:rPr lang="es-UY" b="1" dirty="0"/>
              <a:t>TD = 0,38 −0,20·</a:t>
            </a:r>
            <a:r>
              <a:rPr lang="el-GR" b="1" dirty="0"/>
              <a:t>Δ</a:t>
            </a:r>
            <a:r>
              <a:rPr lang="es-UY" b="1" dirty="0"/>
              <a:t>PIB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1547664" y="1707654"/>
            <a:ext cx="6192688" cy="32403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sp>
        <p:nvSpPr>
          <p:cNvPr id="7" name="Rectángulo 6"/>
          <p:cNvSpPr/>
          <p:nvPr/>
        </p:nvSpPr>
        <p:spPr>
          <a:xfrm>
            <a:off x="323528" y="483518"/>
            <a:ext cx="1542632" cy="201622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sp>
        <p:nvSpPr>
          <p:cNvPr id="92" name="Google Shape;92;p19"/>
          <p:cNvSpPr txBox="1"/>
          <p:nvPr/>
        </p:nvSpPr>
        <p:spPr>
          <a:xfrm>
            <a:off x="1146045" y="515932"/>
            <a:ext cx="6995926" cy="2562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s-ES" b="1" dirty="0"/>
              <a:t>Tasas de Actividad, Empleo y Desempleo total y por sexo (1986-2024</a:t>
            </a:r>
            <a:r>
              <a:rPr lang="es-ES" b="1" dirty="0" smtClean="0"/>
              <a:t>)</a:t>
            </a:r>
            <a:endParaRPr lang="es-UY" b="1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1640" y="915566"/>
            <a:ext cx="5940126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6587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1547664" y="1707654"/>
            <a:ext cx="6192688" cy="32403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sp>
        <p:nvSpPr>
          <p:cNvPr id="90" name="Google Shape;90;p19"/>
          <p:cNvSpPr txBox="1">
            <a:spLocks noGrp="1"/>
          </p:cNvSpPr>
          <p:nvPr>
            <p:ph type="title"/>
          </p:nvPr>
        </p:nvSpPr>
        <p:spPr>
          <a:xfrm>
            <a:off x="1835696" y="267495"/>
            <a:ext cx="3534300" cy="64807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b="1" dirty="0" smtClean="0">
                <a:latin typeface="Quattrocento Sans"/>
                <a:ea typeface="Quattrocento Sans"/>
                <a:cs typeface="Quattrocento Sans"/>
                <a:sym typeface="Quattrocento Sans"/>
              </a:rPr>
              <a:t>Mirada global</a:t>
            </a:r>
            <a:endParaRPr b="1" dirty="0"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92" name="Google Shape;92;p19"/>
          <p:cNvSpPr txBox="1"/>
          <p:nvPr/>
        </p:nvSpPr>
        <p:spPr>
          <a:xfrm>
            <a:off x="1680530" y="771550"/>
            <a:ext cx="6995926" cy="2562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s-ES" b="1" dirty="0" smtClean="0"/>
              <a:t>Tasa </a:t>
            </a:r>
            <a:r>
              <a:rPr lang="es-ES" b="1" dirty="0"/>
              <a:t>de desempleo total, tasa de desempleo juvenil, tasa de no registro y tasa de empleo femenino. Países sudamericanos, países europeos seleccionados y promedio OCDE. </a:t>
            </a:r>
            <a:r>
              <a:rPr lang="es-ES" dirty="0"/>
              <a:t>Año 2023</a:t>
            </a:r>
            <a:endParaRPr lang="es-UY" b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5696" y="1707654"/>
            <a:ext cx="9793223" cy="3387153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0"/>
          <p:cNvSpPr txBox="1">
            <a:spLocks noGrp="1"/>
          </p:cNvSpPr>
          <p:nvPr>
            <p:ph type="title"/>
          </p:nvPr>
        </p:nvSpPr>
        <p:spPr>
          <a:xfrm>
            <a:off x="2714612" y="349299"/>
            <a:ext cx="6286512" cy="79369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s-MX" b="1" dirty="0" smtClean="0">
                <a:latin typeface="Quattrocento Sans"/>
                <a:ea typeface="Quattrocento Sans"/>
                <a:cs typeface="Quattrocento Sans"/>
                <a:sym typeface="Quattrocento Sans"/>
              </a:rPr>
              <a:t>La participación</a:t>
            </a:r>
            <a:endParaRPr b="1" dirty="0"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99" name="Google Shape;99;p20"/>
          <p:cNvSpPr txBox="1"/>
          <p:nvPr/>
        </p:nvSpPr>
        <p:spPr>
          <a:xfrm>
            <a:off x="2857488" y="1142990"/>
            <a:ext cx="4929222" cy="13033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b="1" dirty="0" smtClean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Tasa de actividad por grupo de edad y sexo (2024)</a:t>
            </a:r>
            <a:endParaRPr lang="es" b="1" dirty="0" smtClean="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b="1" dirty="0" smtClean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</a:t>
            </a: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s" b="1" dirty="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7863" y="1491630"/>
            <a:ext cx="5138847" cy="2736304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1896" y="2859412"/>
            <a:ext cx="271271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dirty="0">
                <a:latin typeface="Quattrocento Sans" panose="020B0604020202020204" charset="0"/>
              </a:rPr>
              <a:t>La participación laboral muestra un claro perfil asociado al ciclo vital. </a:t>
            </a:r>
            <a:r>
              <a:rPr lang="es-MX" dirty="0" smtClean="0">
                <a:latin typeface="Quattrocento Sans" panose="020B0604020202020204" charset="0"/>
              </a:rPr>
              <a:t>En </a:t>
            </a:r>
            <a:r>
              <a:rPr lang="es-MX" dirty="0">
                <a:latin typeface="Quattrocento Sans" panose="020B0604020202020204" charset="0"/>
              </a:rPr>
              <a:t>el caso de los más jóvenes, se ha constatado una reducción de la tasa de actividad en el pasado reciente, asociado a un crecimiento de la tasa de asistencia a la educación secundaria . </a:t>
            </a:r>
            <a:endParaRPr lang="es-UY" dirty="0">
              <a:latin typeface="Quattrocento Sans" panose="020B060402020202020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2570</TotalTime>
  <Words>1399</Words>
  <Application>Microsoft Office PowerPoint</Application>
  <PresentationFormat>Presentación en pantalla (16:9)</PresentationFormat>
  <Paragraphs>89</Paragraphs>
  <Slides>18</Slides>
  <Notes>18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8" baseType="lpstr">
      <vt:lpstr>Quattrocento</vt:lpstr>
      <vt:lpstr>Times New Roman</vt:lpstr>
      <vt:lpstr>Quattrocento Sans</vt:lpstr>
      <vt:lpstr>HK Nova Light Narrow</vt:lpstr>
      <vt:lpstr>Georgia</vt:lpstr>
      <vt:lpstr>Arial</vt:lpstr>
      <vt:lpstr>Wingdings</vt:lpstr>
      <vt:lpstr>Calibri</vt:lpstr>
      <vt:lpstr>Courier New</vt:lpstr>
      <vt:lpstr>Simple Light</vt:lpstr>
      <vt:lpstr>Presentación de PowerPoint</vt:lpstr>
      <vt:lpstr>Introducción</vt:lpstr>
      <vt:lpstr>Conceptos clave </vt:lpstr>
      <vt:lpstr>Estadísticas Laborales</vt:lpstr>
      <vt:lpstr>Empleo y PIB</vt:lpstr>
      <vt:lpstr>Ley de Okun</vt:lpstr>
      <vt:lpstr>Presentación de PowerPoint</vt:lpstr>
      <vt:lpstr>Mirada global</vt:lpstr>
      <vt:lpstr>La participación</vt:lpstr>
      <vt:lpstr>Informalidad</vt:lpstr>
      <vt:lpstr>Presentación de PowerPoint</vt:lpstr>
      <vt:lpstr>Brecha Salarial                      —de género</vt:lpstr>
      <vt:lpstr>Definiciones asociadas a Salario</vt:lpstr>
      <vt:lpstr>La evolución del salario</vt:lpstr>
      <vt:lpstr>Negociación colectiva</vt:lpstr>
      <vt:lpstr>Los determinantes del salario Modelos y téorías</vt:lpstr>
      <vt:lpstr>El futuro del trabajo</vt:lpstr>
      <vt:lpstr>El futuro del trabajo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Lucia</dc:creator>
  <cp:lastModifiedBy>matilde.belmudes</cp:lastModifiedBy>
  <cp:revision>212</cp:revision>
  <dcterms:modified xsi:type="dcterms:W3CDTF">2025-11-19T21:12:57Z</dcterms:modified>
</cp:coreProperties>
</file>