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9" r:id="rId3"/>
    <p:sldId id="325" r:id="rId4"/>
    <p:sldId id="257" r:id="rId5"/>
    <p:sldId id="258" r:id="rId6"/>
    <p:sldId id="260" r:id="rId7"/>
    <p:sldId id="273" r:id="rId8"/>
    <p:sldId id="261" r:id="rId9"/>
    <p:sldId id="285" r:id="rId10"/>
    <p:sldId id="263" r:id="rId11"/>
    <p:sldId id="267" r:id="rId12"/>
    <p:sldId id="275" r:id="rId13"/>
    <p:sldId id="277" r:id="rId14"/>
    <p:sldId id="262" r:id="rId15"/>
    <p:sldId id="276" r:id="rId16"/>
    <p:sldId id="264" r:id="rId17"/>
    <p:sldId id="293" r:id="rId18"/>
    <p:sldId id="291" r:id="rId19"/>
    <p:sldId id="322" r:id="rId20"/>
    <p:sldId id="326" r:id="rId21"/>
    <p:sldId id="290" r:id="rId22"/>
    <p:sldId id="318" r:id="rId23"/>
    <p:sldId id="283" r:id="rId24"/>
    <p:sldId id="317" r:id="rId25"/>
    <p:sldId id="270" r:id="rId26"/>
    <p:sldId id="296" r:id="rId27"/>
    <p:sldId id="281" r:id="rId28"/>
    <p:sldId id="292" r:id="rId29"/>
    <p:sldId id="289" r:id="rId30"/>
    <p:sldId id="295" r:id="rId31"/>
    <p:sldId id="294" r:id="rId32"/>
    <p:sldId id="297" r:id="rId33"/>
    <p:sldId id="298" r:id="rId34"/>
    <p:sldId id="300" r:id="rId35"/>
    <p:sldId id="299" r:id="rId36"/>
    <p:sldId id="303" r:id="rId37"/>
    <p:sldId id="301" r:id="rId38"/>
    <p:sldId id="302" r:id="rId39"/>
  </p:sldIdLst>
  <p:sldSz cx="9144000" cy="5143500" type="screen16x9"/>
  <p:notesSz cx="6858000" cy="9144000"/>
  <p:embeddedFontLst>
    <p:embeddedFont>
      <p:font typeface="Quattrocento Sans"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820"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7525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694250" y="858525"/>
            <a:ext cx="5755500" cy="119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200" b="1">
                <a:latin typeface="Quattrocento Sans"/>
                <a:ea typeface="Quattrocento Sans"/>
                <a:cs typeface="Quattrocento Sans"/>
                <a:sym typeface="Quattrocento Sans"/>
              </a:rPr>
              <a:t>PARA ENTENDER LA ECONOMÍA DEL URUGUAY</a:t>
            </a:r>
            <a:endParaRPr sz="3200" b="1">
              <a:latin typeface="Quattrocento Sans"/>
              <a:ea typeface="Quattrocento Sans"/>
              <a:cs typeface="Quattrocento Sans"/>
              <a:sym typeface="Quattrocento Sans"/>
            </a:endParaRPr>
          </a:p>
        </p:txBody>
      </p:sp>
      <p:sp>
        <p:nvSpPr>
          <p:cNvPr id="55" name="Google Shape;55;p13"/>
          <p:cNvSpPr txBox="1"/>
          <p:nvPr/>
        </p:nvSpPr>
        <p:spPr>
          <a:xfrm>
            <a:off x="642910" y="2060225"/>
            <a:ext cx="8001056" cy="5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000" dirty="0">
                <a:latin typeface="Quattrocento Sans"/>
                <a:ea typeface="Quattrocento Sans"/>
                <a:cs typeface="Quattrocento Sans"/>
                <a:sym typeface="Quattrocento Sans"/>
              </a:rPr>
              <a:t>Capítulo 10: Acumulación de capital humano e inversión en educación</a:t>
            </a:r>
            <a:endParaRPr sz="2000" dirty="0">
              <a:latin typeface="Quattrocento Sans"/>
              <a:ea typeface="Quattrocento Sans"/>
              <a:cs typeface="Quattrocento Sans"/>
              <a:sym typeface="Quattrocento Sans"/>
            </a:endParaRPr>
          </a:p>
        </p:txBody>
      </p:sp>
      <p:pic>
        <p:nvPicPr>
          <p:cNvPr id="4" name="Imagen 3">
            <a:extLst>
              <a:ext uri="{FF2B5EF4-FFF2-40B4-BE49-F238E27FC236}">
                <a16:creationId xmlns:a16="http://schemas.microsoft.com/office/drawing/2014/main" id="{FF4A8177-571A-4C0F-A67C-EB114AE18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91830"/>
            <a:ext cx="9144000" cy="1851670"/>
          </a:xfrm>
          <a:prstGeom prst="rect">
            <a:avLst/>
          </a:prstGeom>
        </p:spPr>
      </p:pic>
      <p:pic>
        <p:nvPicPr>
          <p:cNvPr id="5" name="Imagen 4">
            <a:extLst>
              <a:ext uri="{FF2B5EF4-FFF2-40B4-BE49-F238E27FC236}">
                <a16:creationId xmlns:a16="http://schemas.microsoft.com/office/drawing/2014/main" id="{6064A82C-C2A1-49FF-9F6E-CBBD8E7F8E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2606469"/>
            <a:ext cx="1370722" cy="13707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3" name="Google Shape;61;p14"/>
          <p:cNvSpPr txBox="1">
            <a:spLocks noGrp="1"/>
          </p:cNvSpPr>
          <p:nvPr>
            <p:ph type="body" idx="1"/>
          </p:nvPr>
        </p:nvSpPr>
        <p:spPr>
          <a:xfrm>
            <a:off x="4071934" y="1000114"/>
            <a:ext cx="3571900" cy="3214710"/>
          </a:xfrm>
          <a:prstGeom prst="rect">
            <a:avLst/>
          </a:prstGeom>
          <a:solidFill>
            <a:schemeClr val="bg1"/>
          </a:solidFill>
        </p:spPr>
        <p:txBody>
          <a:bodyPr spcFirstLastPara="1" wrap="square" lIns="91425" tIns="91425" rIns="91425" bIns="91425" anchor="t" anchorCtr="0">
            <a:noAutofit/>
          </a:bodyPr>
          <a:lstStyle/>
          <a:p>
            <a:pPr algn="just">
              <a:buNone/>
            </a:pPr>
            <a:r>
              <a:rPr lang="es-UY" sz="1700" dirty="0">
                <a:solidFill>
                  <a:schemeClr val="dk1"/>
                </a:solidFill>
                <a:latin typeface="Quattrocento Sans"/>
                <a:ea typeface="Quattrocento Sans"/>
                <a:cs typeface="Quattrocento Sans"/>
                <a:sym typeface="Quattrocento Sans"/>
              </a:rPr>
              <a:t>	En el gráfico se observa que, en promedio, las tasas de desempleo se reducen a medida que crece el nivel educativo. </a:t>
            </a:r>
          </a:p>
          <a:p>
            <a:pPr algn="just"/>
            <a:endParaRPr lang="es-UY" sz="1700" dirty="0">
              <a:solidFill>
                <a:schemeClr val="dk1"/>
              </a:solidFill>
              <a:latin typeface="Quattrocento Sans"/>
              <a:ea typeface="Quattrocento Sans"/>
              <a:cs typeface="Quattrocento Sans"/>
              <a:sym typeface="Quattrocento Sans"/>
            </a:endParaRPr>
          </a:p>
        </p:txBody>
      </p:sp>
      <p:sp>
        <p:nvSpPr>
          <p:cNvPr id="4" name="3 Rectángulo"/>
          <p:cNvSpPr/>
          <p:nvPr/>
        </p:nvSpPr>
        <p:spPr>
          <a:xfrm>
            <a:off x="857224" y="3571882"/>
            <a:ext cx="6500858" cy="923330"/>
          </a:xfrm>
          <a:prstGeom prst="rect">
            <a:avLst/>
          </a:prstGeom>
        </p:spPr>
        <p:txBody>
          <a:bodyPr wrap="square">
            <a:spAutoFit/>
          </a:bodyPr>
          <a:lstStyle/>
          <a:p>
            <a:pPr algn="just"/>
            <a:r>
              <a:rPr lang="es-UY" sz="1800" i="1" dirty="0">
                <a:solidFill>
                  <a:schemeClr val="dk1"/>
                </a:solidFill>
                <a:latin typeface="Quattrocento Sans"/>
                <a:ea typeface="Quattrocento Sans"/>
                <a:cs typeface="Quattrocento Sans"/>
                <a:sym typeface="Quattrocento Sans"/>
              </a:rPr>
              <a:t>Las personas que tienen mayor nivel educativo se insertan en empleos de mejor calidad y se ven afectados con menos frecuencia al desempleo. </a:t>
            </a:r>
          </a:p>
        </p:txBody>
      </p:sp>
      <p:sp>
        <p:nvSpPr>
          <p:cNvPr id="5" name="Google Shape;61;p14"/>
          <p:cNvSpPr txBox="1">
            <a:spLocks/>
          </p:cNvSpPr>
          <p:nvPr/>
        </p:nvSpPr>
        <p:spPr>
          <a:xfrm>
            <a:off x="0" y="428610"/>
            <a:ext cx="4286248" cy="714380"/>
          </a:xfrm>
          <a:prstGeom prst="rect">
            <a:avLst/>
          </a:prstGeom>
          <a:solidFill>
            <a:schemeClr val="bg1"/>
          </a:solidFill>
          <a:ln>
            <a:noFill/>
          </a:ln>
        </p:spPr>
        <p:txBody>
          <a:bodyPr spcFirstLastPara="1" wrap="square" lIns="91425" tIns="91425" rIns="91425" bIns="91425" anchor="t" anchorCtr="0">
            <a:noAutofit/>
          </a:bodyPr>
          <a:lstStyle/>
          <a:p>
            <a:pPr marL="457200" marR="0" lvl="0" indent="-342900" algn="just"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s-UY"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	Tasas de informalidad</a:t>
            </a:r>
            <a:r>
              <a:rPr kumimoji="0" lang="es-UY"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y de desempleo por nivel educativo (2024)</a:t>
            </a:r>
            <a:endParaRPr kumimoji="0" lang="es-UY"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a:p>
            <a:pPr marL="457200" marR="0" lvl="0" indent="-342900" algn="just" defTabSz="914400" rtl="0" eaLnBrk="1" fontAlgn="auto" latinLnBrk="0" hangingPunct="1">
              <a:lnSpc>
                <a:spcPct val="115000"/>
              </a:lnSpc>
              <a:spcBef>
                <a:spcPts val="0"/>
              </a:spcBef>
              <a:spcAft>
                <a:spcPts val="0"/>
              </a:spcAft>
              <a:buClr>
                <a:schemeClr val="dk2"/>
              </a:buClr>
              <a:buSzPts val="1800"/>
              <a:buFont typeface="Arial"/>
              <a:buChar char="●"/>
              <a:tabLst/>
              <a:defRPr/>
            </a:pPr>
            <a:endParaRPr kumimoji="0" lang="es-UY"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pic>
        <p:nvPicPr>
          <p:cNvPr id="6" name="Imagen 5">
            <a:extLst>
              <a:ext uri="{FF2B5EF4-FFF2-40B4-BE49-F238E27FC236}">
                <a16:creationId xmlns:a16="http://schemas.microsoft.com/office/drawing/2014/main" id="{358265C2-5224-46C0-86D5-B426C6E0E635}"/>
              </a:ext>
            </a:extLst>
          </p:cNvPr>
          <p:cNvPicPr>
            <a:picLocks noChangeAspect="1"/>
          </p:cNvPicPr>
          <p:nvPr/>
        </p:nvPicPr>
        <p:blipFill>
          <a:blip r:embed="rId4"/>
          <a:stretch>
            <a:fillRect/>
          </a:stretch>
        </p:blipFill>
        <p:spPr>
          <a:xfrm>
            <a:off x="179512" y="1000114"/>
            <a:ext cx="4286248" cy="261006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5"/>
        <p:cNvGrpSpPr/>
        <p:nvPr/>
      </p:nvGrpSpPr>
      <p:grpSpPr>
        <a:xfrm>
          <a:off x="0" y="0"/>
          <a:ext cx="0" cy="0"/>
          <a:chOff x="0" y="0"/>
          <a:chExt cx="0" cy="0"/>
        </a:xfrm>
      </p:grpSpPr>
      <p:pic>
        <p:nvPicPr>
          <p:cNvPr id="2" name="1 Imagen" descr="Imagen-14.png"/>
          <p:cNvPicPr>
            <a:picLocks noChangeAspect="1"/>
          </p:cNvPicPr>
          <p:nvPr/>
        </p:nvPicPr>
        <p:blipFill>
          <a:blip r:embed="rId4"/>
          <a:stretch>
            <a:fillRect/>
          </a:stretch>
        </p:blipFill>
        <p:spPr>
          <a:xfrm>
            <a:off x="3643306" y="1061306"/>
            <a:ext cx="4819725" cy="3019264"/>
          </a:xfrm>
          <a:prstGeom prst="rect">
            <a:avLst/>
          </a:prstGeom>
        </p:spPr>
      </p:pic>
      <p:sp>
        <p:nvSpPr>
          <p:cNvPr id="3" name="Google Shape;60;p14"/>
          <p:cNvSpPr txBox="1">
            <a:spLocks noGrp="1"/>
          </p:cNvSpPr>
          <p:nvPr>
            <p:ph type="title"/>
          </p:nvPr>
        </p:nvSpPr>
        <p:spPr>
          <a:xfrm>
            <a:off x="1785918" y="428610"/>
            <a:ext cx="6572296" cy="642942"/>
          </a:xfrm>
          <a:prstGeom prst="rect">
            <a:avLst/>
          </a:prstGeom>
          <a:solidFill>
            <a:schemeClr val="bg1"/>
          </a:solidFill>
        </p:spPr>
        <p:txBody>
          <a:bodyPr spcFirstLastPara="1" wrap="square" lIns="91425" tIns="91425" rIns="91425" bIns="91425" anchor="t" anchorCtr="0">
            <a:noAutofit/>
          </a:bodyPr>
          <a:lstStyle/>
          <a:p>
            <a:pPr marL="0" lvl="0" indent="0" algn="l" rtl="0">
              <a:spcBef>
                <a:spcPts val="0"/>
              </a:spcBef>
              <a:spcAft>
                <a:spcPts val="0"/>
              </a:spcAft>
              <a:buNone/>
            </a:pPr>
            <a:r>
              <a:rPr lang="es-UY" sz="2000" b="1" i="1" dirty="0">
                <a:latin typeface="Quattrocento Sans"/>
                <a:ea typeface="Quattrocento Sans"/>
                <a:cs typeface="Quattrocento Sans"/>
                <a:sym typeface="Quattrocento Sans"/>
              </a:rPr>
              <a:t>Externalidades de la educación (efecto derrame)</a:t>
            </a:r>
            <a:endParaRPr sz="2000" b="1" i="1">
              <a:latin typeface="Quattrocento Sans"/>
              <a:ea typeface="Quattrocento Sans"/>
              <a:cs typeface="Quattrocento Sans"/>
              <a:sym typeface="Quattrocento Sans"/>
            </a:endParaRPr>
          </a:p>
        </p:txBody>
      </p:sp>
      <p:sp>
        <p:nvSpPr>
          <p:cNvPr id="4" name="Google Shape;61;p14"/>
          <p:cNvSpPr txBox="1">
            <a:spLocks noGrp="1"/>
          </p:cNvSpPr>
          <p:nvPr>
            <p:ph type="body" idx="1"/>
          </p:nvPr>
        </p:nvSpPr>
        <p:spPr>
          <a:xfrm>
            <a:off x="0" y="1571618"/>
            <a:ext cx="3714744" cy="2143140"/>
          </a:xfrm>
          <a:prstGeom prst="rect">
            <a:avLst/>
          </a:prstGeom>
          <a:noFill/>
        </p:spPr>
        <p:txBody>
          <a:bodyPr spcFirstLastPara="1" wrap="square" lIns="91425" tIns="91425" rIns="91425" bIns="91425" anchor="t" anchorCtr="0">
            <a:noAutofit/>
          </a:bodyPr>
          <a:lstStyle/>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Existen beneficios de la educación que afectan a la sociedad en su conjunto. </a:t>
            </a:r>
          </a:p>
          <a:p>
            <a:pPr algn="just">
              <a:buFont typeface="Arial" pitchFamily="34" charset="0"/>
              <a:buChar char="•"/>
            </a:pPr>
            <a:endParaRPr lang="es-UY" sz="1700" dirty="0">
              <a:solidFill>
                <a:schemeClr val="dk1"/>
              </a:solidFill>
              <a:latin typeface="Quattrocento Sans"/>
              <a:ea typeface="Quattrocento Sans"/>
              <a:cs typeface="Quattrocento Sans"/>
              <a:sym typeface="Quattrocento Sans"/>
            </a:endParaRPr>
          </a:p>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La educación de los padres tiene fuerte incidencia sobre el desarrollo cognitivo de los hijos</a:t>
            </a:r>
          </a:p>
        </p:txBody>
      </p:sp>
      <p:sp>
        <p:nvSpPr>
          <p:cNvPr id="5" name="4 Rectángulo"/>
          <p:cNvSpPr/>
          <p:nvPr/>
        </p:nvSpPr>
        <p:spPr>
          <a:xfrm>
            <a:off x="571472" y="4214824"/>
            <a:ext cx="6072230" cy="584775"/>
          </a:xfrm>
          <a:prstGeom prst="rect">
            <a:avLst/>
          </a:prstGeom>
        </p:spPr>
        <p:txBody>
          <a:bodyPr wrap="square">
            <a:spAutoFit/>
          </a:bodyPr>
          <a:lstStyle/>
          <a:p>
            <a:pPr algn="just"/>
            <a:r>
              <a:rPr lang="es-UY" sz="1600" i="1" dirty="0">
                <a:solidFill>
                  <a:schemeClr val="dk1"/>
                </a:solidFill>
                <a:latin typeface="Quattrocento Sans"/>
                <a:ea typeface="Quattrocento Sans"/>
                <a:cs typeface="Quattrocento Sans"/>
                <a:sym typeface="Quattrocento Sans"/>
              </a:rPr>
              <a:t>La inversión en educación de las generaciones presentes tiene efectos directos sobre la  educación de las generaciones futuras.</a:t>
            </a:r>
          </a:p>
        </p:txBody>
      </p:sp>
      <p:sp>
        <p:nvSpPr>
          <p:cNvPr id="6" name="5 Flecha abajo"/>
          <p:cNvSpPr/>
          <p:nvPr/>
        </p:nvSpPr>
        <p:spPr>
          <a:xfrm>
            <a:off x="1714480" y="3786196"/>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857356" y="500048"/>
            <a:ext cx="5572164" cy="1008600"/>
          </a:xfrm>
          <a:prstGeom prst="rect">
            <a:avLst/>
          </a:prstGeom>
        </p:spPr>
        <p:txBody>
          <a:bodyPr spcFirstLastPara="1" wrap="square" lIns="91425" tIns="91425" rIns="91425" bIns="91425" anchor="t" anchorCtr="0">
            <a:noAutofit/>
          </a:bodyPr>
          <a:lstStyle/>
          <a:p>
            <a:pPr lvl="0"/>
            <a:r>
              <a:rPr lang="es" sz="2000" b="1" i="1" dirty="0">
                <a:latin typeface="Quattrocento Sans"/>
                <a:ea typeface="Quattrocento Sans"/>
                <a:cs typeface="Quattrocento Sans"/>
                <a:sym typeface="Quattrocento Sans"/>
              </a:rPr>
              <a:t>Costos y beneficios de la inversión en educación </a:t>
            </a:r>
            <a:endParaRPr sz="2000" b="1" i="1">
              <a:latin typeface="Quattrocento Sans"/>
              <a:ea typeface="Quattrocento Sans"/>
              <a:cs typeface="Quattrocento Sans"/>
              <a:sym typeface="Quattrocento Sans"/>
            </a:endParaRPr>
          </a:p>
        </p:txBody>
      </p:sp>
      <p:sp>
        <p:nvSpPr>
          <p:cNvPr id="3" name="2 Rectángulo"/>
          <p:cNvSpPr/>
          <p:nvPr/>
        </p:nvSpPr>
        <p:spPr>
          <a:xfrm>
            <a:off x="1571604" y="1484480"/>
            <a:ext cx="5643602" cy="658642"/>
          </a:xfrm>
          <a:prstGeom prst="rect">
            <a:avLst/>
          </a:prstGeom>
          <a:noFill/>
          <a:ln>
            <a:noFill/>
          </a:ln>
        </p:spPr>
        <p:txBody>
          <a:bodyPr spcFirstLastPara="1" wrap="square" lIns="91425" tIns="91425" rIns="91425" bIns="91425" anchor="t" anchorCtr="0">
            <a:noAutofit/>
          </a:bodyPr>
          <a:lstStyle/>
          <a:p>
            <a:pPr marL="457200" indent="-342900" algn="just">
              <a:lnSpc>
                <a:spcPct val="115000"/>
              </a:lnSpc>
              <a:buClr>
                <a:schemeClr val="dk2"/>
              </a:buClr>
              <a:buSzPts val="1800"/>
            </a:pPr>
            <a:r>
              <a:rPr lang="es-UY" sz="1700" dirty="0">
                <a:solidFill>
                  <a:schemeClr val="dk1"/>
                </a:solidFill>
                <a:latin typeface="Quattrocento Sans"/>
                <a:ea typeface="Quattrocento Sans"/>
                <a:cs typeface="Quattrocento Sans"/>
                <a:sym typeface="Quattrocento Sans"/>
              </a:rPr>
              <a:t>	La rentabilidad de la inversión en educación debe tener en cuenta dos tipos de retornos: </a:t>
            </a:r>
          </a:p>
        </p:txBody>
      </p:sp>
      <p:sp>
        <p:nvSpPr>
          <p:cNvPr id="4" name="Google Shape;61;p14"/>
          <p:cNvSpPr txBox="1">
            <a:spLocks noGrp="1"/>
          </p:cNvSpPr>
          <p:nvPr>
            <p:ph type="body" idx="1"/>
          </p:nvPr>
        </p:nvSpPr>
        <p:spPr>
          <a:xfrm>
            <a:off x="428628" y="2214560"/>
            <a:ext cx="6858016" cy="2143140"/>
          </a:xfrm>
          <a:prstGeom prst="rect">
            <a:avLst/>
          </a:prstGeom>
          <a:solidFill>
            <a:schemeClr val="bg1"/>
          </a:solidFill>
        </p:spPr>
        <p:txBody>
          <a:bodyPr spcFirstLastPara="1" wrap="square" lIns="91425" tIns="91425" rIns="91425" bIns="91425" anchor="t" anchorCtr="0">
            <a:noAutofit/>
          </a:bodyPr>
          <a:lstStyle/>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El </a:t>
            </a:r>
            <a:r>
              <a:rPr lang="es-UY" sz="1700" b="1" dirty="0">
                <a:solidFill>
                  <a:schemeClr val="dk1"/>
                </a:solidFill>
                <a:latin typeface="Quattrocento Sans"/>
                <a:ea typeface="Quattrocento Sans"/>
                <a:cs typeface="Quattrocento Sans"/>
                <a:sym typeface="Quattrocento Sans"/>
              </a:rPr>
              <a:t>rendimiento privado</a:t>
            </a:r>
            <a:r>
              <a:rPr lang="es-UY" sz="1700" dirty="0">
                <a:solidFill>
                  <a:schemeClr val="dk1"/>
                </a:solidFill>
                <a:latin typeface="Quattrocento Sans"/>
                <a:ea typeface="Quattrocento Sans"/>
                <a:cs typeface="Quattrocento Sans"/>
                <a:sym typeface="Quattrocento Sans"/>
              </a:rPr>
              <a:t>, que resulta de comparar costos incurridos y beneficios obtenidos por los individuos que realizan la inversión en educación  </a:t>
            </a:r>
          </a:p>
          <a:p>
            <a:pPr algn="just">
              <a:buFont typeface="Arial" pitchFamily="34" charset="0"/>
              <a:buChar char="•"/>
            </a:pPr>
            <a:endParaRPr lang="es-UY" sz="1700" dirty="0">
              <a:solidFill>
                <a:schemeClr val="dk1"/>
              </a:solidFill>
              <a:latin typeface="Quattrocento Sans"/>
              <a:ea typeface="Quattrocento Sans"/>
              <a:cs typeface="Quattrocento Sans"/>
              <a:sym typeface="Quattrocento Sans"/>
            </a:endParaRPr>
          </a:p>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El </a:t>
            </a:r>
            <a:r>
              <a:rPr lang="es-UY" sz="1700" b="1" dirty="0">
                <a:solidFill>
                  <a:schemeClr val="dk1"/>
                </a:solidFill>
                <a:latin typeface="Quattrocento Sans"/>
                <a:ea typeface="Quattrocento Sans"/>
                <a:cs typeface="Quattrocento Sans"/>
                <a:sym typeface="Quattrocento Sans"/>
              </a:rPr>
              <a:t>retorno social</a:t>
            </a:r>
            <a:r>
              <a:rPr lang="es-UY" sz="1700" dirty="0">
                <a:solidFill>
                  <a:schemeClr val="dk1"/>
                </a:solidFill>
                <a:latin typeface="Quattrocento Sans"/>
                <a:ea typeface="Quattrocento Sans"/>
                <a:cs typeface="Quattrocento Sans"/>
                <a:sym typeface="Quattrocento Sans"/>
              </a:rPr>
              <a:t>, que surge de la comparación de costos y beneficios de la sociedad en su conjunto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pic>
        <p:nvPicPr>
          <p:cNvPr id="2" name="1 Imagen" descr="Imagen-15.png"/>
          <p:cNvPicPr>
            <a:picLocks noChangeAspect="1"/>
          </p:cNvPicPr>
          <p:nvPr/>
        </p:nvPicPr>
        <p:blipFill>
          <a:blip r:embed="rId4"/>
          <a:stretch>
            <a:fillRect/>
          </a:stretch>
        </p:blipFill>
        <p:spPr>
          <a:xfrm>
            <a:off x="5359423" y="2029723"/>
            <a:ext cx="3498857" cy="2470853"/>
          </a:xfrm>
          <a:prstGeom prst="rect">
            <a:avLst/>
          </a:prstGeom>
        </p:spPr>
      </p:pic>
      <p:sp>
        <p:nvSpPr>
          <p:cNvPr id="4" name="Google Shape;61;p14"/>
          <p:cNvSpPr txBox="1">
            <a:spLocks noGrp="1"/>
          </p:cNvSpPr>
          <p:nvPr>
            <p:ph type="body" idx="1"/>
          </p:nvPr>
        </p:nvSpPr>
        <p:spPr>
          <a:xfrm>
            <a:off x="1714480" y="1500180"/>
            <a:ext cx="3714776" cy="2643206"/>
          </a:xfrm>
          <a:prstGeom prst="rect">
            <a:avLst/>
          </a:prstGeom>
          <a:noFill/>
        </p:spPr>
        <p:txBody>
          <a:bodyPr spcFirstLastPara="1" wrap="square" lIns="91425" tIns="91425" rIns="91425" bIns="91425" anchor="t" anchorCtr="0">
            <a:noAutofit/>
          </a:bodyPr>
          <a:lstStyle/>
          <a:p>
            <a:pPr algn="just">
              <a:buFont typeface="Arial" pitchFamily="34" charset="0"/>
              <a:buChar char="•"/>
            </a:pPr>
            <a:r>
              <a:rPr lang="es-UY" sz="1700" b="1" dirty="0">
                <a:solidFill>
                  <a:schemeClr val="dk1"/>
                </a:solidFill>
                <a:latin typeface="Quattrocento Sans"/>
                <a:ea typeface="Quattrocento Sans"/>
                <a:cs typeface="Quattrocento Sans"/>
                <a:sym typeface="Quattrocento Sans"/>
              </a:rPr>
              <a:t>Monetarios</a:t>
            </a:r>
            <a:r>
              <a:rPr lang="es-UY" sz="1700" dirty="0">
                <a:solidFill>
                  <a:schemeClr val="dk1"/>
                </a:solidFill>
                <a:latin typeface="Quattrocento Sans"/>
                <a:ea typeface="Quattrocento Sans"/>
                <a:cs typeface="Quattrocento Sans"/>
                <a:sym typeface="Quattrocento Sans"/>
              </a:rPr>
              <a:t>: matrícula, cuotas, libros, material de estudio, </a:t>
            </a:r>
            <a:r>
              <a:rPr lang="es-UY" sz="1700" dirty="0" err="1">
                <a:solidFill>
                  <a:schemeClr val="dk1"/>
                </a:solidFill>
                <a:latin typeface="Quattrocento Sans"/>
                <a:ea typeface="Quattrocento Sans"/>
                <a:cs typeface="Quattrocento Sans"/>
                <a:sym typeface="Quattrocento Sans"/>
              </a:rPr>
              <a:t>etc</a:t>
            </a:r>
            <a:endParaRPr lang="es-UY" sz="1700" dirty="0">
              <a:solidFill>
                <a:schemeClr val="dk1"/>
              </a:solidFill>
              <a:latin typeface="Quattrocento Sans"/>
              <a:ea typeface="Quattrocento Sans"/>
              <a:cs typeface="Quattrocento Sans"/>
              <a:sym typeface="Quattrocento Sans"/>
            </a:endParaRPr>
          </a:p>
          <a:p>
            <a:pPr algn="just">
              <a:buFont typeface="Arial" pitchFamily="34" charset="0"/>
              <a:buChar char="•"/>
            </a:pPr>
            <a:endParaRPr lang="es-UY" sz="1700" dirty="0">
              <a:solidFill>
                <a:schemeClr val="dk1"/>
              </a:solidFill>
              <a:latin typeface="Quattrocento Sans"/>
              <a:ea typeface="Quattrocento Sans"/>
              <a:cs typeface="Quattrocento Sans"/>
              <a:sym typeface="Quattrocento Sans"/>
            </a:endParaRPr>
          </a:p>
          <a:p>
            <a:pPr>
              <a:buFont typeface="Arial" pitchFamily="34" charset="0"/>
              <a:buChar char="•"/>
            </a:pPr>
            <a:r>
              <a:rPr lang="es-UY" sz="1700" b="1" dirty="0">
                <a:solidFill>
                  <a:schemeClr val="dk1"/>
                </a:solidFill>
                <a:latin typeface="Quattrocento Sans"/>
                <a:ea typeface="Quattrocento Sans"/>
                <a:cs typeface="Quattrocento Sans"/>
                <a:sym typeface="Quattrocento Sans"/>
              </a:rPr>
              <a:t>Costo de oportunidad</a:t>
            </a:r>
            <a:r>
              <a:rPr lang="es-UY" sz="1700" dirty="0">
                <a:solidFill>
                  <a:schemeClr val="dk1"/>
                </a:solidFill>
                <a:latin typeface="Quattrocento Sans"/>
                <a:ea typeface="Quattrocento Sans"/>
                <a:cs typeface="Quattrocento Sans"/>
                <a:sym typeface="Quattrocento Sans"/>
              </a:rPr>
              <a:t>: se determina por la renuncia a percibir una remuneración por actividades laborales en el mercado mientras la persona estudia</a:t>
            </a:r>
          </a:p>
        </p:txBody>
      </p:sp>
      <p:sp>
        <p:nvSpPr>
          <p:cNvPr id="6" name="5 Rectángulo"/>
          <p:cNvSpPr/>
          <p:nvPr/>
        </p:nvSpPr>
        <p:spPr>
          <a:xfrm>
            <a:off x="928662" y="928676"/>
            <a:ext cx="7643866" cy="353943"/>
          </a:xfrm>
          <a:prstGeom prst="rect">
            <a:avLst/>
          </a:prstGeom>
        </p:spPr>
        <p:txBody>
          <a:bodyPr wrap="square">
            <a:spAutoFit/>
          </a:bodyPr>
          <a:lstStyle/>
          <a:p>
            <a:pPr algn="just">
              <a:buNone/>
            </a:pPr>
            <a:r>
              <a:rPr lang="es-UY" sz="1700" dirty="0">
                <a:solidFill>
                  <a:schemeClr val="dk1"/>
                </a:solidFill>
                <a:latin typeface="Quattrocento Sans"/>
                <a:ea typeface="Quattrocento Sans"/>
                <a:cs typeface="Quattrocento Sans"/>
                <a:sym typeface="Quattrocento Sans"/>
              </a:rPr>
              <a:t>	Costos en los que incurre una persona para educarse: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pic>
        <p:nvPicPr>
          <p:cNvPr id="3074" name="Picture 2"/>
          <p:cNvPicPr>
            <a:picLocks noChangeAspect="1" noChangeArrowheads="1"/>
          </p:cNvPicPr>
          <p:nvPr/>
        </p:nvPicPr>
        <p:blipFill>
          <a:blip r:embed="rId4"/>
          <a:srcRect/>
          <a:stretch>
            <a:fillRect/>
          </a:stretch>
        </p:blipFill>
        <p:spPr bwMode="auto">
          <a:xfrm>
            <a:off x="1928826" y="674276"/>
            <a:ext cx="6643702" cy="4040614"/>
          </a:xfrm>
          <a:prstGeom prst="rect">
            <a:avLst/>
          </a:prstGeom>
          <a:noFill/>
          <a:ln w="9525">
            <a:noFill/>
            <a:miter lim="800000"/>
            <a:headEnd/>
            <a:tailEnd/>
          </a:ln>
          <a:effectLst/>
        </p:spPr>
      </p:pic>
      <p:sp>
        <p:nvSpPr>
          <p:cNvPr id="3" name="2 Rectángulo"/>
          <p:cNvSpPr/>
          <p:nvPr/>
        </p:nvSpPr>
        <p:spPr>
          <a:xfrm>
            <a:off x="142844" y="2071684"/>
            <a:ext cx="1785950" cy="1631216"/>
          </a:xfrm>
          <a:prstGeom prst="rect">
            <a:avLst/>
          </a:prstGeom>
          <a:noFill/>
        </p:spPr>
        <p:txBody>
          <a:bodyPr wrap="square" lIns="91440" tIns="45720" rIns="91440" bIns="45720">
            <a:spAutoFit/>
          </a:bodyPr>
          <a:lstStyle/>
          <a:p>
            <a:pPr algn="ctr"/>
            <a:r>
              <a:rPr lang="es-UY"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Racionalidad individual de la decisión de invertir en educación</a:t>
            </a:r>
            <a:endParaRPr lang="es-ES" sz="2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Google Shape;61;p14"/>
          <p:cNvSpPr txBox="1">
            <a:spLocks noGrp="1"/>
          </p:cNvSpPr>
          <p:nvPr>
            <p:ph type="body" idx="1"/>
          </p:nvPr>
        </p:nvSpPr>
        <p:spPr>
          <a:xfrm>
            <a:off x="1500166" y="928676"/>
            <a:ext cx="5715040" cy="3714776"/>
          </a:xfrm>
          <a:prstGeom prst="rect">
            <a:avLst/>
          </a:prstGeom>
          <a:noFill/>
        </p:spPr>
        <p:txBody>
          <a:bodyPr spcFirstLastPara="1" wrap="square" lIns="91425" tIns="91425" rIns="91425" bIns="91425" anchor="t" anchorCtr="0">
            <a:noAutofit/>
          </a:bodyPr>
          <a:lstStyle/>
          <a:p>
            <a:pPr algn="just">
              <a:buFont typeface="Arial" pitchFamily="34" charset="0"/>
              <a:buChar char="•"/>
            </a:pPr>
            <a:endParaRPr lang="es-UY" sz="1700" dirty="0">
              <a:solidFill>
                <a:schemeClr val="dk1"/>
              </a:solidFill>
              <a:latin typeface="Quattrocento Sans"/>
              <a:ea typeface="Quattrocento Sans"/>
              <a:cs typeface="Quattrocento Sans"/>
              <a:sym typeface="Quattrocento Sans"/>
            </a:endParaRPr>
          </a:p>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Las características del mercado laboral en donde se inserta (por ejemplo, si existe alguna forma de discriminación por raza, género, </a:t>
            </a:r>
            <a:r>
              <a:rPr lang="es-UY" sz="1700" dirty="0" err="1">
                <a:solidFill>
                  <a:schemeClr val="dk1"/>
                </a:solidFill>
                <a:latin typeface="Quattrocento Sans"/>
                <a:ea typeface="Quattrocento Sans"/>
                <a:cs typeface="Quattrocento Sans"/>
                <a:sym typeface="Quattrocento Sans"/>
              </a:rPr>
              <a:t>etc</a:t>
            </a:r>
            <a:r>
              <a:rPr lang="es-UY" sz="1700" dirty="0">
                <a:solidFill>
                  <a:schemeClr val="dk1"/>
                </a:solidFill>
                <a:latin typeface="Quattrocento Sans"/>
                <a:ea typeface="Quattrocento Sans"/>
                <a:cs typeface="Quattrocento Sans"/>
                <a:sym typeface="Quattrocento Sans"/>
              </a:rPr>
              <a:t>)</a:t>
            </a:r>
          </a:p>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Las características personales o familiares (red de contactos)</a:t>
            </a:r>
          </a:p>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La calidad de la educación recibida</a:t>
            </a:r>
          </a:p>
        </p:txBody>
      </p:sp>
      <p:sp>
        <p:nvSpPr>
          <p:cNvPr id="3" name="2 Rectángulo"/>
          <p:cNvSpPr/>
          <p:nvPr/>
        </p:nvSpPr>
        <p:spPr>
          <a:xfrm>
            <a:off x="1643042" y="500048"/>
            <a:ext cx="5572164" cy="615553"/>
          </a:xfrm>
          <a:prstGeom prst="rect">
            <a:avLst/>
          </a:prstGeom>
        </p:spPr>
        <p:txBody>
          <a:bodyPr wrap="square">
            <a:spAutoFit/>
          </a:bodyPr>
          <a:lstStyle/>
          <a:p>
            <a:pPr algn="just">
              <a:buNone/>
            </a:pPr>
            <a:r>
              <a:rPr lang="es-UY" sz="1700" dirty="0">
                <a:solidFill>
                  <a:schemeClr val="dk1"/>
                </a:solidFill>
                <a:latin typeface="Quattrocento Sans"/>
                <a:ea typeface="Quattrocento Sans"/>
                <a:cs typeface="Quattrocento Sans"/>
                <a:sym typeface="Quattrocento Sans"/>
              </a:rPr>
              <a:t>A igualdad de años de educación, el beneficio incremental puede diferir entre las personas debido a:</a:t>
            </a:r>
          </a:p>
        </p:txBody>
      </p:sp>
      <p:pic>
        <p:nvPicPr>
          <p:cNvPr id="4" name="3 Imagen" descr="Ciencia-Igualdad-equidad-ilustracion-U-Cambridge-Angus-Maguire-E-w-300x185.jpg"/>
          <p:cNvPicPr>
            <a:picLocks noChangeAspect="1"/>
          </p:cNvPicPr>
          <p:nvPr/>
        </p:nvPicPr>
        <p:blipFill>
          <a:blip r:embed="rId4"/>
          <a:stretch>
            <a:fillRect/>
          </a:stretch>
        </p:blipFill>
        <p:spPr>
          <a:xfrm>
            <a:off x="4929190" y="3198012"/>
            <a:ext cx="2286016" cy="14097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3" name="2 Rectángulo"/>
          <p:cNvSpPr/>
          <p:nvPr/>
        </p:nvSpPr>
        <p:spPr>
          <a:xfrm>
            <a:off x="2071670" y="500048"/>
            <a:ext cx="5143536" cy="615553"/>
          </a:xfrm>
          <a:prstGeom prst="rect">
            <a:avLst/>
          </a:prstGeom>
        </p:spPr>
        <p:txBody>
          <a:bodyPr wrap="square">
            <a:spAutoFit/>
          </a:bodyPr>
          <a:lstStyle/>
          <a:p>
            <a:pPr algn="just">
              <a:buNone/>
            </a:pPr>
            <a:r>
              <a:rPr lang="es-UY" sz="1700" dirty="0">
                <a:solidFill>
                  <a:schemeClr val="dk1"/>
                </a:solidFill>
                <a:latin typeface="Quattrocento Sans"/>
                <a:ea typeface="Quattrocento Sans"/>
                <a:cs typeface="Quattrocento Sans"/>
                <a:sym typeface="Quattrocento Sans"/>
              </a:rPr>
              <a:t>El costo incremental también difiere entre individuos debido a: </a:t>
            </a:r>
          </a:p>
        </p:txBody>
      </p:sp>
      <p:sp>
        <p:nvSpPr>
          <p:cNvPr id="4" name="Google Shape;61;p14"/>
          <p:cNvSpPr txBox="1">
            <a:spLocks noGrp="1"/>
          </p:cNvSpPr>
          <p:nvPr>
            <p:ph type="body" idx="1"/>
          </p:nvPr>
        </p:nvSpPr>
        <p:spPr>
          <a:xfrm>
            <a:off x="1857356" y="1071552"/>
            <a:ext cx="5715040" cy="3714776"/>
          </a:xfrm>
          <a:prstGeom prst="rect">
            <a:avLst/>
          </a:prstGeom>
          <a:noFill/>
        </p:spPr>
        <p:txBody>
          <a:bodyPr spcFirstLastPara="1" wrap="square" lIns="91425" tIns="91425" rIns="91425" bIns="91425" anchor="t" anchorCtr="0">
            <a:noAutofit/>
          </a:bodyPr>
          <a:lstStyle/>
          <a:p>
            <a:pPr algn="just">
              <a:buFont typeface="Arial" pitchFamily="34" charset="0"/>
              <a:buChar char="•"/>
            </a:pPr>
            <a:endParaRPr lang="es-UY" sz="1700" dirty="0">
              <a:solidFill>
                <a:schemeClr val="dk1"/>
              </a:solidFill>
              <a:latin typeface="Quattrocento Sans"/>
              <a:ea typeface="Quattrocento Sans"/>
              <a:cs typeface="Quattrocento Sans"/>
              <a:sym typeface="Quattrocento Sans"/>
            </a:endParaRPr>
          </a:p>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La capacidad de las personas (o las familias) para financiar los costos directos de la educación</a:t>
            </a:r>
          </a:p>
          <a:p>
            <a:pPr algn="just">
              <a:buFont typeface="Arial" pitchFamily="34" charset="0"/>
              <a:buChar char="•"/>
            </a:pPr>
            <a:endParaRPr lang="es-UY" sz="1700" dirty="0">
              <a:solidFill>
                <a:schemeClr val="dk1"/>
              </a:solidFill>
              <a:latin typeface="Quattrocento Sans"/>
              <a:ea typeface="Quattrocento Sans"/>
              <a:cs typeface="Quattrocento Sans"/>
              <a:sym typeface="Quattrocento Sans"/>
            </a:endParaRPr>
          </a:p>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Quienes tengan más acceso a fuentes de financiamiento tendrán más posibilidades de invertir en educación</a:t>
            </a:r>
          </a:p>
          <a:p>
            <a:pPr algn="just">
              <a:buFont typeface="Arial" pitchFamily="34" charset="0"/>
              <a:buChar char="•"/>
            </a:pPr>
            <a:endParaRPr lang="es-UY" sz="1700" dirty="0">
              <a:solidFill>
                <a:schemeClr val="dk1"/>
              </a:solidFill>
              <a:latin typeface="Quattrocento Sans"/>
              <a:ea typeface="Quattrocento Sans"/>
              <a:cs typeface="Quattrocento Sans"/>
              <a:sym typeface="Quattrocento Sans"/>
            </a:endParaRPr>
          </a:p>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La posibilidad de diferir ingresos a futuro para estudiar en el presente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2" name="Google Shape;60;p14"/>
          <p:cNvSpPr txBox="1">
            <a:spLocks noGrp="1"/>
          </p:cNvSpPr>
          <p:nvPr>
            <p:ph type="title"/>
          </p:nvPr>
        </p:nvSpPr>
        <p:spPr>
          <a:xfrm>
            <a:off x="1928794" y="285734"/>
            <a:ext cx="6215106" cy="1008600"/>
          </a:xfrm>
          <a:prstGeom prst="rect">
            <a:avLst/>
          </a:prstGeom>
        </p:spPr>
        <p:txBody>
          <a:bodyPr spcFirstLastPara="1" wrap="square" lIns="91425" tIns="91425" rIns="91425" bIns="91425" anchor="t" anchorCtr="0">
            <a:noAutofit/>
          </a:bodyPr>
          <a:lstStyle/>
          <a:p>
            <a:pPr lvl="0"/>
            <a:r>
              <a:rPr lang="es" sz="1800" b="1" i="1" dirty="0">
                <a:latin typeface="Quattrocento Sans"/>
                <a:ea typeface="Quattrocento Sans"/>
                <a:cs typeface="Quattrocento Sans"/>
                <a:sym typeface="Quattrocento Sans"/>
              </a:rPr>
              <a:t>Estimación del retorno privado de la educación </a:t>
            </a:r>
            <a:endParaRPr sz="1800" b="1" i="1">
              <a:latin typeface="Quattrocento Sans"/>
              <a:ea typeface="Quattrocento Sans"/>
              <a:cs typeface="Quattrocento Sans"/>
              <a:sym typeface="Quattrocento Sans"/>
            </a:endParaRPr>
          </a:p>
        </p:txBody>
      </p:sp>
      <p:sp>
        <p:nvSpPr>
          <p:cNvPr id="3" name="2 Rectángulo"/>
          <p:cNvSpPr/>
          <p:nvPr/>
        </p:nvSpPr>
        <p:spPr>
          <a:xfrm rot="20410307">
            <a:off x="213913" y="1530897"/>
            <a:ext cx="2060161" cy="1200329"/>
          </a:xfrm>
          <a:prstGeom prst="rect">
            <a:avLst/>
          </a:prstGeom>
          <a:ln/>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s-ES"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ECUACIÓN SALARIAL DE MINCER</a:t>
            </a:r>
          </a:p>
        </p:txBody>
      </p:sp>
      <p:sp>
        <p:nvSpPr>
          <p:cNvPr id="4" name="3 CuadroTexto"/>
          <p:cNvSpPr txBox="1"/>
          <p:nvPr/>
        </p:nvSpPr>
        <p:spPr>
          <a:xfrm>
            <a:off x="1857356" y="1142990"/>
            <a:ext cx="5500726" cy="941796"/>
          </a:xfrm>
          <a:prstGeom prst="rect">
            <a:avLst/>
          </a:prstGeom>
          <a:noFill/>
          <a:ln>
            <a:noFill/>
          </a:ln>
        </p:spPr>
        <p:txBody>
          <a:bodyPr spcFirstLastPara="1" wrap="square" lIns="91425" tIns="91425" rIns="91425" bIns="91425" anchor="t" anchorCtr="0">
            <a:noAutofit/>
          </a:bodyPr>
          <a:lstStyle/>
          <a:p>
            <a:pPr marL="457200" indent="-342900" algn="just">
              <a:lnSpc>
                <a:spcPct val="115000"/>
              </a:lnSpc>
              <a:buClr>
                <a:schemeClr val="dk2"/>
              </a:buClr>
              <a:buSzPts val="1800"/>
            </a:pPr>
            <a:r>
              <a:rPr lang="es-UY" sz="1700" dirty="0">
                <a:solidFill>
                  <a:schemeClr val="dk1"/>
                </a:solidFill>
                <a:latin typeface="Quattrocento Sans"/>
                <a:ea typeface="Quattrocento Sans"/>
                <a:cs typeface="Quattrocento Sans"/>
                <a:sym typeface="Quattrocento Sans"/>
              </a:rPr>
              <a:t>	Relaciona los ingresos con el nivel educativo de los individuos y la capacitación en el trabajo o experiencia laboral de la siguiente forma:</a:t>
            </a:r>
          </a:p>
        </p:txBody>
      </p:sp>
      <p:pic>
        <p:nvPicPr>
          <p:cNvPr id="1027" name="Picture 3"/>
          <p:cNvPicPr>
            <a:picLocks noChangeAspect="1" noChangeArrowheads="1"/>
          </p:cNvPicPr>
          <p:nvPr/>
        </p:nvPicPr>
        <p:blipFill>
          <a:blip r:embed="rId4"/>
          <a:srcRect/>
          <a:stretch>
            <a:fillRect/>
          </a:stretch>
        </p:blipFill>
        <p:spPr bwMode="auto">
          <a:xfrm>
            <a:off x="3428992" y="2143122"/>
            <a:ext cx="3762367" cy="547919"/>
          </a:xfrm>
          <a:prstGeom prst="rect">
            <a:avLst/>
          </a:prstGeom>
          <a:noFill/>
          <a:ln w="9525">
            <a:noFill/>
            <a:miter lim="800000"/>
            <a:headEnd/>
            <a:tailEnd/>
          </a:ln>
          <a:effectLst/>
        </p:spPr>
      </p:pic>
      <p:sp>
        <p:nvSpPr>
          <p:cNvPr id="7" name="6 CuadroTexto"/>
          <p:cNvSpPr txBox="1"/>
          <p:nvPr/>
        </p:nvSpPr>
        <p:spPr>
          <a:xfrm>
            <a:off x="2452745" y="2643189"/>
            <a:ext cx="6119783" cy="1538883"/>
          </a:xfrm>
          <a:prstGeom prst="rect">
            <a:avLst/>
          </a:prstGeom>
          <a:noFill/>
        </p:spPr>
        <p:txBody>
          <a:bodyPr wrap="square" rtlCol="0">
            <a:spAutoFit/>
          </a:bodyPr>
          <a:lstStyle/>
          <a:p>
            <a:r>
              <a:rPr lang="es-UY" sz="1600" dirty="0" err="1">
                <a:solidFill>
                  <a:schemeClr val="dk1"/>
                </a:solidFill>
                <a:latin typeface="Quattrocento Sans"/>
                <a:ea typeface="Quattrocento Sans"/>
                <a:cs typeface="Quattrocento Sans"/>
                <a:sym typeface="Quattrocento Sans"/>
              </a:rPr>
              <a:t>lnY</a:t>
            </a:r>
            <a:r>
              <a:rPr lang="es-UY" sz="1600" dirty="0">
                <a:solidFill>
                  <a:schemeClr val="dk1"/>
                </a:solidFill>
                <a:latin typeface="Quattrocento Sans"/>
                <a:ea typeface="Quattrocento Sans"/>
                <a:cs typeface="Quattrocento Sans"/>
                <a:sym typeface="Quattrocento Sans"/>
              </a:rPr>
              <a:t>: es el logaritmo natural del salario</a:t>
            </a:r>
          </a:p>
          <a:p>
            <a:r>
              <a:rPr lang="es-UY" sz="1600" dirty="0" err="1">
                <a:solidFill>
                  <a:schemeClr val="dk1"/>
                </a:solidFill>
                <a:latin typeface="Quattrocento Sans"/>
                <a:ea typeface="Quattrocento Sans"/>
                <a:cs typeface="Quattrocento Sans"/>
                <a:sym typeface="Quattrocento Sans"/>
              </a:rPr>
              <a:t>Ei</a:t>
            </a:r>
            <a:r>
              <a:rPr lang="es-UY" sz="1600" dirty="0">
                <a:solidFill>
                  <a:schemeClr val="dk1"/>
                </a:solidFill>
                <a:latin typeface="Quattrocento Sans"/>
                <a:ea typeface="Quattrocento Sans"/>
                <a:cs typeface="Quattrocento Sans"/>
                <a:sym typeface="Quattrocento Sans"/>
              </a:rPr>
              <a:t>: es el número de años  de educación</a:t>
            </a:r>
          </a:p>
          <a:p>
            <a:r>
              <a:rPr lang="es-UY" sz="1600" dirty="0">
                <a:solidFill>
                  <a:schemeClr val="dk1"/>
                </a:solidFill>
                <a:latin typeface="Quattrocento Sans"/>
                <a:ea typeface="Quattrocento Sans"/>
                <a:cs typeface="Quattrocento Sans"/>
                <a:sym typeface="Quattrocento Sans"/>
              </a:rPr>
              <a:t>EX: es la experiencia laboral </a:t>
            </a:r>
          </a:p>
          <a:p>
            <a:r>
              <a:rPr lang="es-UY" sz="1600" dirty="0">
                <a:solidFill>
                  <a:schemeClr val="dk1"/>
                </a:solidFill>
                <a:latin typeface="Quattrocento Sans"/>
                <a:ea typeface="Quattrocento Sans"/>
                <a:cs typeface="Quattrocento Sans"/>
                <a:sym typeface="Quattrocento Sans"/>
              </a:rPr>
              <a:t>e: es un término de error </a:t>
            </a:r>
          </a:p>
          <a:p>
            <a:pPr algn="just"/>
            <a:r>
              <a:rPr lang="es-UY" sz="1600" dirty="0">
                <a:solidFill>
                  <a:schemeClr val="dk1"/>
                </a:solidFill>
                <a:latin typeface="Quattrocento Sans"/>
                <a:ea typeface="Quattrocento Sans"/>
                <a:cs typeface="Quattrocento Sans"/>
                <a:sym typeface="Quattrocento Sans"/>
              </a:rPr>
              <a:t>β1:  tasa de retorno de  un año adicional de educación</a:t>
            </a:r>
          </a:p>
          <a:p>
            <a:endParaRPr lang="es-UY" dirty="0"/>
          </a:p>
        </p:txBody>
      </p:sp>
      <p:sp>
        <p:nvSpPr>
          <p:cNvPr id="8" name="7 Rectángulo"/>
          <p:cNvSpPr/>
          <p:nvPr/>
        </p:nvSpPr>
        <p:spPr>
          <a:xfrm>
            <a:off x="428596" y="4130115"/>
            <a:ext cx="8358198" cy="615553"/>
          </a:xfrm>
          <a:prstGeom prst="rect">
            <a:avLst/>
          </a:prstGeom>
          <a:gradFill>
            <a:gsLst>
              <a:gs pos="0">
                <a:schemeClr val="accent6">
                  <a:lumMod val="40000"/>
                  <a:lumOff val="60000"/>
                </a:schemeClr>
              </a:gs>
              <a:gs pos="100000">
                <a:schemeClr val="accent5">
                  <a:tint val="50000"/>
                  <a:shade val="100000"/>
                  <a:satMod val="350000"/>
                </a:schemeClr>
              </a:gs>
            </a:gsLst>
          </a:gradFill>
          <a:ln/>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r>
              <a:rPr lang="es-UY" sz="1700" b="1" dirty="0">
                <a:solidFill>
                  <a:schemeClr val="dk1"/>
                </a:solidFill>
                <a:latin typeface="Quattrocento Sans"/>
                <a:ea typeface="Quattrocento Sans"/>
                <a:cs typeface="Quattrocento Sans"/>
                <a:sym typeface="Quattrocento Sans"/>
              </a:rPr>
              <a:t>Los resultados de las estimaciones en la mayoría de los países del mundo indican que  la tasa de retorno por invertir en un año más de educación estaría entre 5% y 15%. </a:t>
            </a:r>
            <a:endParaRPr lang="es-UY" sz="1700" b="1" dirty="0" err="1">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275264" y="71420"/>
            <a:ext cx="5082818" cy="500066"/>
          </a:xfrm>
          <a:prstGeom prst="rect">
            <a:avLst/>
          </a:prstGeom>
        </p:spPr>
        <p:txBody>
          <a:bodyPr spcFirstLastPara="1" wrap="square" lIns="91425" tIns="91425" rIns="91425" bIns="91425" anchor="t" anchorCtr="0">
            <a:noAutofit/>
          </a:bodyPr>
          <a:lstStyle/>
          <a:p>
            <a:pPr lvl="0"/>
            <a:r>
              <a:rPr lang="es" sz="2000" b="1" i="1" dirty="0">
                <a:latin typeface="Quattrocento Sans"/>
                <a:ea typeface="Quattrocento Sans"/>
                <a:cs typeface="Quattrocento Sans"/>
                <a:sym typeface="Quattrocento Sans"/>
              </a:rPr>
              <a:t>Retornos sociales de la educación</a:t>
            </a:r>
            <a:br>
              <a:rPr lang="es" sz="2000" b="1" i="1" dirty="0">
                <a:latin typeface="Quattrocento Sans"/>
                <a:ea typeface="Quattrocento Sans"/>
                <a:cs typeface="Quattrocento Sans"/>
                <a:sym typeface="Quattrocento Sans"/>
              </a:rPr>
            </a:br>
            <a:br>
              <a:rPr lang="es" sz="2000" b="1" i="1" dirty="0">
                <a:latin typeface="Quattrocento Sans"/>
                <a:ea typeface="Quattrocento Sans"/>
                <a:cs typeface="Quattrocento Sans"/>
                <a:sym typeface="Quattrocento Sans"/>
              </a:rPr>
            </a:br>
            <a:endParaRPr sz="2000" b="1" i="1">
              <a:latin typeface="Quattrocento Sans"/>
              <a:ea typeface="Quattrocento Sans"/>
              <a:cs typeface="Quattrocento Sans"/>
              <a:sym typeface="Quattrocento Sans"/>
            </a:endParaRPr>
          </a:p>
        </p:txBody>
      </p:sp>
      <p:sp>
        <p:nvSpPr>
          <p:cNvPr id="4" name="Google Shape;61;p14"/>
          <p:cNvSpPr txBox="1">
            <a:spLocks noGrp="1"/>
          </p:cNvSpPr>
          <p:nvPr>
            <p:ph type="body" idx="1"/>
          </p:nvPr>
        </p:nvSpPr>
        <p:spPr>
          <a:xfrm>
            <a:off x="1571604" y="428610"/>
            <a:ext cx="5786478" cy="3714776"/>
          </a:xfrm>
          <a:prstGeom prst="rect">
            <a:avLst/>
          </a:prstGeom>
          <a:noFill/>
          <a:ln>
            <a:noFill/>
          </a:ln>
        </p:spPr>
        <p:txBody>
          <a:bodyPr spcFirstLastPara="1" wrap="square" lIns="91425" tIns="91425" rIns="91425" bIns="91425" anchor="t" anchorCtr="0">
            <a:noAutofit/>
          </a:bodyPr>
          <a:lstStyle/>
          <a:p>
            <a:pPr algn="just">
              <a:buFont typeface="Arial" pitchFamily="34" charset="0"/>
              <a:buChar char="•"/>
            </a:pPr>
            <a:r>
              <a:rPr lang="es" sz="1600" dirty="0">
                <a:solidFill>
                  <a:schemeClr val="dk1"/>
                </a:solidFill>
                <a:latin typeface="Quattrocento Sans"/>
                <a:ea typeface="Quattrocento Sans"/>
                <a:cs typeface="Quattrocento Sans"/>
                <a:sym typeface="Quattrocento Sans"/>
              </a:rPr>
              <a:t>Surgen de considerar todos los costos de la inversión en educación (que asumen los individuos, los costos de oportunidad y los asumidos por el conjunto de la sociedad) y los beneficios (más ingresos en el mercado laboral, externalidades positivas). </a:t>
            </a:r>
          </a:p>
          <a:p>
            <a:pPr algn="just">
              <a:buFont typeface="Arial" pitchFamily="34" charset="0"/>
              <a:buChar char="•"/>
            </a:pPr>
            <a:endParaRPr lang="es" sz="1600" dirty="0">
              <a:solidFill>
                <a:schemeClr val="dk1"/>
              </a:solidFill>
              <a:latin typeface="Quattrocento Sans"/>
              <a:ea typeface="Quattrocento Sans"/>
              <a:cs typeface="Quattrocento Sans"/>
              <a:sym typeface="Quattrocento Sans"/>
            </a:endParaRPr>
          </a:p>
          <a:p>
            <a:pPr algn="just">
              <a:buFont typeface="Arial" pitchFamily="34" charset="0"/>
              <a:buChar char="•"/>
            </a:pPr>
            <a:r>
              <a:rPr lang="es" sz="1600" dirty="0">
                <a:solidFill>
                  <a:schemeClr val="dk1"/>
                </a:solidFill>
                <a:latin typeface="Quattrocento Sans"/>
                <a:ea typeface="Quattrocento Sans"/>
                <a:cs typeface="Quattrocento Sans"/>
                <a:sym typeface="Quattrocento Sans"/>
              </a:rPr>
              <a:t>Los retornos sociales pueden diferir de los retornos privados. </a:t>
            </a:r>
          </a:p>
          <a:p>
            <a:pPr algn="just">
              <a:buFont typeface="Arial" pitchFamily="34" charset="0"/>
              <a:buChar char="•"/>
            </a:pPr>
            <a:endParaRPr lang="es" sz="1600" dirty="0">
              <a:solidFill>
                <a:schemeClr val="dk1"/>
              </a:solidFill>
              <a:latin typeface="Quattrocento Sans"/>
              <a:ea typeface="Quattrocento Sans"/>
              <a:cs typeface="Quattrocento Sans"/>
              <a:sym typeface="Quattrocento Sans"/>
            </a:endParaRPr>
          </a:p>
          <a:p>
            <a:pPr algn="just">
              <a:buFont typeface="Arial" pitchFamily="34" charset="0"/>
              <a:buChar char="•"/>
            </a:pPr>
            <a:r>
              <a:rPr lang="es" sz="1600" dirty="0">
                <a:solidFill>
                  <a:schemeClr val="dk1"/>
                </a:solidFill>
                <a:latin typeface="Quattrocento Sans"/>
                <a:ea typeface="Quattrocento Sans"/>
                <a:cs typeface="Quattrocento Sans"/>
                <a:sym typeface="Quattrocento Sans"/>
              </a:rPr>
              <a:t>Generalmente se cumple: </a:t>
            </a:r>
          </a:p>
          <a:p>
            <a:pPr algn="just">
              <a:buNone/>
            </a:pPr>
            <a:r>
              <a:rPr lang="es" sz="1600" dirty="0">
                <a:solidFill>
                  <a:schemeClr val="dk1"/>
                </a:solidFill>
                <a:latin typeface="Quattrocento Sans"/>
                <a:ea typeface="Quattrocento Sans"/>
                <a:cs typeface="Quattrocento Sans"/>
                <a:sym typeface="Quattrocento Sans"/>
              </a:rPr>
              <a:t>		</a:t>
            </a:r>
            <a:r>
              <a:rPr lang="es" sz="1600" i="1" dirty="0">
                <a:solidFill>
                  <a:schemeClr val="dk1"/>
                </a:solidFill>
                <a:latin typeface="Quattrocento Sans"/>
                <a:ea typeface="Quattrocento Sans"/>
                <a:cs typeface="Quattrocento Sans"/>
                <a:sym typeface="Quattrocento Sans"/>
              </a:rPr>
              <a:t>Retornos sociales </a:t>
            </a:r>
            <a:r>
              <a:rPr lang="en-US" sz="1600" i="1" dirty="0">
                <a:solidFill>
                  <a:schemeClr val="dk1"/>
                </a:solidFill>
                <a:latin typeface="Quattrocento Sans"/>
                <a:ea typeface="Quattrocento Sans"/>
                <a:cs typeface="Quattrocento Sans"/>
                <a:sym typeface="Quattrocento Sans"/>
              </a:rPr>
              <a:t>&gt; </a:t>
            </a:r>
            <a:r>
              <a:rPr lang="es-UY" sz="1600" i="1" dirty="0">
                <a:solidFill>
                  <a:schemeClr val="dk1"/>
                </a:solidFill>
                <a:latin typeface="Quattrocento Sans"/>
                <a:ea typeface="Quattrocento Sans"/>
                <a:cs typeface="Quattrocento Sans"/>
                <a:sym typeface="Quattrocento Sans"/>
              </a:rPr>
              <a:t>Retornos privados</a:t>
            </a:r>
            <a:r>
              <a:rPr lang="es" sz="1600" i="1" dirty="0">
                <a:solidFill>
                  <a:schemeClr val="dk1"/>
                </a:solidFill>
                <a:latin typeface="Quattrocento Sans"/>
                <a:ea typeface="Quattrocento Sans"/>
                <a:cs typeface="Quattrocento Sans"/>
                <a:sym typeface="Quattrocento Sans"/>
              </a:rPr>
              <a:t> </a:t>
            </a:r>
            <a:endParaRPr lang="es-UY" sz="1600" i="1" dirty="0">
              <a:solidFill>
                <a:schemeClr val="dk1"/>
              </a:solidFill>
              <a:latin typeface="Quattrocento Sans"/>
              <a:ea typeface="Quattrocento Sans"/>
              <a:cs typeface="Quattrocento Sans"/>
              <a:sym typeface="Quattrocento Sans"/>
            </a:endParaRPr>
          </a:p>
          <a:p>
            <a:pPr algn="just">
              <a:buNone/>
            </a:pPr>
            <a:r>
              <a:rPr lang="en-US" sz="1600" dirty="0">
                <a:solidFill>
                  <a:schemeClr val="dk1"/>
                </a:solidFill>
                <a:latin typeface="Quattrocento Sans"/>
                <a:ea typeface="Quattrocento Sans"/>
                <a:cs typeface="Quattrocento Sans"/>
                <a:sym typeface="Quattrocento Sans"/>
              </a:rPr>
              <a:t>	</a:t>
            </a:r>
            <a:r>
              <a:rPr lang="es-UY" sz="1600" dirty="0">
                <a:solidFill>
                  <a:schemeClr val="dk1"/>
                </a:solidFill>
                <a:latin typeface="Quattrocento Sans"/>
                <a:ea typeface="Quattrocento Sans"/>
                <a:cs typeface="Quattrocento Sans"/>
                <a:sym typeface="Quattrocento Sans"/>
              </a:rPr>
              <a:t>Posibles motivos: efectos positivos de la educación sobre el crimen, salud, fecundidad, participación ciudadana, el crecimiento y la productividad de la economía. </a:t>
            </a:r>
          </a:p>
        </p:txBody>
      </p:sp>
      <p:sp>
        <p:nvSpPr>
          <p:cNvPr id="6" name="5 Rectángulo"/>
          <p:cNvSpPr/>
          <p:nvPr/>
        </p:nvSpPr>
        <p:spPr>
          <a:xfrm>
            <a:off x="142844" y="1842685"/>
            <a:ext cx="1571668" cy="2800767"/>
          </a:xfrm>
          <a:prstGeom prst="rect">
            <a:avLst/>
          </a:prstGeom>
          <a:gradFill>
            <a:gsLst>
              <a:gs pos="0">
                <a:schemeClr val="accent6">
                  <a:lumMod val="40000"/>
                  <a:lumOff val="60000"/>
                </a:schemeClr>
              </a:gs>
              <a:gs pos="100000">
                <a:schemeClr val="accent5">
                  <a:tint val="50000"/>
                  <a:shade val="100000"/>
                  <a:satMod val="350000"/>
                </a:schemeClr>
              </a:gs>
            </a:gsLst>
          </a:gradFill>
          <a:ln/>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r>
              <a:rPr lang="es-UY" sz="1600" b="1" dirty="0">
                <a:solidFill>
                  <a:schemeClr val="dk1"/>
                </a:solidFill>
                <a:latin typeface="Quattrocento Sans"/>
                <a:ea typeface="Quattrocento Sans"/>
                <a:cs typeface="Quattrocento Sans"/>
                <a:sym typeface="Quattrocento Sans"/>
              </a:rPr>
              <a:t>La tasa de retorno social de la educación para América Latina es de 37% para educación primaria y 26% para la educación superior.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Google Shape;60;p14"/>
          <p:cNvSpPr txBox="1">
            <a:spLocks noGrp="1"/>
          </p:cNvSpPr>
          <p:nvPr>
            <p:ph type="title"/>
          </p:nvPr>
        </p:nvSpPr>
        <p:spPr>
          <a:xfrm>
            <a:off x="1714480" y="357172"/>
            <a:ext cx="5500726" cy="500066"/>
          </a:xfrm>
          <a:prstGeom prst="rect">
            <a:avLst/>
          </a:prstGeom>
        </p:spPr>
        <p:txBody>
          <a:bodyPr spcFirstLastPara="1" wrap="square" lIns="91425" tIns="91425" rIns="91425" bIns="91425" anchor="t" anchorCtr="0">
            <a:noAutofit/>
          </a:bodyPr>
          <a:lstStyle/>
          <a:p>
            <a:pPr lvl="0"/>
            <a:r>
              <a:rPr lang="es" sz="2000" b="1" i="1" dirty="0">
                <a:latin typeface="Quattrocento Sans"/>
                <a:ea typeface="Quattrocento Sans"/>
                <a:cs typeface="Quattrocento Sans"/>
                <a:sym typeface="Quattrocento Sans"/>
              </a:rPr>
              <a:t>Financiamiento público de la educación por parte del Estado </a:t>
            </a:r>
            <a:endParaRPr sz="2000" b="1" i="1">
              <a:latin typeface="Quattrocento Sans"/>
              <a:ea typeface="Quattrocento Sans"/>
              <a:cs typeface="Quattrocento Sans"/>
              <a:sym typeface="Quattrocento Sans"/>
            </a:endParaRPr>
          </a:p>
        </p:txBody>
      </p:sp>
      <p:sp>
        <p:nvSpPr>
          <p:cNvPr id="4" name="Google Shape;61;p14"/>
          <p:cNvSpPr txBox="1">
            <a:spLocks noGrp="1"/>
          </p:cNvSpPr>
          <p:nvPr>
            <p:ph type="body" idx="1"/>
          </p:nvPr>
        </p:nvSpPr>
        <p:spPr>
          <a:xfrm>
            <a:off x="1500166" y="1142990"/>
            <a:ext cx="5786478" cy="3714776"/>
          </a:xfrm>
          <a:prstGeom prst="rect">
            <a:avLst/>
          </a:prstGeom>
          <a:noFill/>
          <a:ln>
            <a:noFill/>
          </a:ln>
        </p:spPr>
        <p:txBody>
          <a:bodyPr spcFirstLastPara="1" wrap="square" lIns="91425" tIns="91425" rIns="91425" bIns="91425" anchor="t" anchorCtr="0">
            <a:noAutofit/>
          </a:bodyPr>
          <a:lstStyle/>
          <a:p>
            <a:pPr algn="just">
              <a:buFont typeface="Arial" pitchFamily="34" charset="0"/>
              <a:buChar char="•"/>
            </a:pPr>
            <a:r>
              <a:rPr lang="es" sz="1700" dirty="0">
                <a:solidFill>
                  <a:schemeClr val="dk1"/>
                </a:solidFill>
                <a:latin typeface="Quattrocento Sans"/>
                <a:ea typeface="Quattrocento Sans"/>
                <a:cs typeface="Quattrocento Sans"/>
                <a:sym typeface="Quattrocento Sans"/>
              </a:rPr>
              <a:t>Puede justificarse tanto por razones de equidad como de eficiencia:</a:t>
            </a:r>
          </a:p>
          <a:p>
            <a:pPr algn="just">
              <a:buFont typeface="Arial" pitchFamily="34" charset="0"/>
              <a:buChar char="•"/>
            </a:pPr>
            <a:endParaRPr lang="es" sz="1700" dirty="0">
              <a:solidFill>
                <a:schemeClr val="dk1"/>
              </a:solidFill>
              <a:latin typeface="Quattrocento Sans"/>
              <a:ea typeface="Quattrocento Sans"/>
              <a:cs typeface="Quattrocento Sans"/>
              <a:sym typeface="Quattrocento Sans"/>
            </a:endParaRPr>
          </a:p>
          <a:p>
            <a:pPr algn="just">
              <a:buFont typeface="Arial" pitchFamily="34" charset="0"/>
              <a:buChar char="•"/>
            </a:pPr>
            <a:endParaRPr lang="es" sz="1700" dirty="0">
              <a:solidFill>
                <a:schemeClr val="dk1"/>
              </a:solidFill>
              <a:latin typeface="Quattrocento Sans"/>
              <a:ea typeface="Quattrocento Sans"/>
              <a:cs typeface="Quattrocento Sans"/>
              <a:sym typeface="Quattrocento Sans"/>
            </a:endParaRPr>
          </a:p>
          <a:p>
            <a:pPr algn="just">
              <a:buFont typeface="Arial" pitchFamily="34" charset="0"/>
              <a:buChar char="•"/>
            </a:pPr>
            <a:endParaRPr lang="es" sz="1700" dirty="0">
              <a:solidFill>
                <a:schemeClr val="dk1"/>
              </a:solidFill>
              <a:latin typeface="Quattrocento Sans"/>
              <a:ea typeface="Quattrocento Sans"/>
              <a:cs typeface="Quattrocento Sans"/>
              <a:sym typeface="Quattrocento Sans"/>
            </a:endParaRPr>
          </a:p>
        </p:txBody>
      </p:sp>
      <p:sp>
        <p:nvSpPr>
          <p:cNvPr id="5" name="4 Rectángulo"/>
          <p:cNvSpPr/>
          <p:nvPr/>
        </p:nvSpPr>
        <p:spPr>
          <a:xfrm>
            <a:off x="285720" y="2000246"/>
            <a:ext cx="7000924" cy="2708434"/>
          </a:xfrm>
          <a:prstGeom prst="rect">
            <a:avLst/>
          </a:prstGeom>
        </p:spPr>
        <p:txBody>
          <a:bodyPr wrap="square">
            <a:spAutoFit/>
          </a:bodyPr>
          <a:lstStyle/>
          <a:p>
            <a:pPr algn="ctr"/>
            <a:r>
              <a:rPr lang="es" sz="1700" b="1" dirty="0">
                <a:latin typeface="Quattrocento Sans"/>
                <a:ea typeface="Quattrocento Sans"/>
                <a:cs typeface="Quattrocento Sans"/>
                <a:sym typeface="Quattrocento Sans"/>
              </a:rPr>
              <a:t>EQUIDAD:</a:t>
            </a:r>
          </a:p>
          <a:p>
            <a:endParaRPr lang="es" sz="1700" b="1" dirty="0">
              <a:latin typeface="Quattrocento Sans"/>
              <a:ea typeface="Quattrocento Sans"/>
              <a:cs typeface="Quattrocento Sans"/>
              <a:sym typeface="Quattrocento Sans"/>
            </a:endParaRPr>
          </a:p>
          <a:p>
            <a:pPr>
              <a:buFont typeface="Arial" pitchFamily="34" charset="0"/>
              <a:buChar char="•"/>
            </a:pPr>
            <a:r>
              <a:rPr lang="es" sz="1700" b="1" dirty="0">
                <a:latin typeface="Quattrocento Sans"/>
                <a:ea typeface="Quattrocento Sans"/>
                <a:cs typeface="Quattrocento Sans"/>
                <a:sym typeface="Quattrocento Sans"/>
              </a:rPr>
              <a:t> </a:t>
            </a:r>
            <a:r>
              <a:rPr lang="es" sz="1700" dirty="0">
                <a:latin typeface="Quattrocento Sans"/>
                <a:ea typeface="Quattrocento Sans"/>
                <a:cs typeface="Quattrocento Sans"/>
                <a:sym typeface="Quattrocento Sans"/>
              </a:rPr>
              <a:t>Garantizar la alfabetización de los ciudadanos</a:t>
            </a:r>
          </a:p>
          <a:p>
            <a:pPr>
              <a:buFont typeface="Arial" pitchFamily="34" charset="0"/>
              <a:buChar char="•"/>
            </a:pPr>
            <a:r>
              <a:rPr lang="es" sz="1700" dirty="0">
                <a:latin typeface="Quattrocento Sans"/>
                <a:ea typeface="Quattrocento Sans"/>
                <a:cs typeface="Quattrocento Sans"/>
                <a:sym typeface="Quattrocento Sans"/>
              </a:rPr>
              <a:t> Asegurar un umbral de habilidades cognitivas y socioemocionales para el conjunto de la población</a:t>
            </a:r>
          </a:p>
          <a:p>
            <a:pPr>
              <a:buFont typeface="Arial" pitchFamily="34" charset="0"/>
              <a:buChar char="•"/>
            </a:pPr>
            <a:r>
              <a:rPr lang="es-UY" sz="1700" dirty="0">
                <a:latin typeface="Quattrocento Sans"/>
                <a:ea typeface="Quattrocento Sans"/>
                <a:cs typeface="Quattrocento Sans"/>
                <a:sym typeface="Quattrocento Sans"/>
              </a:rPr>
              <a:t> P</a:t>
            </a:r>
            <a:r>
              <a:rPr lang="es" sz="1700" dirty="0">
                <a:latin typeface="Quattrocento Sans"/>
                <a:ea typeface="Quattrocento Sans"/>
                <a:cs typeface="Quattrocento Sans"/>
                <a:sym typeface="Quattrocento Sans"/>
              </a:rPr>
              <a:t>romoción de derechos fundamentales (la provisión libre de educación está consagrado en la Declaración Universal de Derechos Humanos)</a:t>
            </a:r>
          </a:p>
          <a:p>
            <a:pPr>
              <a:buFont typeface="Arial" pitchFamily="34" charset="0"/>
              <a:buChar char="•"/>
            </a:pPr>
            <a:r>
              <a:rPr lang="es" sz="1700" dirty="0">
                <a:latin typeface="Quattrocento Sans"/>
                <a:ea typeface="Quattrocento Sans"/>
                <a:cs typeface="Quattrocento Sans"/>
                <a:sym typeface="Quattrocento Sans"/>
              </a:rPr>
              <a:t> Necesidad de asegurar la igualdad de oportunidades  </a:t>
            </a:r>
          </a:p>
          <a:p>
            <a:endParaRPr lang="es" sz="1700" b="1" dirty="0">
              <a:latin typeface="Quattrocento Sans"/>
              <a:sym typeface="Quattrocento Sans"/>
            </a:endParaRPr>
          </a:p>
          <a:p>
            <a:endParaRPr lang="es-UY"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2" name="Google Shape;60;p14">
            <a:extLst>
              <a:ext uri="{FF2B5EF4-FFF2-40B4-BE49-F238E27FC236}">
                <a16:creationId xmlns:a16="http://schemas.microsoft.com/office/drawing/2014/main" id="{26AB01DD-36B9-452E-BE1B-BD4762C6A737}"/>
              </a:ext>
            </a:extLst>
          </p:cNvPr>
          <p:cNvSpPr txBox="1">
            <a:spLocks noGrp="1"/>
          </p:cNvSpPr>
          <p:nvPr>
            <p:ph type="title"/>
          </p:nvPr>
        </p:nvSpPr>
        <p:spPr>
          <a:xfrm>
            <a:off x="2039716" y="357172"/>
            <a:ext cx="5064568" cy="4269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sz="2000" b="1" i="1" dirty="0">
                <a:latin typeface="Quattrocento Sans"/>
                <a:ea typeface="Quattrocento Sans"/>
                <a:cs typeface="Quattrocento Sans"/>
                <a:sym typeface="Quattrocento Sans"/>
              </a:rPr>
              <a:t>Definiciones de interés</a:t>
            </a:r>
            <a:br>
              <a:rPr lang="es-UY" sz="2000" b="1" i="1" dirty="0">
                <a:latin typeface="Quattrocento Sans"/>
                <a:ea typeface="Quattrocento Sans"/>
                <a:cs typeface="Quattrocento Sans"/>
                <a:sym typeface="Quattrocento Sans"/>
              </a:rPr>
            </a:br>
            <a:endParaRPr sz="2000" b="1" i="1">
              <a:latin typeface="Quattrocento Sans"/>
              <a:ea typeface="Quattrocento Sans"/>
              <a:cs typeface="Quattrocento Sans"/>
              <a:sym typeface="Quattrocento Sans"/>
            </a:endParaRPr>
          </a:p>
        </p:txBody>
      </p:sp>
      <p:sp>
        <p:nvSpPr>
          <p:cNvPr id="3" name="Google Shape;61;p14">
            <a:extLst>
              <a:ext uri="{FF2B5EF4-FFF2-40B4-BE49-F238E27FC236}">
                <a16:creationId xmlns:a16="http://schemas.microsoft.com/office/drawing/2014/main" id="{864CEE22-956C-4934-8116-75FFD3D3FAFF}"/>
              </a:ext>
            </a:extLst>
          </p:cNvPr>
          <p:cNvSpPr txBox="1">
            <a:spLocks noGrp="1"/>
          </p:cNvSpPr>
          <p:nvPr>
            <p:ph type="body" idx="1"/>
          </p:nvPr>
        </p:nvSpPr>
        <p:spPr>
          <a:xfrm>
            <a:off x="1707014" y="759580"/>
            <a:ext cx="5817314" cy="3312368"/>
          </a:xfrm>
          <a:prstGeom prst="rect">
            <a:avLst/>
          </a:prstGeom>
        </p:spPr>
        <p:txBody>
          <a:bodyPr spcFirstLastPara="1" wrap="square" lIns="91425" tIns="91425" rIns="91425" bIns="91425" anchor="t" anchorCtr="0">
            <a:noAutofit/>
          </a:bodyPr>
          <a:lstStyle/>
          <a:p>
            <a:pPr>
              <a:buFont typeface="Arial" pitchFamily="34" charset="0"/>
              <a:buChar char="•"/>
            </a:pPr>
            <a:r>
              <a:rPr lang="es-UY" sz="1700" b="1" dirty="0">
                <a:solidFill>
                  <a:schemeClr val="dk1"/>
                </a:solidFill>
                <a:latin typeface="Quattrocento Sans"/>
                <a:ea typeface="Quattrocento Sans"/>
                <a:cs typeface="Quattrocento Sans"/>
                <a:sym typeface="Quattrocento Sans"/>
              </a:rPr>
              <a:t>Tasa bruta de matriculación (TBM): </a:t>
            </a:r>
          </a:p>
          <a:p>
            <a:pPr marL="114300" indent="0" algn="just">
              <a:buNone/>
            </a:pPr>
            <a:r>
              <a:rPr lang="es-UY" sz="1700" dirty="0">
                <a:solidFill>
                  <a:schemeClr val="dk1"/>
                </a:solidFill>
                <a:latin typeface="Quattrocento Sans"/>
                <a:ea typeface="Quattrocento Sans"/>
                <a:cs typeface="Quattrocento Sans"/>
                <a:sym typeface="Quattrocento Sans"/>
              </a:rPr>
              <a:t>Número de alumnos matriculados en un determinado nivel educativo (incluyendo los estudiantes rezagados), expresado en porcentaje de la población en edad teórica de asistir a ese nivel. Mide la cobertura de un nivel educativo.</a:t>
            </a:r>
          </a:p>
          <a:p>
            <a:pPr marL="114300" indent="0">
              <a:buFont typeface="Arial" pitchFamily="34" charset="0"/>
              <a:buChar char="•"/>
            </a:pPr>
            <a:endParaRPr lang="es-UY" sz="1700" dirty="0">
              <a:solidFill>
                <a:schemeClr val="dk1"/>
              </a:solidFill>
              <a:latin typeface="Quattrocento Sans"/>
              <a:ea typeface="Quattrocento Sans"/>
              <a:cs typeface="Quattrocento Sans"/>
              <a:sym typeface="Quattrocento Sans"/>
            </a:endParaRPr>
          </a:p>
          <a:p>
            <a:pPr>
              <a:buFont typeface="Arial" pitchFamily="34" charset="0"/>
              <a:buChar char="•"/>
            </a:pPr>
            <a:r>
              <a:rPr lang="es-UY" sz="1700" b="1" dirty="0">
                <a:solidFill>
                  <a:schemeClr val="dk1"/>
                </a:solidFill>
                <a:latin typeface="Quattrocento Sans"/>
                <a:sym typeface="Quattrocento Sans"/>
              </a:rPr>
              <a:t>Tasa neta bruta de matriculación (TNM): </a:t>
            </a:r>
          </a:p>
          <a:p>
            <a:pPr marL="114300" indent="0" algn="just">
              <a:buNone/>
            </a:pPr>
            <a:r>
              <a:rPr lang="es-UY" sz="1700" dirty="0">
                <a:solidFill>
                  <a:schemeClr val="dk1"/>
                </a:solidFill>
                <a:latin typeface="Quattrocento Sans"/>
                <a:sym typeface="Quattrocento Sans"/>
              </a:rPr>
              <a:t>Número de alumnos matriculados en un determinado nivel educativo que tienen la edad teórica de asistir a ese nivel, expresado en porcentaje de la población en edad de asistir a ese nivel de enseñanza. </a:t>
            </a:r>
            <a:endParaRPr sz="1700">
              <a:solidFill>
                <a:schemeClr val="dk1"/>
              </a:solidFill>
              <a:latin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5" name="4 Rectángulo"/>
          <p:cNvSpPr/>
          <p:nvPr/>
        </p:nvSpPr>
        <p:spPr>
          <a:xfrm>
            <a:off x="285720" y="1611995"/>
            <a:ext cx="7000924" cy="2031325"/>
          </a:xfrm>
          <a:prstGeom prst="rect">
            <a:avLst/>
          </a:prstGeom>
        </p:spPr>
        <p:txBody>
          <a:bodyPr wrap="square">
            <a:spAutoFit/>
          </a:bodyPr>
          <a:lstStyle/>
          <a:p>
            <a:pPr algn="ctr"/>
            <a:r>
              <a:rPr lang="es" sz="1600" b="1" dirty="0">
                <a:latin typeface="Quattrocento Sans"/>
                <a:ea typeface="Quattrocento Sans"/>
                <a:cs typeface="Quattrocento Sans"/>
                <a:sym typeface="Quattrocento Sans"/>
              </a:rPr>
              <a:t>EFICIENCIA:</a:t>
            </a:r>
          </a:p>
          <a:p>
            <a:pPr algn="just"/>
            <a:endParaRPr lang="es" sz="1600" b="1" dirty="0">
              <a:latin typeface="Quattrocento Sans"/>
              <a:ea typeface="Quattrocento Sans"/>
              <a:cs typeface="Quattrocento Sans"/>
              <a:sym typeface="Quattrocento Sans"/>
            </a:endParaRPr>
          </a:p>
          <a:p>
            <a:pPr algn="just">
              <a:buFont typeface="Arial" pitchFamily="34" charset="0"/>
              <a:buChar char="•"/>
            </a:pPr>
            <a:r>
              <a:rPr lang="es" sz="1600" dirty="0">
                <a:latin typeface="Quattrocento Sans"/>
                <a:ea typeface="Quattrocento Sans"/>
                <a:cs typeface="Quattrocento Sans"/>
                <a:sym typeface="Quattrocento Sans"/>
              </a:rPr>
              <a:t> </a:t>
            </a:r>
            <a:r>
              <a:rPr lang="es-UY" sz="1600" dirty="0">
                <a:latin typeface="Quattrocento Sans"/>
                <a:ea typeface="Quattrocento Sans"/>
                <a:cs typeface="Quattrocento Sans"/>
                <a:sym typeface="Quattrocento Sans"/>
              </a:rPr>
              <a:t>Externalidades positivas de la educación que impactan sobre el crecimiento económico, así como sobre la estabilidad política, la salud y la participación ciudadana</a:t>
            </a:r>
          </a:p>
          <a:p>
            <a:pPr algn="just">
              <a:buFont typeface="Arial" pitchFamily="34" charset="0"/>
              <a:buChar char="•"/>
            </a:pPr>
            <a:r>
              <a:rPr lang="en-US" sz="1600" dirty="0">
                <a:latin typeface="Quattrocento Sans"/>
                <a:sym typeface="Quattrocento Sans"/>
              </a:rPr>
              <a:t> </a:t>
            </a:r>
            <a:r>
              <a:rPr lang="en-US" sz="1600" dirty="0" err="1">
                <a:latin typeface="Quattrocento Sans"/>
                <a:sym typeface="Quattrocento Sans"/>
              </a:rPr>
              <a:t>Existencia</a:t>
            </a:r>
            <a:r>
              <a:rPr lang="en-US" sz="1600" dirty="0">
                <a:latin typeface="Quattrocento Sans"/>
                <a:sym typeface="Quattrocento Sans"/>
              </a:rPr>
              <a:t> de </a:t>
            </a:r>
            <a:r>
              <a:rPr lang="en-US" sz="1600" dirty="0" err="1">
                <a:latin typeface="Quattrocento Sans"/>
                <a:sym typeface="Quattrocento Sans"/>
              </a:rPr>
              <a:t>mercados</a:t>
            </a:r>
            <a:r>
              <a:rPr lang="en-US" sz="1600" dirty="0">
                <a:latin typeface="Quattrocento Sans"/>
                <a:sym typeface="Quattrocento Sans"/>
              </a:rPr>
              <a:t> de capital </a:t>
            </a:r>
            <a:r>
              <a:rPr lang="en-US" sz="1600" dirty="0" err="1">
                <a:latin typeface="Quattrocento Sans"/>
                <a:sym typeface="Quattrocento Sans"/>
              </a:rPr>
              <a:t>imperfectos</a:t>
            </a:r>
            <a:r>
              <a:rPr lang="en-US" sz="1600" dirty="0">
                <a:latin typeface="Quattrocento Sans"/>
                <a:sym typeface="Quattrocento Sans"/>
              </a:rPr>
              <a:t> </a:t>
            </a:r>
            <a:r>
              <a:rPr lang="en-US" sz="1600" dirty="0" err="1">
                <a:latin typeface="Quattrocento Sans"/>
                <a:sym typeface="Quattrocento Sans"/>
              </a:rPr>
              <a:t>para</a:t>
            </a:r>
            <a:r>
              <a:rPr lang="en-US" sz="1600" dirty="0">
                <a:latin typeface="Quattrocento Sans"/>
                <a:sym typeface="Quattrocento Sans"/>
              </a:rPr>
              <a:t> </a:t>
            </a:r>
            <a:r>
              <a:rPr lang="en-US" sz="1600" dirty="0" err="1">
                <a:latin typeface="Quattrocento Sans"/>
                <a:sym typeface="Quattrocento Sans"/>
              </a:rPr>
              <a:t>financiar</a:t>
            </a:r>
            <a:r>
              <a:rPr lang="en-US" sz="1600" dirty="0">
                <a:latin typeface="Quattrocento Sans"/>
                <a:sym typeface="Quattrocento Sans"/>
              </a:rPr>
              <a:t> la </a:t>
            </a:r>
            <a:r>
              <a:rPr lang="en-US" sz="1600" dirty="0" err="1">
                <a:latin typeface="Quattrocento Sans"/>
                <a:sym typeface="Quattrocento Sans"/>
              </a:rPr>
              <a:t>acumulación</a:t>
            </a:r>
            <a:r>
              <a:rPr lang="en-US" sz="1600" dirty="0">
                <a:latin typeface="Quattrocento Sans"/>
                <a:sym typeface="Quattrocento Sans"/>
              </a:rPr>
              <a:t> de capital </a:t>
            </a:r>
            <a:r>
              <a:rPr lang="en-US" sz="1600" dirty="0" err="1">
                <a:latin typeface="Quattrocento Sans"/>
                <a:sym typeface="Quattrocento Sans"/>
              </a:rPr>
              <a:t>humano</a:t>
            </a:r>
            <a:r>
              <a:rPr lang="en-US" sz="1600" dirty="0">
                <a:latin typeface="Quattrocento Sans"/>
                <a:sym typeface="Quattrocento Sans"/>
              </a:rPr>
              <a:t> (</a:t>
            </a:r>
            <a:r>
              <a:rPr lang="en-US" sz="1600" dirty="0" err="1">
                <a:latin typeface="Quattrocento Sans"/>
                <a:sym typeface="Quattrocento Sans"/>
              </a:rPr>
              <a:t>fallas</a:t>
            </a:r>
            <a:r>
              <a:rPr lang="en-US" sz="1600" dirty="0">
                <a:latin typeface="Quattrocento Sans"/>
                <a:sym typeface="Quattrocento Sans"/>
              </a:rPr>
              <a:t> en el </a:t>
            </a:r>
            <a:r>
              <a:rPr lang="en-US" sz="1600" dirty="0" err="1">
                <a:latin typeface="Quattrocento Sans"/>
                <a:sym typeface="Quattrocento Sans"/>
              </a:rPr>
              <a:t>mercado</a:t>
            </a:r>
            <a:r>
              <a:rPr lang="en-US" sz="1600" dirty="0">
                <a:latin typeface="Quattrocento Sans"/>
                <a:sym typeface="Quattrocento Sans"/>
              </a:rPr>
              <a:t> de </a:t>
            </a:r>
            <a:r>
              <a:rPr lang="en-US" sz="1600" dirty="0" err="1">
                <a:latin typeface="Quattrocento Sans"/>
                <a:sym typeface="Quattrocento Sans"/>
              </a:rPr>
              <a:t>capitales</a:t>
            </a:r>
            <a:r>
              <a:rPr lang="en-US" sz="1600" dirty="0">
                <a:latin typeface="Quattrocento Sans"/>
                <a:sym typeface="Quattrocento Sans"/>
              </a:rPr>
              <a:t>).</a:t>
            </a:r>
            <a:endParaRPr lang="es" dirty="0">
              <a:latin typeface="Quattrocento Sans"/>
              <a:sym typeface="Quattrocento Sans"/>
            </a:endParaRPr>
          </a:p>
          <a:p>
            <a:pPr algn="just"/>
            <a:endParaRPr lang="es-UY"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3" name="Google Shape;105;p21"/>
          <p:cNvSpPr txBox="1">
            <a:spLocks/>
          </p:cNvSpPr>
          <p:nvPr/>
        </p:nvSpPr>
        <p:spPr>
          <a:xfrm>
            <a:off x="1928794" y="571486"/>
            <a:ext cx="5572164" cy="1500198"/>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s-UY" sz="2000" b="1" i="1"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Fallas en el mercado de capitales</a:t>
            </a:r>
          </a:p>
          <a:p>
            <a:pPr lvl="0" algn="just">
              <a:lnSpc>
                <a:spcPct val="115000"/>
              </a:lnSpc>
              <a:spcAft>
                <a:spcPts val="1600"/>
              </a:spcAft>
              <a:buClr>
                <a:schemeClr val="dk1"/>
              </a:buClr>
              <a:buSzPts val="1100"/>
              <a:buFont typeface="Arial" pitchFamily="34" charset="0"/>
              <a:buChar char="•"/>
              <a:defRPr/>
            </a:pPr>
            <a:r>
              <a:rPr lang="es-UY" sz="1600" b="1" dirty="0">
                <a:solidFill>
                  <a:schemeClr val="tx1"/>
                </a:solidFill>
                <a:latin typeface="Quattrocento Sans"/>
                <a:ea typeface="Quattrocento Sans"/>
                <a:cs typeface="Quattrocento Sans"/>
                <a:sym typeface="Quattrocento Sans"/>
              </a:rPr>
              <a:t> </a:t>
            </a:r>
            <a:r>
              <a:rPr lang="es-UY" sz="1600" dirty="0">
                <a:solidFill>
                  <a:schemeClr val="tx1"/>
                </a:solidFill>
                <a:latin typeface="Quattrocento Sans"/>
                <a:ea typeface="Quattrocento Sans"/>
                <a:cs typeface="Quattrocento Sans"/>
                <a:sym typeface="Quattrocento Sans"/>
              </a:rPr>
              <a:t>Los individuos que no tienen recursos propios tendrían un incentivo para pedir un préstamo para financiar los gastos educativos. </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endParaRPr lang="es-UY" sz="1800" b="1" dirty="0">
              <a:solidFill>
                <a:schemeClr val="tx1"/>
              </a:solidFill>
              <a:latin typeface="Quattrocento Sans"/>
              <a:ea typeface="Quattrocento Sans"/>
              <a:cs typeface="Quattrocento Sans"/>
              <a:sym typeface="Quattrocento Sans"/>
            </a:endParaRP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endParaRPr kumimoji="0" lang="es-UY" sz="14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sp>
        <p:nvSpPr>
          <p:cNvPr id="4" name="3 Rectángulo"/>
          <p:cNvSpPr/>
          <p:nvPr/>
        </p:nvSpPr>
        <p:spPr>
          <a:xfrm>
            <a:off x="1928794" y="2141098"/>
            <a:ext cx="7000924" cy="1700274"/>
          </a:xfrm>
          <a:prstGeom prst="rect">
            <a:avLst/>
          </a:prstGeom>
        </p:spPr>
        <p:txBody>
          <a:bodyPr wrap="square">
            <a:spAutoFit/>
          </a:bodyPr>
          <a:lstStyle/>
          <a:p>
            <a:pPr lvl="0" algn="just">
              <a:lnSpc>
                <a:spcPct val="115000"/>
              </a:lnSpc>
              <a:spcAft>
                <a:spcPts val="1600"/>
              </a:spcAft>
              <a:buClr>
                <a:schemeClr val="dk1"/>
              </a:buClr>
              <a:buSzPts val="1100"/>
              <a:buFont typeface="Arial" pitchFamily="34" charset="0"/>
              <a:buChar char="•"/>
              <a:defRPr/>
            </a:pPr>
            <a:r>
              <a:rPr lang="es-UY" sz="1600" dirty="0">
                <a:solidFill>
                  <a:schemeClr val="tx1"/>
                </a:solidFill>
                <a:latin typeface="Quattrocento Sans"/>
                <a:ea typeface="Quattrocento Sans"/>
                <a:cs typeface="Quattrocento Sans"/>
                <a:sym typeface="Quattrocento Sans"/>
              </a:rPr>
              <a:t> Pero las personas no pueden ofrecer su futuro “capital humano” como garantía del préstamo</a:t>
            </a:r>
          </a:p>
          <a:p>
            <a:pPr lvl="0" algn="just">
              <a:lnSpc>
                <a:spcPct val="115000"/>
              </a:lnSpc>
              <a:spcAft>
                <a:spcPts val="1600"/>
              </a:spcAft>
              <a:buClr>
                <a:schemeClr val="dk1"/>
              </a:buClr>
              <a:buSzPts val="1100"/>
              <a:buFont typeface="Arial" pitchFamily="34" charset="0"/>
              <a:buChar char="•"/>
              <a:defRPr/>
            </a:pPr>
            <a:r>
              <a:rPr lang="es-UY" sz="1600" dirty="0">
                <a:solidFill>
                  <a:schemeClr val="tx1"/>
                </a:solidFill>
                <a:latin typeface="Quattrocento Sans"/>
                <a:ea typeface="Quattrocento Sans"/>
                <a:cs typeface="Quattrocento Sans"/>
                <a:sym typeface="Quattrocento Sans"/>
              </a:rPr>
              <a:t> Entonces, las instituciones financieras sólo prestarán para invertir en educación cuando el tomador del crédito pueda ofrecer otro tipo de garantías (generalmente vinculadas a la familia del individuo).  </a:t>
            </a:r>
          </a:p>
        </p:txBody>
      </p:sp>
      <p:sp>
        <p:nvSpPr>
          <p:cNvPr id="5" name="4 Flecha derecha"/>
          <p:cNvSpPr/>
          <p:nvPr/>
        </p:nvSpPr>
        <p:spPr>
          <a:xfrm>
            <a:off x="285720" y="4071948"/>
            <a:ext cx="714380" cy="50006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5 Rectángulo"/>
          <p:cNvSpPr/>
          <p:nvPr/>
        </p:nvSpPr>
        <p:spPr>
          <a:xfrm>
            <a:off x="1000132" y="3883893"/>
            <a:ext cx="8072462" cy="830997"/>
          </a:xfrm>
          <a:prstGeom prst="rect">
            <a:avLst/>
          </a:prstGeom>
          <a:gradFill>
            <a:gsLst>
              <a:gs pos="0">
                <a:schemeClr val="accent6">
                  <a:lumMod val="40000"/>
                  <a:lumOff val="60000"/>
                </a:schemeClr>
              </a:gs>
              <a:gs pos="100000">
                <a:schemeClr val="accent5">
                  <a:tint val="50000"/>
                  <a:shade val="100000"/>
                  <a:satMod val="350000"/>
                </a:schemeClr>
              </a:gs>
            </a:gsLst>
          </a:gradFill>
          <a:ln/>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r>
              <a:rPr lang="es-UY" sz="1600" b="1" dirty="0">
                <a:solidFill>
                  <a:schemeClr val="dk1"/>
                </a:solidFill>
                <a:latin typeface="Quattrocento Sans"/>
                <a:ea typeface="Quattrocento Sans"/>
                <a:cs typeface="Quattrocento Sans"/>
                <a:sym typeface="Quattrocento Sans"/>
              </a:rPr>
              <a:t>Intervención del Estado para resolver estos problemas: provisión gratuita o fuertemente subvencionada de la educación, concesión directa de créditos, otorgamiento de avales para que las personas puedan acceder a préstamos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2" name="Google Shape;105;p21"/>
          <p:cNvSpPr txBox="1">
            <a:spLocks/>
          </p:cNvSpPr>
          <p:nvPr/>
        </p:nvSpPr>
        <p:spPr>
          <a:xfrm>
            <a:off x="1928794" y="285734"/>
            <a:ext cx="5572164" cy="4000528"/>
          </a:xfrm>
          <a:prstGeom prst="rect">
            <a:avLst/>
          </a:prstGeom>
          <a:noFill/>
          <a:ln>
            <a:noFill/>
          </a:ln>
        </p:spPr>
        <p:txBody>
          <a:bodyPr spcFirstLastPara="1" wrap="square" lIns="91425" tIns="91425" rIns="91425" bIns="91425" anchor="t" anchorCtr="0">
            <a:noAutofit/>
          </a:bodyPr>
          <a:lstStyle/>
          <a:p>
            <a:pPr lvl="0" algn="just">
              <a:lnSpc>
                <a:spcPct val="115000"/>
              </a:lnSpc>
              <a:spcAft>
                <a:spcPts val="1600"/>
              </a:spcAft>
              <a:buClr>
                <a:schemeClr val="dk1"/>
              </a:buClr>
              <a:buSzPts val="1100"/>
              <a:defRPr/>
            </a:pPr>
            <a:r>
              <a:rPr lang="es-ES" sz="2000" b="1" i="1" dirty="0">
                <a:solidFill>
                  <a:schemeClr val="tx1"/>
                </a:solidFill>
                <a:latin typeface="Quattrocento Sans"/>
                <a:ea typeface="Quattrocento Sans"/>
                <a:cs typeface="Quattrocento Sans"/>
                <a:sym typeface="Quattrocento Sans"/>
              </a:rPr>
              <a:t>¿</a:t>
            </a:r>
            <a:r>
              <a:rPr lang="es-UY" sz="2000" b="1" i="1" dirty="0">
                <a:solidFill>
                  <a:schemeClr val="tx1"/>
                </a:solidFill>
                <a:latin typeface="Quattrocento Sans"/>
                <a:ea typeface="Quattrocento Sans"/>
                <a:cs typeface="Quattrocento Sans"/>
                <a:sym typeface="Quattrocento Sans"/>
              </a:rPr>
              <a:t>Por </a:t>
            </a:r>
            <a:r>
              <a:rPr kumimoji="0" lang="es-UY" sz="2000" b="1" i="1"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qué es tan debatible el financiamiento</a:t>
            </a:r>
            <a:r>
              <a:rPr kumimoji="0" lang="es-UY" sz="2000" b="1" i="1"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 de la educación superior? </a:t>
            </a:r>
            <a:endParaRPr kumimoji="0" lang="es-UY" sz="2000" b="1" i="1"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a:p>
            <a:pPr lvl="0" algn="just">
              <a:lnSpc>
                <a:spcPct val="115000"/>
              </a:lnSpc>
              <a:spcAft>
                <a:spcPts val="1600"/>
              </a:spcAft>
              <a:buClr>
                <a:schemeClr val="dk1"/>
              </a:buClr>
              <a:buSzPts val="1100"/>
              <a:buFont typeface="Arial" pitchFamily="34" charset="0"/>
              <a:buChar char="•"/>
              <a:defRPr/>
            </a:pPr>
            <a:r>
              <a:rPr lang="es-UY" sz="1700" b="1" dirty="0">
                <a:solidFill>
                  <a:schemeClr val="tx1"/>
                </a:solidFill>
                <a:latin typeface="Quattrocento Sans"/>
                <a:ea typeface="Quattrocento Sans"/>
                <a:cs typeface="Quattrocento Sans"/>
                <a:sym typeface="Quattrocento Sans"/>
              </a:rPr>
              <a:t> </a:t>
            </a:r>
            <a:r>
              <a:rPr lang="es-UY" sz="1700" dirty="0">
                <a:solidFill>
                  <a:schemeClr val="tx1"/>
                </a:solidFill>
                <a:latin typeface="Quattrocento Sans"/>
                <a:ea typeface="Quattrocento Sans"/>
                <a:cs typeface="Quattrocento Sans"/>
                <a:sym typeface="Quattrocento Sans"/>
              </a:rPr>
              <a:t>Buena parte de los beneficios de la educación superior son apropiados por los individuos que la cursaron, por lo que  se argumenta que deberían contribuir en su financiamiento.</a:t>
            </a:r>
          </a:p>
          <a:p>
            <a:pPr lvl="0" algn="just">
              <a:lnSpc>
                <a:spcPct val="115000"/>
              </a:lnSpc>
              <a:spcAft>
                <a:spcPts val="1600"/>
              </a:spcAft>
              <a:buClr>
                <a:schemeClr val="dk1"/>
              </a:buClr>
              <a:buSzPts val="1100"/>
              <a:buFont typeface="Arial" pitchFamily="34" charset="0"/>
              <a:buChar char="•"/>
              <a:defRPr/>
            </a:pPr>
            <a:r>
              <a:rPr lang="es-UY" sz="1700" dirty="0">
                <a:solidFill>
                  <a:schemeClr val="tx1"/>
                </a:solidFill>
                <a:latin typeface="Quattrocento Sans"/>
                <a:ea typeface="Quattrocento Sans"/>
                <a:cs typeface="Quattrocento Sans"/>
                <a:sym typeface="Quattrocento Sans"/>
              </a:rPr>
              <a:t> Es regresivo: los beneficiarios principales de la educación terciaria pertenecen a los hogares de los quintiles superiores de la distribución del ingreso, mientras que la recaudación proviene de individuos de todos los estratos de ingreso. </a:t>
            </a:r>
          </a:p>
          <a:p>
            <a:pPr lvl="0" algn="just">
              <a:lnSpc>
                <a:spcPct val="115000"/>
              </a:lnSpc>
              <a:spcAft>
                <a:spcPts val="1600"/>
              </a:spcAft>
              <a:buClr>
                <a:schemeClr val="dk1"/>
              </a:buClr>
              <a:buSzPts val="1100"/>
              <a:buFont typeface="Arial" pitchFamily="34" charset="0"/>
              <a:buChar char="•"/>
              <a:defRPr/>
            </a:pPr>
            <a:endParaRPr lang="es-UY" sz="1800" b="1" dirty="0">
              <a:solidFill>
                <a:schemeClr val="tx1"/>
              </a:solidFill>
              <a:latin typeface="Quattrocento Sans"/>
              <a:ea typeface="Quattrocento Sans"/>
              <a:cs typeface="Quattrocento Sans"/>
              <a:sym typeface="Quattrocento Sans"/>
            </a:endParaRP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endParaRPr kumimoji="0" lang="es-UY" sz="14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5;p21"/>
          <p:cNvSpPr txBox="1">
            <a:spLocks/>
          </p:cNvSpPr>
          <p:nvPr/>
        </p:nvSpPr>
        <p:spPr>
          <a:xfrm>
            <a:off x="214282" y="142858"/>
            <a:ext cx="8215370" cy="2000264"/>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s-UY" sz="2800"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	Evolución</a:t>
            </a:r>
            <a:r>
              <a:rPr lang="es-UY" sz="2800" b="1" dirty="0">
                <a:solidFill>
                  <a:schemeClr val="tx1"/>
                </a:solidFill>
                <a:latin typeface="Quattrocento Sans"/>
                <a:ea typeface="Quattrocento Sans"/>
                <a:cs typeface="Quattrocento Sans"/>
                <a:sym typeface="Quattrocento Sans"/>
              </a:rPr>
              <a:t> del capital humano en Uruguay</a:t>
            </a:r>
            <a:endParaRPr kumimoji="0" lang="es-UY" sz="2800"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a:p>
            <a:pPr lvl="0" algn="just">
              <a:lnSpc>
                <a:spcPct val="115000"/>
              </a:lnSpc>
              <a:spcAft>
                <a:spcPts val="1600"/>
              </a:spcAft>
              <a:buClr>
                <a:schemeClr val="dk1"/>
              </a:buClr>
              <a:buSzPts val="1100"/>
              <a:buFont typeface="Arial" pitchFamily="34" charset="0"/>
              <a:buChar char="•"/>
              <a:defRPr/>
            </a:pPr>
            <a:r>
              <a:rPr lang="es-UY" sz="1700" dirty="0">
                <a:solidFill>
                  <a:schemeClr val="tx1"/>
                </a:solidFill>
                <a:latin typeface="Quattrocento Sans"/>
                <a:ea typeface="Quattrocento Sans"/>
                <a:cs typeface="Quattrocento Sans"/>
                <a:sym typeface="Quattrocento Sans"/>
              </a:rPr>
              <a:t> Tanto para Uruguay como para gran parte de los países de América Latina, el nivel educativo promedio de la población fue aumentando con el tiempo. Así, la educación alcanzada por las cohortes de 25 a 34 años supera ampliamente la alcanzada por los mayores de 61 años de edad.</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endParaRPr lang="es-UY" sz="1800" b="1" dirty="0">
              <a:solidFill>
                <a:schemeClr val="tx1"/>
              </a:solidFill>
              <a:latin typeface="Quattrocento Sans"/>
              <a:ea typeface="Quattrocento Sans"/>
              <a:cs typeface="Quattrocento Sans"/>
              <a:sym typeface="Quattrocento Sans"/>
            </a:endParaRP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endParaRPr kumimoji="0" lang="es-UY" sz="14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sp>
        <p:nvSpPr>
          <p:cNvPr id="5" name="4 Rectángulo"/>
          <p:cNvSpPr/>
          <p:nvPr/>
        </p:nvSpPr>
        <p:spPr>
          <a:xfrm>
            <a:off x="3643306" y="2357436"/>
            <a:ext cx="5500694" cy="338554"/>
          </a:xfrm>
          <a:prstGeom prst="rect">
            <a:avLst/>
          </a:prstGeom>
        </p:spPr>
        <p:txBody>
          <a:bodyPr wrap="square">
            <a:spAutoFit/>
          </a:bodyPr>
          <a:lstStyle/>
          <a:p>
            <a:r>
              <a:rPr lang="es-UY" sz="1600" b="1" dirty="0">
                <a:latin typeface="Quattrocento Sans" charset="0"/>
              </a:rPr>
              <a:t>Años de educación promedio según cohortes de edad (2022)</a:t>
            </a:r>
            <a:endParaRPr lang="es-UY" sz="1600" dirty="0">
              <a:latin typeface="Quattrocento Sans" charset="0"/>
            </a:endParaRPr>
          </a:p>
        </p:txBody>
      </p:sp>
      <p:sp>
        <p:nvSpPr>
          <p:cNvPr id="6" name="5 Rectángulo"/>
          <p:cNvSpPr/>
          <p:nvPr/>
        </p:nvSpPr>
        <p:spPr>
          <a:xfrm>
            <a:off x="214282" y="2285998"/>
            <a:ext cx="3286148" cy="1923604"/>
          </a:xfrm>
          <a:prstGeom prst="rect">
            <a:avLst/>
          </a:prstGeom>
        </p:spPr>
        <p:txBody>
          <a:bodyPr wrap="square">
            <a:spAutoFit/>
          </a:bodyPr>
          <a:lstStyle/>
          <a:p>
            <a:pPr algn="just">
              <a:buFont typeface="Arial" pitchFamily="34" charset="0"/>
              <a:buChar char="•"/>
            </a:pPr>
            <a:r>
              <a:rPr lang="es-UY" sz="1700" dirty="0">
                <a:solidFill>
                  <a:schemeClr val="tx1"/>
                </a:solidFill>
                <a:latin typeface="Quattrocento Sans"/>
                <a:ea typeface="Quattrocento Sans"/>
                <a:cs typeface="Quattrocento Sans"/>
                <a:sym typeface="Quattrocento Sans"/>
              </a:rPr>
              <a:t> Uruguay ha avanzado  comparativamente menos que otros países de América del Sur</a:t>
            </a:r>
          </a:p>
          <a:p>
            <a:pPr algn="just">
              <a:buFont typeface="Arial" pitchFamily="34" charset="0"/>
              <a:buChar char="•"/>
            </a:pPr>
            <a:endParaRPr lang="es-UY" sz="1700" dirty="0">
              <a:solidFill>
                <a:schemeClr val="tx1"/>
              </a:solidFill>
              <a:latin typeface="Quattrocento Sans"/>
              <a:ea typeface="Quattrocento Sans"/>
              <a:cs typeface="Quattrocento Sans"/>
              <a:sym typeface="Quattrocento Sans"/>
            </a:endParaRPr>
          </a:p>
          <a:p>
            <a:pPr algn="just">
              <a:buFont typeface="Arial" pitchFamily="34" charset="0"/>
              <a:buChar char="•"/>
            </a:pPr>
            <a:r>
              <a:rPr lang="es-UY" sz="1700" dirty="0">
                <a:solidFill>
                  <a:schemeClr val="tx1"/>
                </a:solidFill>
                <a:latin typeface="Quattrocento Sans"/>
                <a:ea typeface="Quattrocento Sans"/>
                <a:cs typeface="Quattrocento Sans"/>
                <a:sym typeface="Quattrocento Sans"/>
              </a:rPr>
              <a:t>En los últimos 30 años hay una pérdida de la posición relativa de Uruguay frente a la región</a:t>
            </a:r>
          </a:p>
        </p:txBody>
      </p:sp>
      <p:pic>
        <p:nvPicPr>
          <p:cNvPr id="2" name="Imagen 1">
            <a:extLst>
              <a:ext uri="{FF2B5EF4-FFF2-40B4-BE49-F238E27FC236}">
                <a16:creationId xmlns:a16="http://schemas.microsoft.com/office/drawing/2014/main" id="{ECAC03E7-A88D-47EB-93E8-40FE15630D1B}"/>
              </a:ext>
            </a:extLst>
          </p:cNvPr>
          <p:cNvPicPr>
            <a:picLocks noChangeAspect="1"/>
          </p:cNvPicPr>
          <p:nvPr/>
        </p:nvPicPr>
        <p:blipFill>
          <a:blip r:embed="rId2"/>
          <a:stretch>
            <a:fillRect/>
          </a:stretch>
        </p:blipFill>
        <p:spPr>
          <a:xfrm>
            <a:off x="3673134" y="2643758"/>
            <a:ext cx="5256584" cy="244522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3" name="2 Rectángulo"/>
          <p:cNvSpPr/>
          <p:nvPr/>
        </p:nvSpPr>
        <p:spPr>
          <a:xfrm>
            <a:off x="1643042" y="357172"/>
            <a:ext cx="5572164" cy="1661993"/>
          </a:xfrm>
          <a:prstGeom prst="rect">
            <a:avLst/>
          </a:prstGeom>
        </p:spPr>
        <p:txBody>
          <a:bodyPr wrap="square">
            <a:spAutoFit/>
          </a:bodyPr>
          <a:lstStyle/>
          <a:p>
            <a:pPr algn="just">
              <a:buFont typeface="Arial" pitchFamily="34" charset="0"/>
              <a:buChar char="•"/>
            </a:pPr>
            <a:r>
              <a:rPr lang="es-UY" sz="1700" dirty="0">
                <a:solidFill>
                  <a:schemeClr val="tx1"/>
                </a:solidFill>
                <a:latin typeface="Quattrocento Sans"/>
                <a:ea typeface="Quattrocento Sans"/>
                <a:cs typeface="Quattrocento Sans"/>
                <a:sym typeface="Quattrocento Sans"/>
              </a:rPr>
              <a:t> El promedio de países que en 1960 presentaban menos del 1,6% de su población mayor a 25 años con universidad completa (entre los que estaba Uruguay), alcanzó en 2023 un porcentaje más de 16 veces superior, mientras que Uruguay solo 9 veces, teniendo un proceso de convergencia en capital humano menor.</a:t>
            </a:r>
          </a:p>
        </p:txBody>
      </p:sp>
      <p:sp>
        <p:nvSpPr>
          <p:cNvPr id="4" name="3 Flecha derecha"/>
          <p:cNvSpPr/>
          <p:nvPr/>
        </p:nvSpPr>
        <p:spPr>
          <a:xfrm>
            <a:off x="71438" y="2571750"/>
            <a:ext cx="64291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5" name="4 Rectángulo"/>
          <p:cNvSpPr/>
          <p:nvPr/>
        </p:nvSpPr>
        <p:spPr>
          <a:xfrm>
            <a:off x="714348" y="2645164"/>
            <a:ext cx="2357454" cy="1569660"/>
          </a:xfrm>
          <a:prstGeom prst="rect">
            <a:avLst/>
          </a:prstGeom>
          <a:gradFill>
            <a:gsLst>
              <a:gs pos="0">
                <a:schemeClr val="accent6">
                  <a:lumMod val="40000"/>
                  <a:lumOff val="60000"/>
                </a:schemeClr>
              </a:gs>
              <a:gs pos="100000">
                <a:schemeClr val="accent1">
                  <a:lumMod val="60000"/>
                  <a:lumOff val="40000"/>
                </a:schemeClr>
              </a:gs>
            </a:gsLst>
          </a:gradFill>
          <a:ln/>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r>
              <a:rPr lang="es-UY" sz="1600" b="1" dirty="0">
                <a:solidFill>
                  <a:schemeClr val="dk1"/>
                </a:solidFill>
                <a:latin typeface="Quattrocento Sans"/>
                <a:ea typeface="Quattrocento Sans"/>
                <a:cs typeface="Quattrocento Sans"/>
                <a:sym typeface="Quattrocento Sans"/>
              </a:rPr>
              <a:t>Uruguay se encuentra actualmente entre los países que tienen peores registros de acumulación de capital humano en la región. </a:t>
            </a:r>
          </a:p>
        </p:txBody>
      </p:sp>
      <p:sp>
        <p:nvSpPr>
          <p:cNvPr id="6" name="5 Rectángulo"/>
          <p:cNvSpPr/>
          <p:nvPr/>
        </p:nvSpPr>
        <p:spPr>
          <a:xfrm>
            <a:off x="3071802" y="2119968"/>
            <a:ext cx="4286280" cy="523220"/>
          </a:xfrm>
          <a:prstGeom prst="rect">
            <a:avLst/>
          </a:prstGeom>
        </p:spPr>
        <p:txBody>
          <a:bodyPr wrap="square">
            <a:spAutoFit/>
          </a:bodyPr>
          <a:lstStyle/>
          <a:p>
            <a:pPr algn="just"/>
            <a:r>
              <a:rPr lang="es-UY" b="1" dirty="0">
                <a:solidFill>
                  <a:schemeClr val="tx1"/>
                </a:solidFill>
                <a:latin typeface="Quattrocento Sans"/>
                <a:ea typeface="Quattrocento Sans"/>
                <a:cs typeface="Quattrocento Sans"/>
                <a:sym typeface="Quattrocento Sans"/>
              </a:rPr>
              <a:t>Población mayor de 25 años con educación universitaria terminada, según grupos de países (%)</a:t>
            </a:r>
          </a:p>
        </p:txBody>
      </p:sp>
      <p:pic>
        <p:nvPicPr>
          <p:cNvPr id="2" name="Imagen 1">
            <a:extLst>
              <a:ext uri="{FF2B5EF4-FFF2-40B4-BE49-F238E27FC236}">
                <a16:creationId xmlns:a16="http://schemas.microsoft.com/office/drawing/2014/main" id="{E6BF7A6E-125D-4EB4-9FF1-B449C75797D3}"/>
              </a:ext>
            </a:extLst>
          </p:cNvPr>
          <p:cNvPicPr>
            <a:picLocks noChangeAspect="1"/>
          </p:cNvPicPr>
          <p:nvPr/>
        </p:nvPicPr>
        <p:blipFill>
          <a:blip r:embed="rId4"/>
          <a:stretch>
            <a:fillRect/>
          </a:stretch>
        </p:blipFill>
        <p:spPr>
          <a:xfrm>
            <a:off x="3095493" y="2602018"/>
            <a:ext cx="4860883" cy="251676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44853"/>
          <a:stretch>
            <a:fillRect/>
          </a:stretch>
        </p:blipFill>
        <p:spPr bwMode="auto">
          <a:xfrm>
            <a:off x="142844" y="2643188"/>
            <a:ext cx="8949690" cy="2143140"/>
          </a:xfrm>
          <a:prstGeom prst="rect">
            <a:avLst/>
          </a:prstGeom>
          <a:noFill/>
          <a:ln w="9525">
            <a:noFill/>
            <a:miter lim="800000"/>
            <a:headEnd/>
            <a:tailEnd/>
          </a:ln>
          <a:effectLst/>
        </p:spPr>
      </p:pic>
      <p:sp>
        <p:nvSpPr>
          <p:cNvPr id="3" name="2 Rectángulo"/>
          <p:cNvSpPr/>
          <p:nvPr/>
        </p:nvSpPr>
        <p:spPr>
          <a:xfrm>
            <a:off x="142844" y="142858"/>
            <a:ext cx="8858312" cy="1923604"/>
          </a:xfrm>
          <a:prstGeom prst="rect">
            <a:avLst/>
          </a:prstGeom>
        </p:spPr>
        <p:txBody>
          <a:bodyPr wrap="square">
            <a:spAutoFit/>
          </a:bodyPr>
          <a:lstStyle/>
          <a:p>
            <a:pPr algn="just">
              <a:buFont typeface="Arial" pitchFamily="34" charset="0"/>
              <a:buChar char="•"/>
            </a:pPr>
            <a:r>
              <a:rPr lang="es-UY" sz="1700" dirty="0">
                <a:solidFill>
                  <a:schemeClr val="tx1"/>
                </a:solidFill>
                <a:latin typeface="Quattrocento Sans"/>
                <a:ea typeface="Quattrocento Sans"/>
                <a:cs typeface="Quattrocento Sans"/>
                <a:sym typeface="Quattrocento Sans"/>
              </a:rPr>
              <a:t> La asistencia a primaria (tasa neta de matriculación) es casi universal y se ha mantenido estable.  En el resto de los niveles educativos aún no se ha alcanzado y la brecha es grande. </a:t>
            </a:r>
          </a:p>
          <a:p>
            <a:pPr algn="just">
              <a:buFont typeface="Arial" pitchFamily="34" charset="0"/>
              <a:buChar char="•"/>
            </a:pPr>
            <a:endParaRPr lang="es-UY" sz="1700" dirty="0">
              <a:solidFill>
                <a:schemeClr val="tx1"/>
              </a:solidFill>
              <a:latin typeface="Quattrocento Sans"/>
              <a:ea typeface="Quattrocento Sans"/>
              <a:cs typeface="Quattrocento Sans"/>
              <a:sym typeface="Quattrocento Sans"/>
            </a:endParaRPr>
          </a:p>
          <a:p>
            <a:pPr algn="just">
              <a:buFont typeface="Arial" pitchFamily="34" charset="0"/>
              <a:buChar char="•"/>
            </a:pPr>
            <a:r>
              <a:rPr lang="es-UY" sz="1700" dirty="0">
                <a:solidFill>
                  <a:schemeClr val="tx1"/>
                </a:solidFill>
                <a:latin typeface="Quattrocento Sans"/>
                <a:ea typeface="Quattrocento Sans"/>
                <a:cs typeface="Quattrocento Sans"/>
                <a:sym typeface="Quattrocento Sans"/>
              </a:rPr>
              <a:t>La tasa bruta de matriculación en primaria muestra un leve descenso a lo largo del período. Esto es porque la relación de niños que tienen una edad mayor a la edad teórica de asistir al ciclo se ha reducido en las últimas dos décadas. </a:t>
            </a:r>
          </a:p>
          <a:p>
            <a:pPr algn="just"/>
            <a:endParaRPr lang="es-UY" sz="1700" dirty="0">
              <a:solidFill>
                <a:schemeClr val="tx1"/>
              </a:solidFill>
              <a:latin typeface="Quattrocento Sans"/>
              <a:ea typeface="Quattrocento Sans"/>
              <a:cs typeface="Quattrocento Sans"/>
              <a:sym typeface="Quattrocento Sans"/>
            </a:endParaRPr>
          </a:p>
        </p:txBody>
      </p:sp>
      <p:sp>
        <p:nvSpPr>
          <p:cNvPr id="4" name="3 Rectángulo"/>
          <p:cNvSpPr/>
          <p:nvPr/>
        </p:nvSpPr>
        <p:spPr>
          <a:xfrm>
            <a:off x="428596" y="2148326"/>
            <a:ext cx="4000528" cy="738664"/>
          </a:xfrm>
          <a:prstGeom prst="rect">
            <a:avLst/>
          </a:prstGeom>
        </p:spPr>
        <p:txBody>
          <a:bodyPr wrap="square">
            <a:spAutoFit/>
          </a:bodyPr>
          <a:lstStyle/>
          <a:p>
            <a:pPr algn="just"/>
            <a:r>
              <a:rPr lang="es-UY" b="1" dirty="0">
                <a:solidFill>
                  <a:schemeClr val="tx1"/>
                </a:solidFill>
                <a:latin typeface="Quattrocento Sans"/>
                <a:ea typeface="Quattrocento Sans"/>
                <a:cs typeface="Quattrocento Sans"/>
                <a:sym typeface="Quattrocento Sans"/>
              </a:rPr>
              <a:t>Tasas brutas de matriculación según nivel educativo (1991-2013). (%)</a:t>
            </a:r>
          </a:p>
          <a:p>
            <a:pPr algn="just"/>
            <a:endParaRPr lang="es-UY" b="1" dirty="0">
              <a:solidFill>
                <a:schemeClr val="tx1"/>
              </a:solidFill>
              <a:latin typeface="Quattrocento Sans"/>
              <a:ea typeface="Quattrocento Sans"/>
              <a:cs typeface="Quattrocento Sans"/>
              <a:sym typeface="Quattrocento Sans"/>
            </a:endParaRPr>
          </a:p>
        </p:txBody>
      </p:sp>
      <p:sp>
        <p:nvSpPr>
          <p:cNvPr id="5" name="4 Rectángulo"/>
          <p:cNvSpPr/>
          <p:nvPr/>
        </p:nvSpPr>
        <p:spPr>
          <a:xfrm>
            <a:off x="4786314" y="2143122"/>
            <a:ext cx="4000528" cy="738664"/>
          </a:xfrm>
          <a:prstGeom prst="rect">
            <a:avLst/>
          </a:prstGeom>
        </p:spPr>
        <p:txBody>
          <a:bodyPr wrap="square">
            <a:spAutoFit/>
          </a:bodyPr>
          <a:lstStyle/>
          <a:p>
            <a:pPr algn="just"/>
            <a:r>
              <a:rPr lang="es-UY" b="1" dirty="0">
                <a:solidFill>
                  <a:schemeClr val="tx1"/>
                </a:solidFill>
                <a:latin typeface="Quattrocento Sans"/>
                <a:ea typeface="Quattrocento Sans"/>
                <a:cs typeface="Quattrocento Sans"/>
                <a:sym typeface="Quattrocento Sans"/>
              </a:rPr>
              <a:t>Tasas netas de matriculación según nivel educativo (1991-2013). (%)</a:t>
            </a:r>
          </a:p>
          <a:p>
            <a:pPr algn="just"/>
            <a:endParaRPr lang="es-UY" b="1" dirty="0">
              <a:solidFill>
                <a:schemeClr val="tx1"/>
              </a:solidFill>
              <a:latin typeface="Quattrocento Sans"/>
              <a:ea typeface="Quattrocento Sans"/>
              <a:cs typeface="Quattrocento Sans"/>
              <a:sym typeface="Quattrocent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4098" name="Picture 2"/>
          <p:cNvPicPr>
            <a:picLocks noChangeAspect="1" noChangeArrowheads="1"/>
          </p:cNvPicPr>
          <p:nvPr/>
        </p:nvPicPr>
        <p:blipFill>
          <a:blip r:embed="rId4"/>
          <a:srcRect t="18265"/>
          <a:stretch>
            <a:fillRect/>
          </a:stretch>
        </p:blipFill>
        <p:spPr bwMode="auto">
          <a:xfrm>
            <a:off x="3457562" y="2714626"/>
            <a:ext cx="5686438" cy="2428892"/>
          </a:xfrm>
          <a:prstGeom prst="rect">
            <a:avLst/>
          </a:prstGeom>
          <a:noFill/>
          <a:ln w="9525">
            <a:noFill/>
            <a:miter lim="800000"/>
            <a:headEnd/>
            <a:tailEnd/>
          </a:ln>
          <a:effectLst/>
        </p:spPr>
      </p:pic>
      <p:sp>
        <p:nvSpPr>
          <p:cNvPr id="3" name="2 Rectángulo"/>
          <p:cNvSpPr/>
          <p:nvPr/>
        </p:nvSpPr>
        <p:spPr>
          <a:xfrm>
            <a:off x="1928794" y="357172"/>
            <a:ext cx="5500726" cy="1569660"/>
          </a:xfrm>
          <a:prstGeom prst="rect">
            <a:avLst/>
          </a:prstGeom>
        </p:spPr>
        <p:txBody>
          <a:bodyPr wrap="square">
            <a:spAutoFit/>
          </a:bodyPr>
          <a:lstStyle/>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 Se observan heterogeneidades según nivel educativo y el quintil de ingresos de los hogares de procedencia de los niños y jóvenes.</a:t>
            </a:r>
          </a:p>
          <a:p>
            <a:pPr algn="just">
              <a:buFont typeface="Arial" pitchFamily="34" charset="0"/>
              <a:buChar char="•"/>
            </a:pPr>
            <a:endParaRPr lang="es-UY" sz="1600" dirty="0">
              <a:solidFill>
                <a:schemeClr val="tx1"/>
              </a:solidFill>
              <a:latin typeface="Quattrocento Sans"/>
              <a:ea typeface="Quattrocento Sans"/>
              <a:cs typeface="Quattrocento Sans"/>
              <a:sym typeface="Quattrocento Sans"/>
            </a:endParaRPr>
          </a:p>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 Los déficits y las inequidades respecto a la culminación de los ciclos educativos aumentan con las etapas</a:t>
            </a:r>
          </a:p>
        </p:txBody>
      </p:sp>
      <p:sp>
        <p:nvSpPr>
          <p:cNvPr id="4" name="3 Rectángulo"/>
          <p:cNvSpPr/>
          <p:nvPr/>
        </p:nvSpPr>
        <p:spPr>
          <a:xfrm>
            <a:off x="500034" y="2143122"/>
            <a:ext cx="2643190" cy="2308324"/>
          </a:xfrm>
          <a:prstGeom prst="rect">
            <a:avLst/>
          </a:prstGeom>
        </p:spPr>
        <p:txBody>
          <a:bodyPr wrap="square">
            <a:spAutoFit/>
          </a:bodyPr>
          <a:lstStyle/>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 En la educación media básica, la tasa del quintil mas rico de la población es mas del doble de la del quintil mas pobre</a:t>
            </a:r>
          </a:p>
          <a:p>
            <a:pPr algn="just">
              <a:buFont typeface="Arial" pitchFamily="34" charset="0"/>
              <a:buChar char="•"/>
            </a:pPr>
            <a:endParaRPr lang="es-UY" sz="1600" dirty="0">
              <a:solidFill>
                <a:schemeClr val="tx1"/>
              </a:solidFill>
              <a:latin typeface="Quattrocento Sans"/>
              <a:ea typeface="Quattrocento Sans"/>
              <a:cs typeface="Quattrocento Sans"/>
              <a:sym typeface="Quattrocento Sans"/>
            </a:endParaRPr>
          </a:p>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 En la educación media superior las brechas son aún más importantes</a:t>
            </a:r>
          </a:p>
        </p:txBody>
      </p:sp>
      <p:sp>
        <p:nvSpPr>
          <p:cNvPr id="5" name="4 Rectángulo"/>
          <p:cNvSpPr/>
          <p:nvPr/>
        </p:nvSpPr>
        <p:spPr>
          <a:xfrm>
            <a:off x="3500430" y="2143122"/>
            <a:ext cx="3857652" cy="523220"/>
          </a:xfrm>
          <a:prstGeom prst="rect">
            <a:avLst/>
          </a:prstGeom>
        </p:spPr>
        <p:txBody>
          <a:bodyPr wrap="square">
            <a:spAutoFit/>
          </a:bodyPr>
          <a:lstStyle/>
          <a:p>
            <a:pPr algn="just"/>
            <a:r>
              <a:rPr lang="es-UY" b="1" dirty="0">
                <a:solidFill>
                  <a:schemeClr val="tx1"/>
                </a:solidFill>
                <a:latin typeface="Quattrocento Sans"/>
                <a:ea typeface="Quattrocento Sans"/>
                <a:cs typeface="Quattrocento Sans"/>
                <a:sym typeface="Quattrocento Sans"/>
              </a:rPr>
              <a:t>Población que completa los ciclos educativos según quintil de ingresos del hogar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571486"/>
            <a:ext cx="8286808" cy="892552"/>
          </a:xfrm>
          <a:prstGeom prst="rect">
            <a:avLst/>
          </a:prstGeom>
        </p:spPr>
        <p:txBody>
          <a:bodyPr wrap="square">
            <a:spAutoFit/>
          </a:bodyPr>
          <a:lstStyle/>
          <a:p>
            <a:pPr algn="just"/>
            <a:r>
              <a:rPr lang="es-UY" sz="2000" dirty="0">
                <a:solidFill>
                  <a:schemeClr val="tx1"/>
                </a:solidFill>
                <a:latin typeface="Quattrocento Sans"/>
                <a:ea typeface="Quattrocento Sans"/>
                <a:cs typeface="Quattrocento Sans"/>
                <a:sym typeface="Quattrocento Sans"/>
              </a:rPr>
              <a:t>Forma de medir la calidad de la educación: </a:t>
            </a:r>
          </a:p>
          <a:p>
            <a:pPr algn="just"/>
            <a:endParaRPr lang="es-UY" sz="1600" b="1" dirty="0">
              <a:solidFill>
                <a:schemeClr val="tx1"/>
              </a:solidFill>
              <a:latin typeface="Quattrocento Sans"/>
              <a:ea typeface="Quattrocento Sans"/>
              <a:cs typeface="Quattrocento Sans"/>
              <a:sym typeface="Quattrocento Sans"/>
            </a:endParaRPr>
          </a:p>
          <a:p>
            <a:pPr algn="just"/>
            <a:r>
              <a:rPr lang="es-UY" sz="1600" b="1" i="1" dirty="0">
                <a:solidFill>
                  <a:schemeClr val="tx1"/>
                </a:solidFill>
                <a:latin typeface="Quattrocento Sans"/>
                <a:ea typeface="Quattrocento Sans"/>
                <a:cs typeface="Quattrocento Sans"/>
                <a:sym typeface="Quattrocento Sans"/>
              </a:rPr>
              <a:t>A través de los resultados en pruebas de desempeño (como las pruebas Pisa, ver gráfico).</a:t>
            </a:r>
          </a:p>
        </p:txBody>
      </p:sp>
      <p:sp>
        <p:nvSpPr>
          <p:cNvPr id="7" name="6 Rectángulo"/>
          <p:cNvSpPr/>
          <p:nvPr/>
        </p:nvSpPr>
        <p:spPr>
          <a:xfrm>
            <a:off x="500034" y="1714494"/>
            <a:ext cx="3848128" cy="3293209"/>
          </a:xfrm>
          <a:prstGeom prst="rect">
            <a:avLst/>
          </a:prstGeom>
        </p:spPr>
        <p:txBody>
          <a:bodyPr wrap="square">
            <a:spAutoFit/>
          </a:bodyPr>
          <a:lstStyle/>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Las pruebas PISA se proponen medir la capacidad para emplear los conocimientos adquiridos a lo largo de la escolarización en asuntos y problemas del mundo real</a:t>
            </a:r>
          </a:p>
          <a:p>
            <a:pPr algn="just">
              <a:buFont typeface="Arial" pitchFamily="34" charset="0"/>
              <a:buChar char="•"/>
            </a:pPr>
            <a:endParaRPr lang="es-UY" sz="1600" dirty="0">
              <a:solidFill>
                <a:schemeClr val="tx1"/>
              </a:solidFill>
              <a:latin typeface="Quattrocento Sans"/>
              <a:ea typeface="Quattrocento Sans"/>
              <a:cs typeface="Quattrocento Sans"/>
              <a:sym typeface="Quattrocento Sans"/>
            </a:endParaRPr>
          </a:p>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Uruguay está entre los países con mejores resultados de la región (sólo superado por Chile y Costa Rica), aunque inferiores al promedio de los países de la OCDE (el rezago es de 2 años de escolarización).</a:t>
            </a:r>
          </a:p>
          <a:p>
            <a:pPr algn="just">
              <a:buFont typeface="Arial" pitchFamily="34" charset="0"/>
              <a:buChar char="•"/>
            </a:pPr>
            <a:endParaRPr lang="es-UY" sz="1600" dirty="0">
              <a:solidFill>
                <a:schemeClr val="tx1"/>
              </a:solidFill>
              <a:latin typeface="Quattrocento Sans"/>
              <a:ea typeface="Quattrocento Sans"/>
              <a:cs typeface="Quattrocento Sans"/>
              <a:sym typeface="Quattrocento Sans"/>
            </a:endParaRPr>
          </a:p>
        </p:txBody>
      </p:sp>
      <p:sp>
        <p:nvSpPr>
          <p:cNvPr id="10" name="9 Rectángulo"/>
          <p:cNvSpPr/>
          <p:nvPr/>
        </p:nvSpPr>
        <p:spPr>
          <a:xfrm>
            <a:off x="4786314" y="1714494"/>
            <a:ext cx="3929058" cy="523220"/>
          </a:xfrm>
          <a:prstGeom prst="rect">
            <a:avLst/>
          </a:prstGeom>
        </p:spPr>
        <p:txBody>
          <a:bodyPr wrap="square">
            <a:spAutoFit/>
          </a:bodyPr>
          <a:lstStyle/>
          <a:p>
            <a:r>
              <a:rPr lang="es-UY" b="1" dirty="0"/>
              <a:t>Desempeño estudiantes de 15 años en PISA</a:t>
            </a:r>
          </a:p>
          <a:p>
            <a:r>
              <a:rPr lang="es-UY" b="1" dirty="0"/>
              <a:t>Uruguay y países seleccionados. 2022</a:t>
            </a:r>
            <a:endParaRPr lang="es-UY" dirty="0"/>
          </a:p>
        </p:txBody>
      </p:sp>
      <p:pic>
        <p:nvPicPr>
          <p:cNvPr id="2" name="Imagen 1">
            <a:extLst>
              <a:ext uri="{FF2B5EF4-FFF2-40B4-BE49-F238E27FC236}">
                <a16:creationId xmlns:a16="http://schemas.microsoft.com/office/drawing/2014/main" id="{FB016B4B-009E-4A53-B72B-86602ECB79B6}"/>
              </a:ext>
            </a:extLst>
          </p:cNvPr>
          <p:cNvPicPr>
            <a:picLocks noChangeAspect="1"/>
          </p:cNvPicPr>
          <p:nvPr/>
        </p:nvPicPr>
        <p:blipFill>
          <a:blip r:embed="rId2"/>
          <a:stretch>
            <a:fillRect/>
          </a:stretch>
        </p:blipFill>
        <p:spPr>
          <a:xfrm>
            <a:off x="4427984" y="2220941"/>
            <a:ext cx="4658811" cy="288425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1 Rectángulo"/>
          <p:cNvSpPr/>
          <p:nvPr/>
        </p:nvSpPr>
        <p:spPr>
          <a:xfrm>
            <a:off x="1428728" y="214296"/>
            <a:ext cx="5929354" cy="954107"/>
          </a:xfrm>
          <a:prstGeom prst="rect">
            <a:avLst/>
          </a:prstGeom>
        </p:spPr>
        <p:txBody>
          <a:bodyPr wrap="square">
            <a:spAutoFit/>
          </a:bodyPr>
          <a:lstStyle/>
          <a:p>
            <a:r>
              <a:rPr lang="es-UY" sz="2800" b="1" dirty="0">
                <a:solidFill>
                  <a:schemeClr val="tx1"/>
                </a:solidFill>
                <a:latin typeface="Quattrocento Sans"/>
                <a:ea typeface="Quattrocento Sans"/>
                <a:cs typeface="Quattrocento Sans"/>
                <a:sym typeface="Quattrocento Sans"/>
              </a:rPr>
              <a:t>Intervención del Estado uruguayo en educación</a:t>
            </a:r>
          </a:p>
        </p:txBody>
      </p:sp>
      <p:sp>
        <p:nvSpPr>
          <p:cNvPr id="3" name="2 Rectángulo"/>
          <p:cNvSpPr/>
          <p:nvPr/>
        </p:nvSpPr>
        <p:spPr>
          <a:xfrm>
            <a:off x="1643042" y="1142990"/>
            <a:ext cx="5500726" cy="1323439"/>
          </a:xfrm>
          <a:prstGeom prst="rect">
            <a:avLst/>
          </a:prstGeom>
        </p:spPr>
        <p:txBody>
          <a:bodyPr wrap="square">
            <a:spAutoFit/>
          </a:bodyPr>
          <a:lstStyle/>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 Durante la ultima década Uruguay ha aumentado considerablemente el monto total de recursos públicos dirigidos a la educación</a:t>
            </a:r>
          </a:p>
          <a:p>
            <a:pPr algn="just">
              <a:buFont typeface="Arial" pitchFamily="34" charset="0"/>
              <a:buChar char="•"/>
            </a:pPr>
            <a:endParaRPr lang="es-UY" sz="1600" dirty="0">
              <a:solidFill>
                <a:schemeClr val="tx1"/>
              </a:solidFill>
              <a:latin typeface="Quattrocento Sans"/>
              <a:ea typeface="Quattrocento Sans"/>
              <a:cs typeface="Quattrocento Sans"/>
              <a:sym typeface="Quattrocento Sans"/>
            </a:endParaRPr>
          </a:p>
          <a:p>
            <a:pPr algn="just">
              <a:buFont typeface="Arial" pitchFamily="34" charset="0"/>
              <a:buChar char="•"/>
            </a:pPr>
            <a:endParaRPr lang="es-UY" sz="1600" dirty="0">
              <a:solidFill>
                <a:schemeClr val="tx1"/>
              </a:solidFill>
              <a:latin typeface="Quattrocento Sans"/>
              <a:ea typeface="Quattrocento Sans"/>
              <a:cs typeface="Quattrocento Sans"/>
              <a:sym typeface="Quattrocento Sans"/>
            </a:endParaRPr>
          </a:p>
        </p:txBody>
      </p:sp>
      <p:sp>
        <p:nvSpPr>
          <p:cNvPr id="4" name="3 Rectángulo"/>
          <p:cNvSpPr/>
          <p:nvPr/>
        </p:nvSpPr>
        <p:spPr>
          <a:xfrm>
            <a:off x="-28390" y="2285998"/>
            <a:ext cx="6814968"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s-ES" sz="2000" b="1"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PROVISIÓN  VS  FINANCIAMIENTO </a:t>
            </a:r>
          </a:p>
        </p:txBody>
      </p:sp>
      <p:sp>
        <p:nvSpPr>
          <p:cNvPr id="8" name="7 Cerrar llave"/>
          <p:cNvSpPr/>
          <p:nvPr/>
        </p:nvSpPr>
        <p:spPr>
          <a:xfrm rot="5400000">
            <a:off x="1857356" y="2071684"/>
            <a:ext cx="428628" cy="1428760"/>
          </a:xfrm>
          <a:prstGeom prst="rightBrace">
            <a:avLst>
              <a:gd name="adj1" fmla="val 56250"/>
              <a:gd name="adj2" fmla="val 44423"/>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s-UY"/>
          </a:p>
        </p:txBody>
      </p:sp>
      <p:sp>
        <p:nvSpPr>
          <p:cNvPr id="9" name="8 Cerrar llave"/>
          <p:cNvSpPr/>
          <p:nvPr/>
        </p:nvSpPr>
        <p:spPr>
          <a:xfrm rot="5400000">
            <a:off x="4143372" y="1714494"/>
            <a:ext cx="428628" cy="2143140"/>
          </a:xfrm>
          <a:prstGeom prst="rightBrace">
            <a:avLst>
              <a:gd name="adj1" fmla="val 56250"/>
              <a:gd name="adj2" fmla="val 44423"/>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UY"/>
          </a:p>
        </p:txBody>
      </p:sp>
      <p:sp>
        <p:nvSpPr>
          <p:cNvPr id="10" name="9 CuadroTexto"/>
          <p:cNvSpPr txBox="1"/>
          <p:nvPr/>
        </p:nvSpPr>
        <p:spPr>
          <a:xfrm>
            <a:off x="571472" y="3073792"/>
            <a:ext cx="3214710" cy="1077218"/>
          </a:xfrm>
          <a:prstGeom prst="rect">
            <a:avLst/>
          </a:prstGeom>
          <a:gradFill>
            <a:gsLst>
              <a:gs pos="0">
                <a:schemeClr val="accent6">
                  <a:lumMod val="40000"/>
                  <a:lumOff val="60000"/>
                </a:schemeClr>
              </a:gs>
              <a:gs pos="100000">
                <a:schemeClr val="accent1">
                  <a:lumMod val="60000"/>
                  <a:lumOff val="40000"/>
                </a:schemeClr>
              </a:gs>
            </a:gsLst>
          </a:gradFill>
          <a:ln/>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r>
              <a:rPr lang="es-UY" sz="1600" b="1" dirty="0">
                <a:solidFill>
                  <a:schemeClr val="dk1"/>
                </a:solidFill>
                <a:latin typeface="Quattrocento Sans"/>
                <a:ea typeface="Quattrocento Sans"/>
                <a:cs typeface="Quattrocento Sans"/>
                <a:sym typeface="Quattrocento Sans"/>
              </a:rPr>
              <a:t>El Estado puede intervenir asumiendo la  provisión (oferta) de servicios educativos (escuelas, liceos y universidades publicas)</a:t>
            </a:r>
          </a:p>
        </p:txBody>
      </p:sp>
      <p:sp>
        <p:nvSpPr>
          <p:cNvPr id="11" name="10 CuadroTexto"/>
          <p:cNvSpPr txBox="1"/>
          <p:nvPr/>
        </p:nvSpPr>
        <p:spPr>
          <a:xfrm>
            <a:off x="3929058" y="3071816"/>
            <a:ext cx="3143272" cy="1077218"/>
          </a:xfrm>
          <a:prstGeom prst="rect">
            <a:avLst/>
          </a:prstGeom>
          <a:gradFill>
            <a:gsLst>
              <a:gs pos="0">
                <a:schemeClr val="accent6">
                  <a:lumMod val="20000"/>
                  <a:lumOff val="80000"/>
                </a:schemeClr>
              </a:gs>
              <a:gs pos="100000">
                <a:schemeClr val="bg1">
                  <a:lumMod val="85000"/>
                </a:schemeClr>
              </a:gs>
            </a:gsLst>
          </a:gradFill>
          <a:ln/>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r>
              <a:rPr lang="es-UY" sz="1600" b="1" dirty="0">
                <a:solidFill>
                  <a:schemeClr val="dk1"/>
                </a:solidFill>
                <a:latin typeface="Quattrocento Sans"/>
                <a:ea typeface="Quattrocento Sans"/>
                <a:cs typeface="Quattrocento Sans"/>
                <a:sym typeface="Quattrocento Sans"/>
              </a:rPr>
              <a:t>El Estado puede financiar (subsidiar) la provisión por parte de privados que ofrecen estos servicios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n-16.png"/>
          <p:cNvPicPr>
            <a:picLocks noChangeAspect="1"/>
          </p:cNvPicPr>
          <p:nvPr/>
        </p:nvPicPr>
        <p:blipFill>
          <a:blip r:embed="rId2"/>
          <a:stretch>
            <a:fillRect/>
          </a:stretch>
        </p:blipFill>
        <p:spPr>
          <a:xfrm>
            <a:off x="1427249" y="214296"/>
            <a:ext cx="4286280" cy="4895392"/>
          </a:xfrm>
          <a:prstGeom prst="rect">
            <a:avLst/>
          </a:prstGeom>
        </p:spPr>
      </p:pic>
      <p:sp>
        <p:nvSpPr>
          <p:cNvPr id="3" name="2 Elipse"/>
          <p:cNvSpPr/>
          <p:nvPr/>
        </p:nvSpPr>
        <p:spPr>
          <a:xfrm>
            <a:off x="4999149" y="1428742"/>
            <a:ext cx="571504" cy="42862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5" name="4 Flecha derecha"/>
          <p:cNvSpPr/>
          <p:nvPr/>
        </p:nvSpPr>
        <p:spPr>
          <a:xfrm rot="19760465">
            <a:off x="5570653" y="1428742"/>
            <a:ext cx="500066" cy="1428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6 Rectángulo"/>
          <p:cNvSpPr/>
          <p:nvPr/>
        </p:nvSpPr>
        <p:spPr>
          <a:xfrm>
            <a:off x="6072198" y="500048"/>
            <a:ext cx="2500330" cy="2062103"/>
          </a:xfrm>
          <a:prstGeom prst="rect">
            <a:avLst/>
          </a:prstGeom>
          <a:gradFill>
            <a:gsLst>
              <a:gs pos="0">
                <a:schemeClr val="accent6">
                  <a:lumMod val="40000"/>
                  <a:lumOff val="60000"/>
                </a:schemeClr>
              </a:gs>
              <a:gs pos="100000">
                <a:schemeClr val="accent1">
                  <a:lumMod val="60000"/>
                  <a:lumOff val="40000"/>
                </a:schemeClr>
              </a:gs>
            </a:gsLst>
          </a:gradFill>
          <a:ln/>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r>
              <a:rPr lang="es-UY" sz="1600" b="1" dirty="0">
                <a:solidFill>
                  <a:schemeClr val="dk1"/>
                </a:solidFill>
                <a:latin typeface="Quattrocento Sans"/>
                <a:ea typeface="Quattrocento Sans"/>
                <a:cs typeface="Quattrocento Sans"/>
                <a:sym typeface="Quattrocento Sans"/>
              </a:rPr>
              <a:t>El Estado aporta el 76% de recursos de educación de la sociedad uruguaya (ANEP, </a:t>
            </a:r>
            <a:r>
              <a:rPr lang="es-UY" sz="1600" b="1" dirty="0" err="1">
                <a:solidFill>
                  <a:schemeClr val="dk1"/>
                </a:solidFill>
                <a:latin typeface="Quattrocento Sans"/>
                <a:ea typeface="Quattrocento Sans"/>
                <a:cs typeface="Quattrocento Sans"/>
                <a:sym typeface="Quattrocento Sans"/>
              </a:rPr>
              <a:t>UdelaR</a:t>
            </a:r>
            <a:r>
              <a:rPr lang="es-UY" sz="1600" b="1" dirty="0">
                <a:solidFill>
                  <a:schemeClr val="dk1"/>
                </a:solidFill>
                <a:latin typeface="Quattrocento Sans"/>
                <a:ea typeface="Quattrocento Sans"/>
                <a:cs typeface="Quattrocento Sans"/>
                <a:sym typeface="Quattrocento Sans"/>
              </a:rPr>
              <a:t>, UTEC, MEC, </a:t>
            </a:r>
            <a:r>
              <a:rPr lang="es-UY" sz="1600" b="1" dirty="0" err="1">
                <a:solidFill>
                  <a:schemeClr val="dk1"/>
                </a:solidFill>
                <a:latin typeface="Quattrocento Sans"/>
                <a:ea typeface="Quattrocento Sans"/>
                <a:cs typeface="Quattrocento Sans"/>
                <a:sym typeface="Quattrocento Sans"/>
              </a:rPr>
              <a:t>etc</a:t>
            </a:r>
            <a:r>
              <a:rPr lang="es-UY" sz="1600" b="1" dirty="0">
                <a:solidFill>
                  <a:schemeClr val="dk1"/>
                </a:solidFill>
                <a:latin typeface="Quattrocento Sans"/>
                <a:ea typeface="Quattrocento Sans"/>
                <a:cs typeface="Quattrocento Sans"/>
                <a:sym typeface="Quattrocento Sans"/>
              </a:rPr>
              <a:t>). </a:t>
            </a:r>
          </a:p>
          <a:p>
            <a:endParaRPr lang="es-UY" sz="1600" b="1" dirty="0">
              <a:solidFill>
                <a:schemeClr val="dk1"/>
              </a:solidFill>
              <a:latin typeface="Quattrocento Sans"/>
              <a:ea typeface="Quattrocento Sans"/>
              <a:cs typeface="Quattrocento Sans"/>
              <a:sym typeface="Quattrocento Sans"/>
            </a:endParaRPr>
          </a:p>
          <a:p>
            <a:r>
              <a:rPr lang="es-UY" sz="1600" b="1" dirty="0">
                <a:solidFill>
                  <a:schemeClr val="dk1"/>
                </a:solidFill>
                <a:latin typeface="Quattrocento Sans"/>
                <a:ea typeface="Quattrocento Sans"/>
                <a:cs typeface="Quattrocento Sans"/>
                <a:sym typeface="Quattrocento Sans"/>
              </a:rPr>
              <a:t>El resto lo aporta el sector privado. </a:t>
            </a:r>
          </a:p>
        </p:txBody>
      </p:sp>
      <p:sp>
        <p:nvSpPr>
          <p:cNvPr id="8" name="7 Elipse"/>
          <p:cNvSpPr/>
          <p:nvPr/>
        </p:nvSpPr>
        <p:spPr>
          <a:xfrm>
            <a:off x="2784571" y="4572014"/>
            <a:ext cx="57150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3" name="12 Flecha doblada hacia arriba"/>
          <p:cNvSpPr/>
          <p:nvPr/>
        </p:nvSpPr>
        <p:spPr>
          <a:xfrm>
            <a:off x="3213199" y="4643452"/>
            <a:ext cx="2857520" cy="357190"/>
          </a:xfrm>
          <a:prstGeom prst="bentUpArrow">
            <a:avLst>
              <a:gd name="adj1" fmla="val 3585"/>
              <a:gd name="adj2" fmla="val 12451"/>
              <a:gd name="adj3" fmla="val 1185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4" name="13 Rectángulo"/>
          <p:cNvSpPr/>
          <p:nvPr/>
        </p:nvSpPr>
        <p:spPr>
          <a:xfrm>
            <a:off x="5643570" y="3214692"/>
            <a:ext cx="3143272" cy="1323439"/>
          </a:xfrm>
          <a:prstGeom prst="rect">
            <a:avLst/>
          </a:prstGeom>
          <a:gradFill>
            <a:gsLst>
              <a:gs pos="0">
                <a:schemeClr val="bg1"/>
              </a:gs>
              <a:gs pos="100000">
                <a:srgbClr val="FF0000">
                  <a:alpha val="16000"/>
                </a:srgbClr>
              </a:gs>
            </a:gsLst>
          </a:gradFill>
          <a:ln/>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r>
              <a:rPr lang="es-UY" sz="1600" b="1" dirty="0">
                <a:solidFill>
                  <a:schemeClr val="dk1"/>
                </a:solidFill>
                <a:latin typeface="Quattrocento Sans"/>
                <a:ea typeface="Quattrocento Sans"/>
                <a:cs typeface="Quattrocento Sans"/>
                <a:sym typeface="Quattrocento Sans"/>
              </a:rPr>
              <a:t>El componente del gasto público</a:t>
            </a:r>
          </a:p>
          <a:p>
            <a:r>
              <a:rPr lang="es-UY" sz="1600" b="1" dirty="0">
                <a:solidFill>
                  <a:schemeClr val="dk1"/>
                </a:solidFill>
                <a:latin typeface="Quattrocento Sans"/>
                <a:ea typeface="Quattrocento Sans"/>
                <a:cs typeface="Quattrocento Sans"/>
                <a:sym typeface="Quattrocento Sans"/>
              </a:rPr>
              <a:t>en educación correspondiente a provisión directa de servicios  educativos representa el 68% del total del gasto total en educación</a:t>
            </a:r>
          </a:p>
        </p:txBody>
      </p:sp>
      <p:sp>
        <p:nvSpPr>
          <p:cNvPr id="15" name="14 Rectángulo"/>
          <p:cNvSpPr/>
          <p:nvPr/>
        </p:nvSpPr>
        <p:spPr>
          <a:xfrm>
            <a:off x="357158" y="357172"/>
            <a:ext cx="1285884" cy="2246769"/>
          </a:xfrm>
          <a:prstGeom prst="rect">
            <a:avLst/>
          </a:prstGeom>
        </p:spPr>
        <p:txBody>
          <a:bodyPr wrap="square">
            <a:spAutoFit/>
          </a:bodyPr>
          <a:lstStyle/>
          <a:p>
            <a:r>
              <a:rPr lang="es-UY" b="1" dirty="0"/>
              <a:t>Distribución del gasto total en educación según fuente de financiamiento y sistema de provisión (2012)</a:t>
            </a:r>
            <a:endParaRPr lang="es-UY"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6" name="Rectángulo 5">
            <a:extLst>
              <a:ext uri="{FF2B5EF4-FFF2-40B4-BE49-F238E27FC236}">
                <a16:creationId xmlns:a16="http://schemas.microsoft.com/office/drawing/2014/main" id="{58D09994-B4C1-499E-BE83-0ADD6DEC49E2}"/>
              </a:ext>
            </a:extLst>
          </p:cNvPr>
          <p:cNvSpPr/>
          <p:nvPr/>
        </p:nvSpPr>
        <p:spPr>
          <a:xfrm>
            <a:off x="1857356" y="1835141"/>
            <a:ext cx="7035124" cy="2665435"/>
          </a:xfrm>
          <a:prstGeom prst="rect">
            <a:avLst/>
          </a:prstGeom>
          <a:solidFill>
            <a:schemeClr val="bg1"/>
          </a:solidFill>
          <a:ln>
            <a:noFill/>
          </a:ln>
        </p:spPr>
        <p:txBody>
          <a:bodyPr spcFirstLastPara="1" wrap="square" lIns="91425" tIns="91425" rIns="91425" bIns="91425" anchor="t" anchorCtr="0">
            <a:noAutofit/>
          </a:bodyPr>
          <a:lstStyle/>
          <a:p>
            <a:pPr marL="457200" indent="-342900" algn="just">
              <a:lnSpc>
                <a:spcPct val="115000"/>
              </a:lnSpc>
              <a:buClr>
                <a:schemeClr val="dk2"/>
              </a:buClr>
              <a:buSzPts val="1800"/>
              <a:buFont typeface="Arial" pitchFamily="34" charset="0"/>
              <a:buChar char="•"/>
            </a:pPr>
            <a:r>
              <a:rPr lang="es-UY" sz="1600" b="1" dirty="0">
                <a:solidFill>
                  <a:schemeClr val="dk1"/>
                </a:solidFill>
                <a:latin typeface="Quattrocento Sans"/>
                <a:sym typeface="Quattrocento Sans"/>
              </a:rPr>
              <a:t>Tasa de completitud: </a:t>
            </a:r>
          </a:p>
          <a:p>
            <a:pPr marL="114300" algn="just">
              <a:buClr>
                <a:schemeClr val="dk2"/>
              </a:buClr>
              <a:buSzPts val="1800"/>
            </a:pPr>
            <a:r>
              <a:rPr lang="es-UY" sz="1600" dirty="0">
                <a:solidFill>
                  <a:schemeClr val="dk1"/>
                </a:solidFill>
                <a:latin typeface="Quattrocento Sans"/>
                <a:sym typeface="Quattrocento Sans"/>
              </a:rPr>
              <a:t>Número de personas de un tramo etario que han completado un determinado nivel educativo, como porcentaje del total de la población de ese tramo etario. Varía entre 0 y 100%. </a:t>
            </a:r>
          </a:p>
          <a:p>
            <a:pPr marL="457200" indent="-342900" algn="just">
              <a:lnSpc>
                <a:spcPct val="115000"/>
              </a:lnSpc>
              <a:buClr>
                <a:schemeClr val="dk2"/>
              </a:buClr>
              <a:buSzPts val="1800"/>
            </a:pPr>
            <a:endParaRPr lang="es-UY" sz="1100" dirty="0">
              <a:solidFill>
                <a:schemeClr val="dk1"/>
              </a:solidFill>
              <a:latin typeface="Quattrocento Sans"/>
              <a:sym typeface="Quattrocento Sans"/>
            </a:endParaRPr>
          </a:p>
          <a:p>
            <a:pPr marL="457200" indent="-342900" algn="just">
              <a:lnSpc>
                <a:spcPct val="115000"/>
              </a:lnSpc>
              <a:buClr>
                <a:schemeClr val="dk2"/>
              </a:buClr>
              <a:buSzPts val="1800"/>
              <a:buFont typeface="Arial" pitchFamily="34" charset="0"/>
              <a:buChar char="•"/>
            </a:pPr>
            <a:r>
              <a:rPr lang="es-UY" sz="1600" b="1" dirty="0">
                <a:solidFill>
                  <a:schemeClr val="dk1"/>
                </a:solidFill>
                <a:latin typeface="Quattrocento Sans"/>
                <a:sym typeface="Quattrocento Sans"/>
              </a:rPr>
              <a:t>Índice de dependencia escolar: </a:t>
            </a:r>
          </a:p>
          <a:p>
            <a:pPr marL="114300" algn="just">
              <a:lnSpc>
                <a:spcPct val="115000"/>
              </a:lnSpc>
              <a:buClr>
                <a:schemeClr val="dk2"/>
              </a:buClr>
              <a:buSzPts val="1800"/>
            </a:pPr>
            <a:r>
              <a:rPr lang="es-UY" sz="1600" dirty="0">
                <a:solidFill>
                  <a:schemeClr val="dk1"/>
                </a:solidFill>
                <a:latin typeface="Quattrocento Sans"/>
                <a:sym typeface="Quattrocento Sans"/>
              </a:rPr>
              <a:t>Número de personas en edad de asistir al sistema educativo expresado como porcentaje de la población potencialmente activa. Por ejemplo, para considerar al sistema educativo básico (educación inicial, primaria y media) se toma a la población entre 3 y 17 años. </a:t>
            </a:r>
          </a:p>
        </p:txBody>
      </p:sp>
      <p:sp>
        <p:nvSpPr>
          <p:cNvPr id="3" name="Google Shape;61;p14">
            <a:extLst>
              <a:ext uri="{FF2B5EF4-FFF2-40B4-BE49-F238E27FC236}">
                <a16:creationId xmlns:a16="http://schemas.microsoft.com/office/drawing/2014/main" id="{864CEE22-956C-4934-8116-75FFD3D3FAFF}"/>
              </a:ext>
            </a:extLst>
          </p:cNvPr>
          <p:cNvSpPr txBox="1">
            <a:spLocks noGrp="1"/>
          </p:cNvSpPr>
          <p:nvPr>
            <p:ph type="body" idx="1"/>
          </p:nvPr>
        </p:nvSpPr>
        <p:spPr>
          <a:xfrm>
            <a:off x="1857356" y="365740"/>
            <a:ext cx="5715040" cy="1491630"/>
          </a:xfrm>
          <a:prstGeom prst="rect">
            <a:avLst/>
          </a:prstGeom>
          <a:solidFill>
            <a:schemeClr val="bg1"/>
          </a:solidFill>
        </p:spPr>
        <p:txBody>
          <a:bodyPr spcFirstLastPara="1" wrap="square" lIns="91425" tIns="91425" rIns="91425" bIns="91425" anchor="t" anchorCtr="0">
            <a:noAutofit/>
          </a:bodyPr>
          <a:lstStyle/>
          <a:p>
            <a:pPr algn="just">
              <a:buFont typeface="Arial" pitchFamily="34" charset="0"/>
              <a:buChar char="•"/>
            </a:pPr>
            <a:r>
              <a:rPr lang="es-UY" sz="1600" b="1" dirty="0">
                <a:solidFill>
                  <a:schemeClr val="dk1"/>
                </a:solidFill>
                <a:latin typeface="Quattrocento Sans"/>
                <a:ea typeface="Quattrocento Sans"/>
                <a:cs typeface="Quattrocento Sans"/>
                <a:sym typeface="Quattrocento Sans"/>
              </a:rPr>
              <a:t> Relación de </a:t>
            </a:r>
            <a:r>
              <a:rPr lang="es-UY" sz="1600" b="1" dirty="0" err="1">
                <a:solidFill>
                  <a:schemeClr val="dk1"/>
                </a:solidFill>
                <a:latin typeface="Quattrocento Sans"/>
                <a:ea typeface="Quattrocento Sans"/>
                <a:cs typeface="Quattrocento Sans"/>
                <a:sym typeface="Quattrocento Sans"/>
              </a:rPr>
              <a:t>extraedad</a:t>
            </a:r>
            <a:r>
              <a:rPr lang="es-UY" sz="1600" b="1" dirty="0">
                <a:solidFill>
                  <a:schemeClr val="dk1"/>
                </a:solidFill>
                <a:latin typeface="Quattrocento Sans"/>
                <a:ea typeface="Quattrocento Sans"/>
                <a:cs typeface="Quattrocento Sans"/>
                <a:sym typeface="Quattrocento Sans"/>
              </a:rPr>
              <a:t>: </a:t>
            </a:r>
          </a:p>
          <a:p>
            <a:pPr marL="114300" indent="0" algn="just">
              <a:lnSpc>
                <a:spcPct val="100000"/>
              </a:lnSpc>
              <a:buNone/>
            </a:pPr>
            <a:r>
              <a:rPr lang="es-UY" sz="1600" dirty="0">
                <a:solidFill>
                  <a:schemeClr val="dk1"/>
                </a:solidFill>
                <a:latin typeface="Quattrocento Sans"/>
                <a:ea typeface="Quattrocento Sans"/>
                <a:cs typeface="Quattrocento Sans"/>
                <a:sym typeface="Quattrocento Sans"/>
              </a:rPr>
              <a:t>Número de alumnos matriculados en un determinado nivel expresado en relación al número de alumnos matriculados en la edad teórica de asistir a ese nivel. Es mayor o igual a 1 (1 corresponde a que ningún estudiante presenta </a:t>
            </a:r>
            <a:r>
              <a:rPr lang="es-UY" sz="1600" dirty="0" err="1">
                <a:solidFill>
                  <a:schemeClr val="dk1"/>
                </a:solidFill>
                <a:latin typeface="Quattrocento Sans"/>
                <a:ea typeface="Quattrocento Sans"/>
                <a:cs typeface="Quattrocento Sans"/>
                <a:sym typeface="Quattrocento Sans"/>
              </a:rPr>
              <a:t>extraedad</a:t>
            </a:r>
            <a:r>
              <a:rPr lang="es-UY" sz="1600" dirty="0">
                <a:solidFill>
                  <a:schemeClr val="dk1"/>
                </a:solidFill>
                <a:latin typeface="Quattrocento Sans"/>
                <a:ea typeface="Quattrocento Sans"/>
                <a:cs typeface="Quattrocento Sans"/>
                <a:sym typeface="Quattrocento Sans"/>
              </a:rPr>
              <a:t>).</a:t>
            </a:r>
          </a:p>
        </p:txBody>
      </p:sp>
    </p:spTree>
    <p:extLst>
      <p:ext uri="{BB962C8B-B14F-4D97-AF65-F5344CB8AC3E}">
        <p14:creationId xmlns:p14="http://schemas.microsoft.com/office/powerpoint/2010/main" val="607195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3" name="2 Rectángulo"/>
          <p:cNvSpPr/>
          <p:nvPr/>
        </p:nvSpPr>
        <p:spPr>
          <a:xfrm>
            <a:off x="1928794" y="500048"/>
            <a:ext cx="6000792" cy="400110"/>
          </a:xfrm>
          <a:prstGeom prst="rect">
            <a:avLst/>
          </a:prstGeom>
        </p:spPr>
        <p:txBody>
          <a:bodyPr wrap="square">
            <a:spAutoFit/>
          </a:bodyPr>
          <a:lstStyle/>
          <a:p>
            <a:r>
              <a:rPr lang="es-UY" sz="2000" b="1" i="1" dirty="0">
                <a:solidFill>
                  <a:schemeClr val="tx1"/>
                </a:solidFill>
                <a:latin typeface="Quattrocento Sans"/>
                <a:ea typeface="Quattrocento Sans"/>
                <a:cs typeface="Quattrocento Sans"/>
                <a:sym typeface="Quattrocento Sans"/>
              </a:rPr>
              <a:t>Importancia del gasto público en educación</a:t>
            </a:r>
          </a:p>
        </p:txBody>
      </p:sp>
      <p:sp>
        <p:nvSpPr>
          <p:cNvPr id="4" name="3 Rectángulo"/>
          <p:cNvSpPr/>
          <p:nvPr/>
        </p:nvSpPr>
        <p:spPr>
          <a:xfrm>
            <a:off x="1857356" y="1214428"/>
            <a:ext cx="5357834" cy="830997"/>
          </a:xfrm>
          <a:prstGeom prst="rect">
            <a:avLst/>
          </a:prstGeom>
        </p:spPr>
        <p:txBody>
          <a:bodyPr wrap="square">
            <a:spAutoFit/>
          </a:bodyPr>
          <a:lstStyle/>
          <a:p>
            <a:r>
              <a:rPr lang="es-UY" sz="1600" b="1" dirty="0">
                <a:solidFill>
                  <a:schemeClr val="tx1"/>
                </a:solidFill>
                <a:latin typeface="Quattrocento Sans"/>
                <a:ea typeface="Quattrocento Sans"/>
                <a:cs typeface="Quattrocento Sans"/>
                <a:sym typeface="Quattrocento Sans"/>
              </a:rPr>
              <a:t>Indicador frecuentemente utilizado (ver gráfico): </a:t>
            </a:r>
          </a:p>
          <a:p>
            <a:r>
              <a:rPr lang="es-UY" sz="1600" b="1" dirty="0">
                <a:solidFill>
                  <a:schemeClr val="tx1"/>
                </a:solidFill>
                <a:latin typeface="Quattrocento Sans"/>
                <a:ea typeface="Quattrocento Sans"/>
                <a:cs typeface="Quattrocento Sans"/>
                <a:sym typeface="Quattrocento Sans"/>
              </a:rPr>
              <a:t>Ratio entre el gasto total en educación y el PIB (medidos a valores corrientes).</a:t>
            </a:r>
          </a:p>
        </p:txBody>
      </p:sp>
      <p:sp>
        <p:nvSpPr>
          <p:cNvPr id="5" name="4 Rectángulo"/>
          <p:cNvSpPr/>
          <p:nvPr/>
        </p:nvSpPr>
        <p:spPr>
          <a:xfrm>
            <a:off x="4716016" y="2109620"/>
            <a:ext cx="4173044" cy="2308324"/>
          </a:xfrm>
          <a:prstGeom prst="rect">
            <a:avLst/>
          </a:prstGeom>
        </p:spPr>
        <p:txBody>
          <a:bodyPr wrap="square">
            <a:spAutoFit/>
          </a:bodyPr>
          <a:lstStyle/>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 Se ha registrado un crecimiento significativo del ratio a partir del momento en que Uruguay se propuso como meta destinar el 4,5% del PIB al gasto publico en educación (año 2005)</a:t>
            </a:r>
          </a:p>
          <a:p>
            <a:pPr algn="just">
              <a:buFont typeface="Arial" pitchFamily="34" charset="0"/>
              <a:buChar char="•"/>
            </a:pPr>
            <a:endParaRPr lang="es-UY" sz="1600" dirty="0">
              <a:solidFill>
                <a:schemeClr val="tx1"/>
              </a:solidFill>
              <a:latin typeface="Quattrocento Sans"/>
              <a:ea typeface="Quattrocento Sans"/>
              <a:cs typeface="Quattrocento Sans"/>
              <a:sym typeface="Quattrocento Sans"/>
            </a:endParaRPr>
          </a:p>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 Los recursos públicos aplicados se incrementaron en todos los niveles educativos</a:t>
            </a:r>
          </a:p>
        </p:txBody>
      </p:sp>
      <p:pic>
        <p:nvPicPr>
          <p:cNvPr id="2" name="Imagen 1">
            <a:extLst>
              <a:ext uri="{FF2B5EF4-FFF2-40B4-BE49-F238E27FC236}">
                <a16:creationId xmlns:a16="http://schemas.microsoft.com/office/drawing/2014/main" id="{B23B4D29-1FB2-407F-9283-0D21C3E1E1A2}"/>
              </a:ext>
            </a:extLst>
          </p:cNvPr>
          <p:cNvPicPr>
            <a:picLocks noChangeAspect="1"/>
          </p:cNvPicPr>
          <p:nvPr/>
        </p:nvPicPr>
        <p:blipFill>
          <a:blip r:embed="rId4"/>
          <a:stretch>
            <a:fillRect/>
          </a:stretch>
        </p:blipFill>
        <p:spPr>
          <a:xfrm>
            <a:off x="78594" y="2109620"/>
            <a:ext cx="4565413" cy="24252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5" name="4 Rectángulo"/>
          <p:cNvSpPr/>
          <p:nvPr/>
        </p:nvSpPr>
        <p:spPr>
          <a:xfrm>
            <a:off x="1643042" y="571486"/>
            <a:ext cx="6786610" cy="1569660"/>
          </a:xfrm>
          <a:prstGeom prst="rect">
            <a:avLst/>
          </a:prstGeom>
        </p:spPr>
        <p:txBody>
          <a:bodyPr wrap="square">
            <a:spAutoFit/>
          </a:bodyPr>
          <a:lstStyle/>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 Uruguay ha aumentado los recursos públicos para la educación, pero aun continua ubicado por debajo de la media de la región en lo que respecta al gasto en educación básica.</a:t>
            </a:r>
          </a:p>
          <a:p>
            <a:pPr algn="just">
              <a:buFont typeface="Arial" pitchFamily="34" charset="0"/>
              <a:buChar char="•"/>
            </a:pPr>
            <a:endParaRPr lang="es-UY" sz="1600" dirty="0">
              <a:solidFill>
                <a:schemeClr val="tx1"/>
              </a:solidFill>
              <a:latin typeface="Quattrocento Sans"/>
              <a:ea typeface="Quattrocento Sans"/>
              <a:cs typeface="Quattrocento Sans"/>
              <a:sym typeface="Quattrocento Sans"/>
            </a:endParaRPr>
          </a:p>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Países de la OCDE destinaban en 2022 el 5,48% del PIB a la educación básica pública, mientras que en promedio en América Latina es el 4,23%</a:t>
            </a:r>
          </a:p>
        </p:txBody>
      </p:sp>
      <p:pic>
        <p:nvPicPr>
          <p:cNvPr id="2" name="Imagen 1">
            <a:extLst>
              <a:ext uri="{FF2B5EF4-FFF2-40B4-BE49-F238E27FC236}">
                <a16:creationId xmlns:a16="http://schemas.microsoft.com/office/drawing/2014/main" id="{8A59D20D-66CE-49B7-97A4-4C0C64E8ED71}"/>
              </a:ext>
            </a:extLst>
          </p:cNvPr>
          <p:cNvPicPr>
            <a:picLocks noChangeAspect="1"/>
          </p:cNvPicPr>
          <p:nvPr/>
        </p:nvPicPr>
        <p:blipFill>
          <a:blip r:embed="rId4"/>
          <a:stretch>
            <a:fillRect/>
          </a:stretch>
        </p:blipFill>
        <p:spPr>
          <a:xfrm>
            <a:off x="228750" y="2141146"/>
            <a:ext cx="8129464" cy="289971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1 Rectángulo"/>
          <p:cNvSpPr/>
          <p:nvPr/>
        </p:nvSpPr>
        <p:spPr>
          <a:xfrm>
            <a:off x="1500166" y="428610"/>
            <a:ext cx="5786478" cy="400110"/>
          </a:xfrm>
          <a:prstGeom prst="rect">
            <a:avLst/>
          </a:prstGeom>
        </p:spPr>
        <p:txBody>
          <a:bodyPr wrap="square">
            <a:spAutoFit/>
          </a:bodyPr>
          <a:lstStyle/>
          <a:p>
            <a:r>
              <a:rPr lang="es-UY" sz="2000" b="1" i="1" dirty="0">
                <a:solidFill>
                  <a:schemeClr val="tx1"/>
                </a:solidFill>
                <a:latin typeface="Quattrocento Sans"/>
                <a:ea typeface="Quattrocento Sans"/>
                <a:cs typeface="Quattrocento Sans"/>
                <a:sym typeface="Quattrocento Sans"/>
              </a:rPr>
              <a:t>Influencia de factores demográficos y económicos</a:t>
            </a:r>
          </a:p>
        </p:txBody>
      </p:sp>
      <p:sp>
        <p:nvSpPr>
          <p:cNvPr id="3" name="2 Rectángulo"/>
          <p:cNvSpPr/>
          <p:nvPr/>
        </p:nvSpPr>
        <p:spPr>
          <a:xfrm>
            <a:off x="1571604" y="1000114"/>
            <a:ext cx="5786478" cy="830997"/>
          </a:xfrm>
          <a:prstGeom prst="rect">
            <a:avLst/>
          </a:prstGeom>
        </p:spPr>
        <p:txBody>
          <a:bodyPr wrap="square">
            <a:spAutoFit/>
          </a:bodyPr>
          <a:lstStyle/>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 Al analizar inversión en educación, no solo debe tomarse en cuenta la capacidad económica del país, sino también la cantidad relativa de población a atender en el sistema.</a:t>
            </a:r>
          </a:p>
        </p:txBody>
      </p:sp>
      <p:sp>
        <p:nvSpPr>
          <p:cNvPr id="4" name="3 Rectángulo"/>
          <p:cNvSpPr/>
          <p:nvPr/>
        </p:nvSpPr>
        <p:spPr>
          <a:xfrm>
            <a:off x="500034" y="2000246"/>
            <a:ext cx="6715172" cy="1569660"/>
          </a:xfrm>
          <a:prstGeom prst="rect">
            <a:avLst/>
          </a:prstGeom>
        </p:spPr>
        <p:txBody>
          <a:bodyPr wrap="square">
            <a:spAutoFit/>
          </a:bodyPr>
          <a:lstStyle/>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 Si bien el gasto en educación pre terciaria como porcentaje del PIB se ubica por debajo del promedio regional, Uruguay mejora cuando se consideran los datos de gasto por estudiante. </a:t>
            </a:r>
          </a:p>
          <a:p>
            <a:pPr algn="just">
              <a:buFont typeface="Arial" pitchFamily="34" charset="0"/>
              <a:buChar char="•"/>
            </a:pPr>
            <a:endParaRPr lang="es-UY" sz="1600" dirty="0">
              <a:solidFill>
                <a:schemeClr val="tx1"/>
              </a:solidFill>
              <a:latin typeface="Quattrocento Sans"/>
              <a:ea typeface="Quattrocento Sans"/>
              <a:cs typeface="Quattrocento Sans"/>
              <a:sym typeface="Quattrocento Sans"/>
            </a:endParaRPr>
          </a:p>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Se debe a que Uruguay presenta una de las tasas de dependencia escolar más bajas de la región</a:t>
            </a:r>
          </a:p>
        </p:txBody>
      </p:sp>
      <p:pic>
        <p:nvPicPr>
          <p:cNvPr id="6" name="5 Imagen" descr="cartoon-character-kids-and-adults-with-books-vector-21364019.jpg"/>
          <p:cNvPicPr>
            <a:picLocks noChangeAspect="1"/>
          </p:cNvPicPr>
          <p:nvPr/>
        </p:nvPicPr>
        <p:blipFill>
          <a:blip r:embed="rId4"/>
          <a:srcRect t="14500" b="20012"/>
          <a:stretch>
            <a:fillRect/>
          </a:stretch>
        </p:blipFill>
        <p:spPr>
          <a:xfrm>
            <a:off x="4929190" y="3500444"/>
            <a:ext cx="2357454" cy="166737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pic>
        <p:nvPicPr>
          <p:cNvPr id="3074" name="Picture 2"/>
          <p:cNvPicPr>
            <a:picLocks noChangeAspect="1" noChangeArrowheads="1"/>
          </p:cNvPicPr>
          <p:nvPr/>
        </p:nvPicPr>
        <p:blipFill>
          <a:blip r:embed="rId4"/>
          <a:srcRect t="10713"/>
          <a:stretch>
            <a:fillRect/>
          </a:stretch>
        </p:blipFill>
        <p:spPr bwMode="auto">
          <a:xfrm>
            <a:off x="4071934" y="142858"/>
            <a:ext cx="4857784" cy="4857784"/>
          </a:xfrm>
          <a:prstGeom prst="rect">
            <a:avLst/>
          </a:prstGeom>
          <a:noFill/>
          <a:ln w="9525">
            <a:noFill/>
            <a:miter lim="800000"/>
            <a:headEnd/>
            <a:tailEnd/>
          </a:ln>
          <a:effectLst/>
        </p:spPr>
      </p:pic>
      <p:sp>
        <p:nvSpPr>
          <p:cNvPr id="3" name="2 Rectángulo"/>
          <p:cNvSpPr/>
          <p:nvPr/>
        </p:nvSpPr>
        <p:spPr>
          <a:xfrm>
            <a:off x="500034" y="663252"/>
            <a:ext cx="3429024" cy="3908762"/>
          </a:xfrm>
          <a:prstGeom prst="rect">
            <a:avLst/>
          </a:prstGeom>
          <a:solidFill>
            <a:schemeClr val="bg1"/>
          </a:solidFill>
        </p:spPr>
        <p:txBody>
          <a:bodyPr wrap="square">
            <a:spAutoFit/>
          </a:bodyPr>
          <a:lstStyle/>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Los países de mayor desarrollo relativo tienen una estructura demográfica más envejecida (una menor relación de </a:t>
            </a:r>
            <a:r>
              <a:rPr lang="es-UY" sz="1600" dirty="0" err="1">
                <a:solidFill>
                  <a:schemeClr val="tx1"/>
                </a:solidFill>
                <a:latin typeface="Quattrocento Sans"/>
                <a:ea typeface="Quattrocento Sans"/>
                <a:cs typeface="Quattrocento Sans"/>
                <a:sym typeface="Quattrocento Sans"/>
              </a:rPr>
              <a:t>pob</a:t>
            </a:r>
            <a:r>
              <a:rPr lang="es-UY" sz="1600" dirty="0">
                <a:solidFill>
                  <a:schemeClr val="tx1"/>
                </a:solidFill>
                <a:latin typeface="Quattrocento Sans"/>
                <a:ea typeface="Quattrocento Sans"/>
                <a:cs typeface="Quattrocento Sans"/>
                <a:sym typeface="Quattrocento Sans"/>
              </a:rPr>
              <a:t> en edad de asistir al sistema educativo respecto a la potencialmente activa)</a:t>
            </a:r>
            <a:r>
              <a:rPr lang="es-UY" dirty="0"/>
              <a:t>.</a:t>
            </a:r>
          </a:p>
          <a:p>
            <a:pPr algn="just"/>
            <a:endParaRPr lang="es-UY" dirty="0"/>
          </a:p>
          <a:p>
            <a:pPr algn="just"/>
            <a:endParaRPr lang="es-UY" dirty="0"/>
          </a:p>
          <a:p>
            <a:pPr algn="just"/>
            <a:endParaRPr lang="es-UY" dirty="0"/>
          </a:p>
          <a:p>
            <a:pPr algn="just"/>
            <a:endParaRPr lang="es-UY" dirty="0"/>
          </a:p>
          <a:p>
            <a:pPr lvl="5" algn="just">
              <a:buFont typeface="Arial" pitchFamily="34" charset="0"/>
              <a:buChar char="•"/>
            </a:pPr>
            <a:r>
              <a:rPr lang="es-UY" sz="1600" dirty="0">
                <a:solidFill>
                  <a:schemeClr val="tx1"/>
                </a:solidFill>
                <a:latin typeface="Quattrocento Sans"/>
                <a:ea typeface="Quattrocento Sans"/>
                <a:cs typeface="Quattrocento Sans"/>
                <a:sym typeface="Quattrocento Sans"/>
              </a:rPr>
              <a:t>Para alcanzar un nivel comparable al promedio observado en los países de la OCDE, Uruguay tendría que hacer un esfuerzo mayor al de esos países, debido a las diferentes estructuras demográficas</a:t>
            </a:r>
          </a:p>
        </p:txBody>
      </p:sp>
      <p:sp>
        <p:nvSpPr>
          <p:cNvPr id="4" name="3 Flecha abajo"/>
          <p:cNvSpPr/>
          <p:nvPr/>
        </p:nvSpPr>
        <p:spPr>
          <a:xfrm>
            <a:off x="2071670" y="2214560"/>
            <a:ext cx="428628" cy="785818"/>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4098" name="Picture 2"/>
          <p:cNvPicPr>
            <a:picLocks noChangeAspect="1" noChangeArrowheads="1"/>
          </p:cNvPicPr>
          <p:nvPr/>
        </p:nvPicPr>
        <p:blipFill>
          <a:blip r:embed="rId4"/>
          <a:srcRect t="14722"/>
          <a:stretch>
            <a:fillRect/>
          </a:stretch>
        </p:blipFill>
        <p:spPr bwMode="auto">
          <a:xfrm>
            <a:off x="342929" y="1857370"/>
            <a:ext cx="8372475" cy="3071834"/>
          </a:xfrm>
          <a:prstGeom prst="rect">
            <a:avLst/>
          </a:prstGeom>
          <a:noFill/>
          <a:ln w="9525">
            <a:noFill/>
            <a:miter lim="800000"/>
            <a:headEnd/>
            <a:tailEnd/>
          </a:ln>
          <a:effectLst/>
        </p:spPr>
      </p:pic>
      <p:sp>
        <p:nvSpPr>
          <p:cNvPr id="4" name="3 Rectángulo"/>
          <p:cNvSpPr/>
          <p:nvPr/>
        </p:nvSpPr>
        <p:spPr>
          <a:xfrm>
            <a:off x="2071670" y="500048"/>
            <a:ext cx="5072098" cy="707886"/>
          </a:xfrm>
          <a:prstGeom prst="rect">
            <a:avLst/>
          </a:prstGeom>
        </p:spPr>
        <p:txBody>
          <a:bodyPr wrap="square">
            <a:spAutoFit/>
          </a:bodyPr>
          <a:lstStyle/>
          <a:p>
            <a:r>
              <a:rPr lang="es-UY" sz="2000" b="1" dirty="0">
                <a:solidFill>
                  <a:schemeClr val="tx1"/>
                </a:solidFill>
                <a:latin typeface="Quattrocento Sans"/>
                <a:ea typeface="Quattrocento Sans"/>
                <a:cs typeface="Quattrocento Sans"/>
                <a:sym typeface="Quattrocento Sans"/>
              </a:rPr>
              <a:t>¿A cuánto debe alcanzar el gasto público en educación?</a:t>
            </a:r>
          </a:p>
        </p:txBody>
      </p:sp>
      <p:sp>
        <p:nvSpPr>
          <p:cNvPr id="5" name="4 Rectángulo"/>
          <p:cNvSpPr/>
          <p:nvPr/>
        </p:nvSpPr>
        <p:spPr>
          <a:xfrm>
            <a:off x="1928794" y="1357304"/>
            <a:ext cx="6072230" cy="523220"/>
          </a:xfrm>
          <a:prstGeom prst="rect">
            <a:avLst/>
          </a:prstGeom>
        </p:spPr>
        <p:txBody>
          <a:bodyPr wrap="square">
            <a:spAutoFit/>
          </a:bodyPr>
          <a:lstStyle/>
          <a:p>
            <a:r>
              <a:rPr lang="es-UY" b="1" dirty="0">
                <a:latin typeface="Quattrocento Sans" charset="0"/>
              </a:rPr>
              <a:t>Descomposición del gasto público en educación básica por nivel</a:t>
            </a:r>
          </a:p>
          <a:p>
            <a:r>
              <a:rPr lang="es-UY" b="1" dirty="0">
                <a:latin typeface="Quattrocento Sans" charset="0"/>
              </a:rPr>
              <a:t>educativo para el año 2013 (base) y escenarios alternativos.</a:t>
            </a:r>
            <a:endParaRPr lang="es-UY" dirty="0">
              <a:latin typeface="Quattrocento Sans"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2" name="1 Rectángulo"/>
          <p:cNvSpPr/>
          <p:nvPr/>
        </p:nvSpPr>
        <p:spPr>
          <a:xfrm>
            <a:off x="1714480" y="285734"/>
            <a:ext cx="6929486" cy="954107"/>
          </a:xfrm>
          <a:prstGeom prst="rect">
            <a:avLst/>
          </a:prstGeom>
        </p:spPr>
        <p:txBody>
          <a:bodyPr wrap="square">
            <a:spAutoFit/>
          </a:bodyPr>
          <a:lstStyle/>
          <a:p>
            <a:r>
              <a:rPr lang="es-UY" sz="2800" b="1" dirty="0">
                <a:solidFill>
                  <a:schemeClr val="tx1"/>
                </a:solidFill>
                <a:latin typeface="Quattrocento Sans"/>
                <a:ea typeface="Quattrocento Sans"/>
                <a:cs typeface="Quattrocento Sans"/>
                <a:sym typeface="Quattrocento Sans"/>
              </a:rPr>
              <a:t>Recursos aplicados y resultados obtenidos: Importancia de la calidad</a:t>
            </a:r>
          </a:p>
        </p:txBody>
      </p:sp>
      <p:sp>
        <p:nvSpPr>
          <p:cNvPr id="3" name="2 Rectángulo"/>
          <p:cNvSpPr/>
          <p:nvPr/>
        </p:nvSpPr>
        <p:spPr>
          <a:xfrm>
            <a:off x="1928794" y="1428742"/>
            <a:ext cx="6429420" cy="830997"/>
          </a:xfrm>
          <a:prstGeom prst="rect">
            <a:avLst/>
          </a:prstGeom>
        </p:spPr>
        <p:txBody>
          <a:bodyPr wrap="square">
            <a:spAutoFit/>
          </a:bodyPr>
          <a:lstStyle/>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Más que los años completos de escolaridad, es la calidad educativa (adquisición de habilidades cognitivas) lo que se liga fuertemente a los ingresos individuales y al crecimiento económico.</a:t>
            </a:r>
          </a:p>
        </p:txBody>
      </p:sp>
      <p:sp>
        <p:nvSpPr>
          <p:cNvPr id="4" name="3 Rectángulo"/>
          <p:cNvSpPr/>
          <p:nvPr/>
        </p:nvSpPr>
        <p:spPr>
          <a:xfrm>
            <a:off x="357158" y="2285998"/>
            <a:ext cx="8143932" cy="1815882"/>
          </a:xfrm>
          <a:prstGeom prst="rect">
            <a:avLst/>
          </a:prstGeom>
          <a:solidFill>
            <a:schemeClr val="bg1"/>
          </a:solidFill>
        </p:spPr>
        <p:txBody>
          <a:bodyPr wrap="square">
            <a:spAutoFit/>
          </a:bodyPr>
          <a:lstStyle/>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Los avances en acceso y culminación de los ciclos educativos no tendrán el impacto esperado mientras no se traduzcan en un desarrollo efectivo de habilidades cognitivas y socioemocionales o “blandas”. </a:t>
            </a:r>
          </a:p>
          <a:p>
            <a:pPr algn="just">
              <a:buFont typeface="Arial" pitchFamily="34" charset="0"/>
              <a:buChar char="•"/>
            </a:pPr>
            <a:endParaRPr lang="es-UY" sz="1600" dirty="0">
              <a:solidFill>
                <a:schemeClr val="tx1"/>
              </a:solidFill>
              <a:latin typeface="Quattrocento Sans"/>
              <a:ea typeface="Quattrocento Sans"/>
              <a:cs typeface="Quattrocento Sans"/>
              <a:sym typeface="Quattrocento Sans"/>
            </a:endParaRPr>
          </a:p>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Estos tipos de habilidades se influencian mutuamente y afectan el éxito socioeconómico de las personas</a:t>
            </a:r>
          </a:p>
          <a:p>
            <a:pPr algn="just">
              <a:buFont typeface="Arial" pitchFamily="34" charset="0"/>
              <a:buChar char="•"/>
            </a:pPr>
            <a:endParaRPr lang="es-UY" sz="1600" dirty="0">
              <a:solidFill>
                <a:schemeClr val="tx1"/>
              </a:solidFill>
              <a:latin typeface="Quattrocento Sans"/>
              <a:ea typeface="Quattrocento Sans"/>
              <a:cs typeface="Quattrocento Sans"/>
              <a:sym typeface="Quattrocento Sans"/>
            </a:endParaRPr>
          </a:p>
        </p:txBody>
      </p:sp>
      <p:sp>
        <p:nvSpPr>
          <p:cNvPr id="5" name="4 Rectángulo"/>
          <p:cNvSpPr/>
          <p:nvPr/>
        </p:nvSpPr>
        <p:spPr>
          <a:xfrm>
            <a:off x="428596" y="3883893"/>
            <a:ext cx="8001056" cy="830997"/>
          </a:xfrm>
          <a:prstGeom prst="rect">
            <a:avLst/>
          </a:prstGeom>
          <a:gradFill>
            <a:gsLst>
              <a:gs pos="0">
                <a:schemeClr val="accent6">
                  <a:lumMod val="40000"/>
                  <a:lumOff val="60000"/>
                </a:schemeClr>
              </a:gs>
              <a:gs pos="100000">
                <a:schemeClr val="accent5">
                  <a:tint val="50000"/>
                  <a:shade val="100000"/>
                  <a:satMod val="350000"/>
                </a:schemeClr>
              </a:gs>
            </a:gsLst>
          </a:gradFill>
          <a:ln/>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r>
              <a:rPr lang="es-UY" sz="1600" b="1" dirty="0">
                <a:solidFill>
                  <a:schemeClr val="dk1"/>
                </a:solidFill>
                <a:latin typeface="Quattrocento Sans"/>
                <a:ea typeface="Quattrocento Sans"/>
                <a:cs typeface="Quattrocento Sans"/>
                <a:sym typeface="Quattrocento Sans"/>
              </a:rPr>
              <a:t>HABILIDADES BLANDAS: aquellas que pertenecen al área del comportamiento o que surgen de los rasgos de la personalidad (la perseverancia, la motivación, el autocontrol, la capacidad de comunicación, la capacidad de trabajar en equipo)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2" name="1 Rectángulo"/>
          <p:cNvSpPr/>
          <p:nvPr/>
        </p:nvSpPr>
        <p:spPr>
          <a:xfrm>
            <a:off x="1928794" y="285734"/>
            <a:ext cx="6072214" cy="707886"/>
          </a:xfrm>
          <a:prstGeom prst="rect">
            <a:avLst/>
          </a:prstGeom>
        </p:spPr>
        <p:txBody>
          <a:bodyPr wrap="square">
            <a:spAutoFit/>
          </a:bodyPr>
          <a:lstStyle/>
          <a:p>
            <a:r>
              <a:rPr lang="es-UY" sz="2000" b="1" i="1" dirty="0">
                <a:solidFill>
                  <a:schemeClr val="tx1"/>
                </a:solidFill>
                <a:latin typeface="Quattrocento Sans"/>
                <a:ea typeface="Quattrocento Sans"/>
                <a:cs typeface="Quattrocento Sans"/>
                <a:sym typeface="Quattrocento Sans"/>
              </a:rPr>
              <a:t>Recursos, políticas y formación de habilidades:</a:t>
            </a:r>
          </a:p>
          <a:p>
            <a:r>
              <a:rPr lang="es-UY" sz="2000" b="1" i="1" dirty="0">
                <a:solidFill>
                  <a:schemeClr val="tx1"/>
                </a:solidFill>
                <a:latin typeface="Quattrocento Sans"/>
                <a:ea typeface="Quattrocento Sans"/>
                <a:cs typeface="Quattrocento Sans"/>
                <a:sym typeface="Quattrocento Sans"/>
              </a:rPr>
              <a:t>Un marco conceptual</a:t>
            </a:r>
          </a:p>
        </p:txBody>
      </p:sp>
      <p:sp>
        <p:nvSpPr>
          <p:cNvPr id="3" name="2 Rectángulo"/>
          <p:cNvSpPr/>
          <p:nvPr/>
        </p:nvSpPr>
        <p:spPr>
          <a:xfrm>
            <a:off x="2000232" y="1857370"/>
            <a:ext cx="6715172" cy="3046988"/>
          </a:xfrm>
          <a:prstGeom prst="rect">
            <a:avLst/>
          </a:prstGeom>
        </p:spPr>
        <p:txBody>
          <a:bodyPr wrap="square">
            <a:spAutoFit/>
          </a:bodyPr>
          <a:lstStyle/>
          <a:p>
            <a:pPr algn="just"/>
            <a:endParaRPr lang="es-UY" sz="1600" dirty="0">
              <a:solidFill>
                <a:schemeClr val="tx1"/>
              </a:solidFill>
              <a:latin typeface="Quattrocento Sans"/>
              <a:ea typeface="Quattrocento Sans"/>
              <a:cs typeface="Quattrocento Sans"/>
              <a:sym typeface="Quattrocento Sans"/>
            </a:endParaRPr>
          </a:p>
          <a:p>
            <a:pPr marL="342900" indent="-342900" algn="just">
              <a:buFont typeface="+mj-lt"/>
              <a:buAutoNum type="arabicPeriod"/>
            </a:pPr>
            <a:r>
              <a:rPr lang="es-UY" sz="1600" b="1" dirty="0">
                <a:solidFill>
                  <a:schemeClr val="tx1"/>
                </a:solidFill>
                <a:latin typeface="Quattrocento Sans"/>
                <a:ea typeface="Quattrocento Sans"/>
                <a:cs typeface="Quattrocento Sans"/>
                <a:sym typeface="Quattrocento Sans"/>
              </a:rPr>
              <a:t> Incrementando la matriculación y la asistencia efectiva:</a:t>
            </a:r>
            <a:r>
              <a:rPr lang="es-UY" sz="1600" dirty="0">
                <a:solidFill>
                  <a:schemeClr val="tx1"/>
                </a:solidFill>
                <a:latin typeface="Quattrocento Sans"/>
                <a:ea typeface="Quattrocento Sans"/>
                <a:cs typeface="Quattrocento Sans"/>
                <a:sym typeface="Quattrocento Sans"/>
              </a:rPr>
              <a:t> buscan aumentar los beneficios inmediatos o reducir los costos de los hogares por enviar a sus hijos al sistema educativo (proveer alimentación en la escuela, subsidiar el transporte escolar, otorgar transferencias monetaria a hogares con estudiantes)</a:t>
            </a:r>
          </a:p>
          <a:p>
            <a:pPr marL="342900" indent="-342900" algn="just">
              <a:buFont typeface="+mj-lt"/>
              <a:buAutoNum type="arabicPeriod"/>
            </a:pPr>
            <a:endParaRPr lang="es-UY" sz="1600" dirty="0">
              <a:solidFill>
                <a:schemeClr val="tx1"/>
              </a:solidFill>
              <a:latin typeface="Quattrocento Sans"/>
              <a:ea typeface="Quattrocento Sans"/>
              <a:cs typeface="Quattrocento Sans"/>
              <a:sym typeface="Quattrocento Sans"/>
            </a:endParaRPr>
          </a:p>
          <a:p>
            <a:pPr marL="342900" indent="-342900" algn="just">
              <a:buFont typeface="+mj-lt"/>
              <a:buAutoNum type="arabicPeriod"/>
            </a:pPr>
            <a:r>
              <a:rPr lang="es-UY" sz="1600" b="1" dirty="0">
                <a:solidFill>
                  <a:schemeClr val="tx1"/>
                </a:solidFill>
                <a:latin typeface="Quattrocento Sans"/>
                <a:ea typeface="Quattrocento Sans"/>
                <a:cs typeface="Quattrocento Sans"/>
                <a:sym typeface="Quattrocento Sans"/>
              </a:rPr>
              <a:t>Traduciendo ese incremento de la asistencia en mejoras en las habilidades y capital humano, el la calidad del aprendizaje  </a:t>
            </a:r>
          </a:p>
          <a:p>
            <a:pPr marL="342900" indent="-342900" algn="just">
              <a:buAutoNum type="arabicParenR" startAt="2"/>
            </a:pPr>
            <a:endParaRPr lang="es-UY" sz="1600" dirty="0">
              <a:solidFill>
                <a:schemeClr val="tx1"/>
              </a:solidFill>
              <a:latin typeface="Quattrocento Sans"/>
              <a:ea typeface="Quattrocento Sans"/>
              <a:cs typeface="Quattrocento Sans"/>
              <a:sym typeface="Quattrocento Sans"/>
            </a:endParaRPr>
          </a:p>
          <a:p>
            <a:pPr marL="342900" indent="-342900" algn="just">
              <a:buAutoNum type="arabicParenR" startAt="2"/>
            </a:pPr>
            <a:endParaRPr lang="es-UY" sz="1600" dirty="0">
              <a:solidFill>
                <a:schemeClr val="tx1"/>
              </a:solidFill>
              <a:latin typeface="Quattrocento Sans"/>
              <a:ea typeface="Quattrocento Sans"/>
              <a:cs typeface="Quattrocento Sans"/>
              <a:sym typeface="Quattrocento Sans"/>
            </a:endParaRPr>
          </a:p>
          <a:p>
            <a:pPr algn="just"/>
            <a:endParaRPr lang="es-UY" sz="1600" dirty="0">
              <a:solidFill>
                <a:schemeClr val="tx1"/>
              </a:solidFill>
              <a:latin typeface="Quattrocento Sans"/>
              <a:ea typeface="Quattrocento Sans"/>
              <a:cs typeface="Quattrocento Sans"/>
              <a:sym typeface="Quattrocento Sans"/>
            </a:endParaRPr>
          </a:p>
        </p:txBody>
      </p:sp>
      <p:sp>
        <p:nvSpPr>
          <p:cNvPr id="4" name="3 Rectángulo"/>
          <p:cNvSpPr/>
          <p:nvPr/>
        </p:nvSpPr>
        <p:spPr>
          <a:xfrm>
            <a:off x="2000232" y="1285866"/>
            <a:ext cx="5357850" cy="584775"/>
          </a:xfrm>
          <a:prstGeom prst="rect">
            <a:avLst/>
          </a:prstGeom>
        </p:spPr>
        <p:txBody>
          <a:bodyPr wrap="square">
            <a:spAutoFit/>
          </a:bodyPr>
          <a:lstStyle/>
          <a:p>
            <a:pPr algn="just"/>
            <a:r>
              <a:rPr lang="es-UY" sz="1600" dirty="0">
                <a:solidFill>
                  <a:schemeClr val="tx1"/>
                </a:solidFill>
                <a:latin typeface="Quattrocento Sans"/>
                <a:ea typeface="Quattrocento Sans"/>
                <a:cs typeface="Quattrocento Sans"/>
                <a:sym typeface="Quattrocento Sans"/>
              </a:rPr>
              <a:t>Aspectos donde la política educativa interviene para lograr resultados en términos de formación de capital humano: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928794" y="428610"/>
            <a:ext cx="5082818" cy="1008600"/>
          </a:xfrm>
          <a:prstGeom prst="rect">
            <a:avLst/>
          </a:prstGeom>
        </p:spPr>
        <p:txBody>
          <a:bodyPr spcFirstLastPara="1" wrap="square" lIns="91425" tIns="91425" rIns="91425" bIns="91425" anchor="t" anchorCtr="0">
            <a:noAutofit/>
          </a:bodyPr>
          <a:lstStyle/>
          <a:p>
            <a:pPr lvl="0"/>
            <a:r>
              <a:rPr lang="es-UY" sz="2000" b="1" i="1" dirty="0">
                <a:latin typeface="Quattrocento Sans"/>
                <a:ea typeface="Quattrocento Sans"/>
                <a:cs typeface="Quattrocento Sans"/>
                <a:sym typeface="Quattrocento Sans"/>
              </a:rPr>
              <a:t>Función de Producción Educativa (FPE)</a:t>
            </a:r>
            <a:br>
              <a:rPr lang="es-UY" sz="2000" b="1" i="1" dirty="0">
                <a:latin typeface="Quattrocento Sans"/>
                <a:ea typeface="Quattrocento Sans"/>
                <a:cs typeface="Quattrocento Sans"/>
                <a:sym typeface="Quattrocento Sans"/>
              </a:rPr>
            </a:br>
            <a:br>
              <a:rPr lang="es-UY" sz="2000" b="1" i="1" dirty="0">
                <a:latin typeface="Quattrocento Sans"/>
                <a:ea typeface="Quattrocento Sans"/>
                <a:cs typeface="Quattrocento Sans"/>
                <a:sym typeface="Quattrocento Sans"/>
              </a:rPr>
            </a:br>
            <a:endParaRPr sz="2000" b="1" i="1">
              <a:latin typeface="Quattrocento Sans"/>
              <a:ea typeface="Quattrocento Sans"/>
              <a:cs typeface="Quattrocento Sans"/>
              <a:sym typeface="Quattrocento Sans"/>
            </a:endParaRPr>
          </a:p>
        </p:txBody>
      </p:sp>
      <p:sp>
        <p:nvSpPr>
          <p:cNvPr id="3" name="2 Rectángulo"/>
          <p:cNvSpPr/>
          <p:nvPr/>
        </p:nvSpPr>
        <p:spPr>
          <a:xfrm>
            <a:off x="1928794" y="928676"/>
            <a:ext cx="5429288" cy="830997"/>
          </a:xfrm>
          <a:prstGeom prst="rect">
            <a:avLst/>
          </a:prstGeom>
        </p:spPr>
        <p:txBody>
          <a:bodyPr wrap="square">
            <a:spAutoFit/>
          </a:bodyPr>
          <a:lstStyle/>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 Examina la relación de productividad entre insumos escolares y resultados educativos, éstos últimos en general medidos a través de pruebas de aprendizaje</a:t>
            </a:r>
          </a:p>
        </p:txBody>
      </p:sp>
      <p:sp>
        <p:nvSpPr>
          <p:cNvPr id="4" name="3 Rectángulo"/>
          <p:cNvSpPr/>
          <p:nvPr/>
        </p:nvSpPr>
        <p:spPr>
          <a:xfrm>
            <a:off x="428596" y="1898876"/>
            <a:ext cx="6929486" cy="2062103"/>
          </a:xfrm>
          <a:prstGeom prst="rect">
            <a:avLst/>
          </a:prstGeom>
        </p:spPr>
        <p:txBody>
          <a:bodyPr wrap="square">
            <a:spAutoFit/>
          </a:bodyPr>
          <a:lstStyle/>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Se ha utilizado para intentar medir la influencia de las características e insumos familiares, individuales, de la escuela y de la organización institucional sobre el desempeño escolar. </a:t>
            </a:r>
          </a:p>
          <a:p>
            <a:pPr algn="just">
              <a:buFont typeface="Arial" pitchFamily="34" charset="0"/>
              <a:buChar char="•"/>
            </a:pPr>
            <a:endParaRPr lang="es-UY" sz="1600" dirty="0">
              <a:solidFill>
                <a:schemeClr val="tx1"/>
              </a:solidFill>
              <a:latin typeface="Quattrocento Sans"/>
              <a:ea typeface="Quattrocento Sans"/>
              <a:cs typeface="Quattrocento Sans"/>
              <a:sym typeface="Quattrocento Sans"/>
            </a:endParaRPr>
          </a:p>
          <a:p>
            <a:pPr algn="just">
              <a:buFont typeface="Arial" pitchFamily="34" charset="0"/>
              <a:buChar char="•"/>
            </a:pPr>
            <a:r>
              <a:rPr lang="es-UY" sz="1600" dirty="0">
                <a:solidFill>
                  <a:schemeClr val="tx1"/>
                </a:solidFill>
                <a:latin typeface="Quattrocento Sans"/>
                <a:ea typeface="Quattrocento Sans"/>
                <a:cs typeface="Quattrocento Sans"/>
                <a:sym typeface="Quattrocento Sans"/>
              </a:rPr>
              <a:t>El proceso por el cual las habilidades cognitivas son adquiridas esta determinado por muchos factores (habilidad innata, salud, la educación de los padres y su valoración de la educación, infraestructura de la escuela, formación de los docentes, </a:t>
            </a:r>
            <a:r>
              <a:rPr lang="es-UY" sz="1600" dirty="0" err="1">
                <a:solidFill>
                  <a:schemeClr val="tx1"/>
                </a:solidFill>
                <a:latin typeface="Quattrocento Sans"/>
                <a:ea typeface="Quattrocento Sans"/>
                <a:cs typeface="Quattrocento Sans"/>
                <a:sym typeface="Quattrocento Sans"/>
              </a:rPr>
              <a:t>etc</a:t>
            </a:r>
            <a:r>
              <a:rPr lang="es-UY" sz="1600" dirty="0">
                <a:solidFill>
                  <a:schemeClr val="tx1"/>
                </a:solidFill>
                <a:latin typeface="Quattrocento Sans"/>
                <a:ea typeface="Quattrocento Sans"/>
                <a:cs typeface="Quattrocento Sans"/>
                <a:sym typeface="Quattrocento Sans"/>
              </a:rPr>
              <a:t>)</a:t>
            </a:r>
          </a:p>
        </p:txBody>
      </p:sp>
      <p:sp>
        <p:nvSpPr>
          <p:cNvPr id="5" name="4 Rectángulo"/>
          <p:cNvSpPr/>
          <p:nvPr/>
        </p:nvSpPr>
        <p:spPr>
          <a:xfrm>
            <a:off x="1643042" y="4026769"/>
            <a:ext cx="5357850" cy="830997"/>
          </a:xfrm>
          <a:prstGeom prst="rect">
            <a:avLst/>
          </a:prstGeom>
          <a:gradFill>
            <a:gsLst>
              <a:gs pos="0">
                <a:schemeClr val="accent6">
                  <a:lumMod val="40000"/>
                  <a:lumOff val="60000"/>
                </a:schemeClr>
              </a:gs>
              <a:gs pos="100000">
                <a:schemeClr val="accent5">
                  <a:tint val="50000"/>
                  <a:shade val="100000"/>
                  <a:satMod val="350000"/>
                </a:schemeClr>
              </a:gs>
            </a:gsLst>
          </a:gradFill>
          <a:ln/>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just"/>
            <a:r>
              <a:rPr lang="es-UY" sz="1600" b="1" dirty="0">
                <a:solidFill>
                  <a:schemeClr val="dk1"/>
                </a:solidFill>
                <a:latin typeface="Quattrocento Sans"/>
                <a:ea typeface="Quattrocento Sans"/>
                <a:cs typeface="Quattrocento Sans"/>
                <a:sym typeface="Quattrocento Sans"/>
              </a:rPr>
              <a:t>La evidencia señala que la calidad docente y los factores institucionales de los sistemas educativos contribuyen decisivamente al grado de alcance de los aprendizajes.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1 Rectángulo"/>
          <p:cNvSpPr/>
          <p:nvPr/>
        </p:nvSpPr>
        <p:spPr>
          <a:xfrm>
            <a:off x="3071802" y="2071684"/>
            <a:ext cx="4071966" cy="1754326"/>
          </a:xfrm>
          <a:prstGeom prst="rect">
            <a:avLst/>
          </a:prstGeom>
        </p:spPr>
        <p:txBody>
          <a:bodyPr wrap="square">
            <a:spAutoFit/>
          </a:bodyPr>
          <a:lstStyle/>
          <a:p>
            <a:pPr algn="just"/>
            <a:r>
              <a:rPr lang="es-UY" sz="1800" b="1" i="1" dirty="0">
                <a:solidFill>
                  <a:schemeClr val="tx1"/>
                </a:solidFill>
                <a:latin typeface="Quattrocento Sans"/>
                <a:ea typeface="Quattrocento Sans"/>
                <a:cs typeface="Quattrocento Sans"/>
                <a:sym typeface="Quattrocento Sans"/>
              </a:rPr>
              <a:t>Es muy importante considerar la complementariedad de las intervenciones realizadas desde el sistema  educativo ya que sin una visión sistémica, una determinada intervención puede resultar inefectiva</a:t>
            </a:r>
          </a:p>
        </p:txBody>
      </p:sp>
      <p:pic>
        <p:nvPicPr>
          <p:cNvPr id="4" name="3 Imagen" descr="Inline1_STEM_education.jpg"/>
          <p:cNvPicPr>
            <a:picLocks noChangeAspect="1"/>
          </p:cNvPicPr>
          <p:nvPr/>
        </p:nvPicPr>
        <p:blipFill>
          <a:blip r:embed="rId4"/>
          <a:srcRect r="33334"/>
          <a:stretch>
            <a:fillRect/>
          </a:stretch>
        </p:blipFill>
        <p:spPr>
          <a:xfrm>
            <a:off x="-32" y="0"/>
            <a:ext cx="2857488" cy="24100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039716" y="632625"/>
            <a:ext cx="5246928" cy="10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b="1" dirty="0">
                <a:latin typeface="Quattrocento Sans"/>
                <a:ea typeface="Quattrocento Sans"/>
                <a:cs typeface="Quattrocento Sans"/>
                <a:sym typeface="Quattrocento Sans"/>
              </a:rPr>
              <a:t>Acumulación de capital humano</a:t>
            </a:r>
            <a:endParaRPr b="1">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71470" y="1451596"/>
            <a:ext cx="7358082" cy="2334600"/>
          </a:xfrm>
          <a:prstGeom prst="rect">
            <a:avLst/>
          </a:prstGeom>
        </p:spPr>
        <p:txBody>
          <a:bodyPr spcFirstLastPara="1" wrap="square" lIns="91425" tIns="91425" rIns="91425" bIns="91425" anchor="t" anchorCtr="0">
            <a:noAutofit/>
          </a:bodyPr>
          <a:lstStyle/>
          <a:p>
            <a:pPr algn="just">
              <a:buFont typeface="Arial" pitchFamily="34" charset="0"/>
              <a:buChar char="•"/>
            </a:pPr>
            <a:r>
              <a:rPr lang="es-UY" dirty="0">
                <a:solidFill>
                  <a:schemeClr val="dk1"/>
                </a:solidFill>
                <a:latin typeface="Quattrocento Sans" charset="0"/>
                <a:ea typeface="Quattrocento Sans"/>
                <a:cs typeface="Quattrocento Sans"/>
                <a:sym typeface="Quattrocento Sans"/>
              </a:rPr>
              <a:t>Es el conjunto de conocimientos, competencias y habilidades que poseen las personas y que resultan relevantes para las actividades productivas</a:t>
            </a:r>
          </a:p>
          <a:p>
            <a:pPr algn="just">
              <a:buFont typeface="Arial" pitchFamily="34" charset="0"/>
              <a:buChar char="•"/>
            </a:pPr>
            <a:r>
              <a:rPr lang="es-UY" dirty="0">
                <a:solidFill>
                  <a:schemeClr val="dk1"/>
                </a:solidFill>
                <a:latin typeface="Quattrocento Sans" charset="0"/>
                <a:ea typeface="Quattrocento Sans"/>
                <a:cs typeface="Quattrocento Sans"/>
                <a:sym typeface="Quattrocento Sans"/>
              </a:rPr>
              <a:t>Una definición amplia debe incluir las capacidades de las personas para innovar y sus motivaciones laborales</a:t>
            </a:r>
          </a:p>
          <a:p>
            <a:pPr algn="just">
              <a:buFont typeface="Arial" pitchFamily="34" charset="0"/>
              <a:buChar char="•"/>
            </a:pPr>
            <a:r>
              <a:rPr lang="es-UY" dirty="0">
                <a:solidFill>
                  <a:schemeClr val="dk1"/>
                </a:solidFill>
                <a:latin typeface="Quattrocento Sans" charset="0"/>
                <a:ea typeface="Quattrocento Sans"/>
                <a:cs typeface="Quattrocento Sans"/>
                <a:sym typeface="Quattrocento Sans"/>
              </a:rPr>
              <a:t>Actualmente la teoría económica concibe el capital humano de manera multidimensional </a:t>
            </a:r>
          </a:p>
          <a:p>
            <a:pPr algn="just">
              <a:buFont typeface="Arial" pitchFamily="34" charset="0"/>
              <a:buChar char="•"/>
            </a:pPr>
            <a:r>
              <a:rPr lang="es-UY" dirty="0">
                <a:solidFill>
                  <a:schemeClr val="dk1"/>
                </a:solidFill>
                <a:latin typeface="Quattrocento Sans" charset="0"/>
                <a:sym typeface="Quattrocento Sans"/>
              </a:rPr>
              <a:t>Un</a:t>
            </a:r>
            <a:r>
              <a:rPr lang="es-UY" dirty="0">
                <a:solidFill>
                  <a:schemeClr val="dk1"/>
                </a:solidFill>
                <a:latin typeface="Quattrocento Sans" charset="0"/>
              </a:rPr>
              <a:t>a población educada es necesaria (aunque no suficiente) para el crecimiento y el desarrollo económico del país.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3" name="Google Shape;60;p14"/>
          <p:cNvSpPr txBox="1">
            <a:spLocks noGrp="1"/>
          </p:cNvSpPr>
          <p:nvPr>
            <p:ph type="title"/>
          </p:nvPr>
        </p:nvSpPr>
        <p:spPr>
          <a:xfrm>
            <a:off x="1714480" y="705894"/>
            <a:ext cx="3357586" cy="10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sz="2000" b="1" i="1" dirty="0">
                <a:latin typeface="Quattrocento Sans"/>
                <a:ea typeface="Quattrocento Sans"/>
                <a:cs typeface="Quattrocento Sans"/>
                <a:sym typeface="Quattrocento Sans"/>
              </a:rPr>
              <a:t>Medidas de capital humano</a:t>
            </a:r>
            <a:endParaRPr sz="2000" b="1" i="1">
              <a:latin typeface="Quattrocento Sans"/>
              <a:ea typeface="Quattrocento Sans"/>
              <a:cs typeface="Quattrocento Sans"/>
              <a:sym typeface="Quattrocento Sans"/>
            </a:endParaRPr>
          </a:p>
        </p:txBody>
      </p:sp>
      <p:sp>
        <p:nvSpPr>
          <p:cNvPr id="5" name="Google Shape;61;p14"/>
          <p:cNvSpPr txBox="1">
            <a:spLocks noGrp="1"/>
          </p:cNvSpPr>
          <p:nvPr>
            <p:ph type="body" idx="1"/>
          </p:nvPr>
        </p:nvSpPr>
        <p:spPr>
          <a:xfrm>
            <a:off x="108074" y="1737348"/>
            <a:ext cx="4892554" cy="3191856"/>
          </a:xfrm>
          <a:prstGeom prst="rect">
            <a:avLst/>
          </a:prstGeom>
        </p:spPr>
        <p:txBody>
          <a:bodyPr spcFirstLastPara="1" wrap="square" lIns="91425" tIns="91425" rIns="91425" bIns="91425" anchor="t" anchorCtr="0">
            <a:noAutofit/>
          </a:bodyPr>
          <a:lstStyle/>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Inversión en educación </a:t>
            </a:r>
          </a:p>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Gastos en formación de los trabajadores</a:t>
            </a:r>
          </a:p>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Actividades públicas y privadas orientadas a mejorar la salud de los trabajadores </a:t>
            </a:r>
          </a:p>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Otras actividades que aumenten la productividad de la mano de obra</a:t>
            </a:r>
          </a:p>
          <a:p>
            <a:pPr algn="just">
              <a:buFont typeface="Arial" pitchFamily="34" charset="0"/>
              <a:buChar char="•"/>
            </a:pPr>
            <a:r>
              <a:rPr lang="es-UY" sz="1700" dirty="0">
                <a:solidFill>
                  <a:schemeClr val="dk1"/>
                </a:solidFill>
                <a:latin typeface="Quattrocento Sans"/>
                <a:ea typeface="Quattrocento Sans"/>
                <a:cs typeface="Quattrocento Sans"/>
                <a:sym typeface="Quattrocento Sans"/>
              </a:rPr>
              <a:t>Adquisición de “activos educativos” que contribuyan a mejorar los procesos de aprendizaje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2" name="Google Shape;61;p14"/>
          <p:cNvSpPr txBox="1">
            <a:spLocks noGrp="1"/>
          </p:cNvSpPr>
          <p:nvPr>
            <p:ph type="body" idx="1"/>
          </p:nvPr>
        </p:nvSpPr>
        <p:spPr>
          <a:xfrm>
            <a:off x="785786" y="928676"/>
            <a:ext cx="8072494" cy="2143140"/>
          </a:xfrm>
          <a:prstGeom prst="rect">
            <a:avLst/>
          </a:prstGeom>
          <a:solidFill>
            <a:schemeClr val="bg1"/>
          </a:solidFill>
        </p:spPr>
        <p:txBody>
          <a:bodyPr spcFirstLastPara="1" wrap="square" lIns="91425" tIns="91425" rIns="91425" bIns="91425" anchor="t" anchorCtr="0">
            <a:noAutofit/>
          </a:bodyPr>
          <a:lstStyle/>
          <a:p>
            <a:pPr algn="just">
              <a:buFont typeface="Arial" pitchFamily="34" charset="0"/>
              <a:buChar char="•"/>
            </a:pPr>
            <a:r>
              <a:rPr lang="es-UY" sz="1600" dirty="0">
                <a:solidFill>
                  <a:schemeClr val="dk1"/>
                </a:solidFill>
                <a:latin typeface="Quattrocento Sans"/>
                <a:ea typeface="Quattrocento Sans"/>
                <a:cs typeface="Quattrocento Sans"/>
                <a:sym typeface="Quattrocento Sans"/>
              </a:rPr>
              <a:t>Destaca el papel que tienen los conocimientos y las habilidades humanas en la explicación del crecimiento económico de los países y en la distribución personal del ingreso nacional.</a:t>
            </a:r>
          </a:p>
          <a:p>
            <a:pPr algn="just">
              <a:buFont typeface="Arial" pitchFamily="34" charset="0"/>
              <a:buChar char="•"/>
            </a:pPr>
            <a:r>
              <a:rPr lang="es-UY" sz="1600" dirty="0">
                <a:solidFill>
                  <a:schemeClr val="dk1"/>
                </a:solidFill>
                <a:latin typeface="Quattrocento Sans"/>
                <a:ea typeface="Quattrocento Sans"/>
                <a:cs typeface="Quattrocento Sans"/>
                <a:sym typeface="Quattrocento Sans"/>
              </a:rPr>
              <a:t>Pionero: </a:t>
            </a:r>
            <a:r>
              <a:rPr lang="es-UY" sz="1600" dirty="0" err="1">
                <a:solidFill>
                  <a:schemeClr val="dk1"/>
                </a:solidFill>
                <a:latin typeface="Quattrocento Sans"/>
                <a:ea typeface="Quattrocento Sans"/>
                <a:cs typeface="Quattrocento Sans"/>
                <a:sym typeface="Quattrocento Sans"/>
              </a:rPr>
              <a:t>Schultz</a:t>
            </a:r>
            <a:r>
              <a:rPr lang="es-UY" sz="1600" dirty="0">
                <a:solidFill>
                  <a:schemeClr val="dk1"/>
                </a:solidFill>
                <a:latin typeface="Quattrocento Sans"/>
                <a:ea typeface="Quattrocento Sans"/>
                <a:cs typeface="Quattrocento Sans"/>
                <a:sym typeface="Quattrocento Sans"/>
              </a:rPr>
              <a:t> (Premio Nobel de Economía en 1979). Se basa en que el gasto en educación no puede considerarse un gasto de consumo, sino que debe analizarse con las mismas herramientas y desde la misma perspectiva que la inversión en capital físico.</a:t>
            </a:r>
          </a:p>
          <a:p>
            <a:pPr algn="just">
              <a:buFont typeface="Arial" pitchFamily="34" charset="0"/>
              <a:buChar char="•"/>
            </a:pPr>
            <a:r>
              <a:rPr lang="es-UY" sz="1600" dirty="0">
                <a:solidFill>
                  <a:schemeClr val="dk1"/>
                </a:solidFill>
                <a:latin typeface="Quattrocento Sans"/>
                <a:ea typeface="Quattrocento Sans"/>
                <a:cs typeface="Quattrocento Sans"/>
                <a:sym typeface="Quattrocento Sans"/>
              </a:rPr>
              <a:t>Otros pensadores importantes: Becker, </a:t>
            </a:r>
            <a:r>
              <a:rPr lang="es-UY" sz="1600" dirty="0" err="1">
                <a:solidFill>
                  <a:schemeClr val="dk1"/>
                </a:solidFill>
                <a:latin typeface="Quattrocento Sans"/>
                <a:ea typeface="Quattrocento Sans"/>
                <a:cs typeface="Quattrocento Sans"/>
                <a:sym typeface="Quattrocento Sans"/>
              </a:rPr>
              <a:t>Mincer</a:t>
            </a:r>
            <a:r>
              <a:rPr lang="es-UY" sz="1600" dirty="0">
                <a:solidFill>
                  <a:schemeClr val="dk1"/>
                </a:solidFill>
                <a:latin typeface="Quattrocento Sans"/>
                <a:ea typeface="Quattrocento Sans"/>
                <a:cs typeface="Quattrocento Sans"/>
                <a:sym typeface="Quattrocento Sans"/>
              </a:rPr>
              <a:t>.</a:t>
            </a:r>
          </a:p>
          <a:p>
            <a:pPr algn="just">
              <a:buFont typeface="Arial" pitchFamily="34" charset="0"/>
              <a:buChar char="•"/>
            </a:pPr>
            <a:endParaRPr lang="es-UY" sz="1600" dirty="0">
              <a:solidFill>
                <a:schemeClr val="dk1"/>
              </a:solidFill>
              <a:latin typeface="Quattrocento Sans"/>
              <a:ea typeface="Quattrocento Sans"/>
              <a:cs typeface="Quattrocento Sans"/>
              <a:sym typeface="Quattrocento Sans"/>
            </a:endParaRPr>
          </a:p>
        </p:txBody>
      </p:sp>
      <p:sp>
        <p:nvSpPr>
          <p:cNvPr id="3" name="Google Shape;60;p14"/>
          <p:cNvSpPr txBox="1">
            <a:spLocks noGrp="1"/>
          </p:cNvSpPr>
          <p:nvPr>
            <p:ph type="title"/>
          </p:nvPr>
        </p:nvSpPr>
        <p:spPr>
          <a:xfrm>
            <a:off x="2357422" y="428610"/>
            <a:ext cx="6572296" cy="500066"/>
          </a:xfrm>
          <a:prstGeom prst="rect">
            <a:avLst/>
          </a:prstGeom>
          <a:solidFill>
            <a:schemeClr val="bg1"/>
          </a:solidFill>
        </p:spPr>
        <p:txBody>
          <a:bodyPr spcFirstLastPara="1" wrap="square" lIns="91425" tIns="91425" rIns="91425" bIns="91425" anchor="t" anchorCtr="0">
            <a:noAutofit/>
          </a:bodyPr>
          <a:lstStyle/>
          <a:p>
            <a:pPr marL="0" lvl="0" indent="0" algn="l" rtl="0">
              <a:spcBef>
                <a:spcPts val="0"/>
              </a:spcBef>
              <a:spcAft>
                <a:spcPts val="0"/>
              </a:spcAft>
              <a:buNone/>
            </a:pPr>
            <a:r>
              <a:rPr lang="es-UY" b="1" dirty="0">
                <a:latin typeface="Quattrocento Sans"/>
                <a:ea typeface="Quattrocento Sans"/>
                <a:cs typeface="Quattrocento Sans"/>
                <a:sym typeface="Quattrocento Sans"/>
              </a:rPr>
              <a:t>Teoría Económica del Capital Humano </a:t>
            </a:r>
            <a:endParaRPr b="1">
              <a:latin typeface="Quattrocento Sans"/>
              <a:ea typeface="Quattrocento Sans"/>
              <a:cs typeface="Quattrocento Sans"/>
              <a:sym typeface="Quattrocento Sans"/>
            </a:endParaRPr>
          </a:p>
        </p:txBody>
      </p:sp>
      <p:pic>
        <p:nvPicPr>
          <p:cNvPr id="4" name="3 Imagen" descr="schultz.jpg"/>
          <p:cNvPicPr>
            <a:picLocks noChangeAspect="1"/>
          </p:cNvPicPr>
          <p:nvPr/>
        </p:nvPicPr>
        <p:blipFill>
          <a:blip r:embed="rId4"/>
          <a:stretch>
            <a:fillRect/>
          </a:stretch>
        </p:blipFill>
        <p:spPr>
          <a:xfrm>
            <a:off x="0" y="3318513"/>
            <a:ext cx="1214446" cy="1824987"/>
          </a:xfrm>
          <a:prstGeom prst="rect">
            <a:avLst/>
          </a:prstGeom>
        </p:spPr>
      </p:pic>
      <p:sp>
        <p:nvSpPr>
          <p:cNvPr id="5" name="4 Flecha doblada"/>
          <p:cNvSpPr/>
          <p:nvPr/>
        </p:nvSpPr>
        <p:spPr>
          <a:xfrm>
            <a:off x="428596" y="2000246"/>
            <a:ext cx="428628" cy="1285884"/>
          </a:xfrm>
          <a:prstGeom prst="bentArrow">
            <a:avLst>
              <a:gd name="adj1" fmla="val 25000"/>
              <a:gd name="adj2" fmla="val 25000"/>
              <a:gd name="adj3" fmla="val 25000"/>
              <a:gd name="adj4" fmla="val 35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3" name="2 CuadroTexto"/>
          <p:cNvSpPr txBox="1"/>
          <p:nvPr/>
        </p:nvSpPr>
        <p:spPr>
          <a:xfrm>
            <a:off x="4644008" y="1851670"/>
            <a:ext cx="4286280" cy="523220"/>
          </a:xfrm>
          <a:prstGeom prst="rect">
            <a:avLst/>
          </a:prstGeom>
          <a:noFill/>
        </p:spPr>
        <p:txBody>
          <a:bodyPr wrap="square" rtlCol="0">
            <a:spAutoFit/>
          </a:bodyPr>
          <a:lstStyle/>
          <a:p>
            <a:r>
              <a:rPr lang="es-UY" b="1" dirty="0"/>
              <a:t>Nivel Educativo de la Población (25 años y más) y PIB per cápita (dólares ajustados por PPP)</a:t>
            </a:r>
          </a:p>
        </p:txBody>
      </p:sp>
      <p:sp>
        <p:nvSpPr>
          <p:cNvPr id="4" name="Google Shape;60;p14"/>
          <p:cNvSpPr txBox="1">
            <a:spLocks noGrp="1"/>
          </p:cNvSpPr>
          <p:nvPr>
            <p:ph type="title"/>
          </p:nvPr>
        </p:nvSpPr>
        <p:spPr>
          <a:xfrm>
            <a:off x="1857356" y="428610"/>
            <a:ext cx="5857916" cy="500066"/>
          </a:xfrm>
          <a:prstGeom prst="rect">
            <a:avLst/>
          </a:prstGeom>
          <a:solidFill>
            <a:schemeClr val="bg1"/>
          </a:solidFill>
        </p:spPr>
        <p:txBody>
          <a:bodyPr spcFirstLastPara="1" wrap="square" lIns="91425" tIns="91425" rIns="91425" bIns="91425" anchor="t" anchorCtr="0">
            <a:noAutofit/>
          </a:bodyPr>
          <a:lstStyle/>
          <a:p>
            <a:pPr marL="0" lvl="0" indent="0" algn="l" rtl="0">
              <a:spcBef>
                <a:spcPts val="0"/>
              </a:spcBef>
              <a:spcAft>
                <a:spcPts val="0"/>
              </a:spcAft>
              <a:buNone/>
            </a:pPr>
            <a:r>
              <a:rPr lang="es-UY" b="1" dirty="0">
                <a:latin typeface="Quattrocento Sans"/>
                <a:ea typeface="Quattrocento Sans"/>
                <a:cs typeface="Quattrocento Sans"/>
                <a:sym typeface="Quattrocento Sans"/>
              </a:rPr>
              <a:t>Educación y Crecimiento Económico </a:t>
            </a:r>
            <a:br>
              <a:rPr lang="es-UY" b="1" dirty="0">
                <a:latin typeface="Quattrocento Sans"/>
                <a:ea typeface="Quattrocento Sans"/>
                <a:cs typeface="Quattrocento Sans"/>
                <a:sym typeface="Quattrocento Sans"/>
              </a:rPr>
            </a:br>
            <a:endParaRPr b="1">
              <a:latin typeface="Quattrocento Sans"/>
              <a:ea typeface="Quattrocento Sans"/>
              <a:cs typeface="Quattrocento Sans"/>
              <a:sym typeface="Quattrocento Sans"/>
            </a:endParaRPr>
          </a:p>
        </p:txBody>
      </p:sp>
      <p:sp>
        <p:nvSpPr>
          <p:cNvPr id="5" name="Google Shape;61;p14"/>
          <p:cNvSpPr txBox="1">
            <a:spLocks noGrp="1"/>
          </p:cNvSpPr>
          <p:nvPr>
            <p:ph type="body" idx="1"/>
          </p:nvPr>
        </p:nvSpPr>
        <p:spPr>
          <a:xfrm>
            <a:off x="1857356" y="1428742"/>
            <a:ext cx="2714644" cy="3357586"/>
          </a:xfrm>
          <a:prstGeom prst="rect">
            <a:avLst/>
          </a:prstGeom>
          <a:solidFill>
            <a:schemeClr val="bg1"/>
          </a:solidFill>
        </p:spPr>
        <p:txBody>
          <a:bodyPr spcFirstLastPara="1" wrap="square" lIns="91425" tIns="91425" rIns="91425" bIns="91425" anchor="t" anchorCtr="0">
            <a:noAutofit/>
          </a:bodyPr>
          <a:lstStyle/>
          <a:p>
            <a:pPr>
              <a:buFont typeface="Arial" pitchFamily="34" charset="0"/>
              <a:buChar char="•"/>
            </a:pPr>
            <a:r>
              <a:rPr lang="es-UY" sz="1700" dirty="0">
                <a:solidFill>
                  <a:schemeClr val="dk1"/>
                </a:solidFill>
                <a:latin typeface="Quattrocento Sans"/>
                <a:ea typeface="Quattrocento Sans"/>
                <a:cs typeface="Quattrocento Sans"/>
                <a:sym typeface="Quattrocento Sans"/>
              </a:rPr>
              <a:t>Los países en los que se observa un mayor nivel educativo de la población, en general, tienen  mayores ingresos per cápita.</a:t>
            </a:r>
          </a:p>
          <a:p>
            <a:pPr algn="just">
              <a:buFont typeface="Arial" pitchFamily="34" charset="0"/>
              <a:buChar char="•"/>
            </a:pPr>
            <a:endParaRPr lang="es-UY" sz="1700" dirty="0">
              <a:solidFill>
                <a:schemeClr val="dk1"/>
              </a:solidFill>
              <a:latin typeface="Quattrocento Sans"/>
              <a:ea typeface="Quattrocento Sans"/>
              <a:cs typeface="Quattrocento Sans"/>
              <a:sym typeface="Quattrocento Sans"/>
            </a:endParaRPr>
          </a:p>
          <a:p>
            <a:pPr>
              <a:buFont typeface="Arial" pitchFamily="34" charset="0"/>
              <a:buChar char="•"/>
            </a:pPr>
            <a:r>
              <a:rPr lang="es-UY" sz="1700" dirty="0">
                <a:solidFill>
                  <a:schemeClr val="dk1"/>
                </a:solidFill>
                <a:latin typeface="Quattrocento Sans"/>
                <a:ea typeface="Quattrocento Sans"/>
                <a:cs typeface="Quattrocento Sans"/>
                <a:sym typeface="Quattrocento Sans"/>
              </a:rPr>
              <a:t>No implica que exista un vínculo causal en  determinada dirección entre ambas variables</a:t>
            </a:r>
          </a:p>
        </p:txBody>
      </p:sp>
      <p:pic>
        <p:nvPicPr>
          <p:cNvPr id="6" name="Imagen 5">
            <a:extLst>
              <a:ext uri="{FF2B5EF4-FFF2-40B4-BE49-F238E27FC236}">
                <a16:creationId xmlns:a16="http://schemas.microsoft.com/office/drawing/2014/main" id="{E003012C-76F5-4817-8ABE-4A9FD97ADEC7}"/>
              </a:ext>
            </a:extLst>
          </p:cNvPr>
          <p:cNvPicPr>
            <a:picLocks noChangeAspect="1"/>
          </p:cNvPicPr>
          <p:nvPr/>
        </p:nvPicPr>
        <p:blipFill>
          <a:blip r:embed="rId4"/>
          <a:stretch>
            <a:fillRect/>
          </a:stretch>
        </p:blipFill>
        <p:spPr>
          <a:xfrm>
            <a:off x="4572000" y="2374890"/>
            <a:ext cx="4286280" cy="268940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3" name="Google Shape;61;p14"/>
          <p:cNvSpPr txBox="1">
            <a:spLocks noGrp="1"/>
          </p:cNvSpPr>
          <p:nvPr>
            <p:ph type="body" idx="1"/>
          </p:nvPr>
        </p:nvSpPr>
        <p:spPr>
          <a:xfrm>
            <a:off x="1000100" y="1643056"/>
            <a:ext cx="5929354" cy="2214578"/>
          </a:xfrm>
          <a:prstGeom prst="rect">
            <a:avLst/>
          </a:prstGeom>
          <a:noFill/>
        </p:spPr>
        <p:txBody>
          <a:bodyPr spcFirstLastPara="1" wrap="square" lIns="91425" tIns="91425" rIns="91425" bIns="91425" anchor="t" anchorCtr="0">
            <a:noAutofit/>
          </a:bodyPr>
          <a:lstStyle/>
          <a:p>
            <a:pPr algn="just">
              <a:buNone/>
            </a:pPr>
            <a:r>
              <a:rPr lang="es-UY" sz="2000" i="1" dirty="0">
                <a:solidFill>
                  <a:schemeClr val="dk1"/>
                </a:solidFill>
                <a:latin typeface="Quattrocento Sans"/>
                <a:ea typeface="Quattrocento Sans"/>
                <a:cs typeface="Quattrocento Sans"/>
                <a:sym typeface="Quattrocento Sans"/>
              </a:rPr>
              <a:t>	La acumulación de capital humano actúa como un determinante del crecimiento económico en sí mismo y además actúa como un factor de atracción de otras formas de capital (como el capital físico).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29190" y="1857370"/>
            <a:ext cx="3929090" cy="523220"/>
          </a:xfrm>
          <a:prstGeom prst="rect">
            <a:avLst/>
          </a:prstGeom>
          <a:noFill/>
        </p:spPr>
        <p:txBody>
          <a:bodyPr wrap="square" rtlCol="0">
            <a:spAutoFit/>
          </a:bodyPr>
          <a:lstStyle/>
          <a:p>
            <a:r>
              <a:rPr lang="es-UY" b="1" dirty="0">
                <a:latin typeface="Quattrocento Sans" charset="0"/>
              </a:rPr>
              <a:t>Retornos salariales por nivel educativo</a:t>
            </a:r>
          </a:p>
          <a:p>
            <a:r>
              <a:rPr lang="es-UY" b="1" dirty="0">
                <a:latin typeface="Quattrocento Sans" charset="0"/>
              </a:rPr>
              <a:t>Diferencial respecto a “hasta primaria completa”</a:t>
            </a:r>
          </a:p>
        </p:txBody>
      </p:sp>
      <p:sp>
        <p:nvSpPr>
          <p:cNvPr id="5" name="Google Shape;60;p14"/>
          <p:cNvSpPr txBox="1">
            <a:spLocks noGrp="1"/>
          </p:cNvSpPr>
          <p:nvPr>
            <p:ph type="title"/>
          </p:nvPr>
        </p:nvSpPr>
        <p:spPr>
          <a:xfrm>
            <a:off x="428596" y="214296"/>
            <a:ext cx="7500990" cy="500066"/>
          </a:xfrm>
          <a:prstGeom prst="rect">
            <a:avLst/>
          </a:prstGeom>
          <a:solidFill>
            <a:schemeClr val="bg1"/>
          </a:solidFill>
        </p:spPr>
        <p:txBody>
          <a:bodyPr spcFirstLastPara="1" wrap="square" lIns="91425" tIns="91425" rIns="91425" bIns="91425" anchor="t" anchorCtr="0">
            <a:noAutofit/>
          </a:bodyPr>
          <a:lstStyle/>
          <a:p>
            <a:pPr marL="0" lvl="0" indent="0" algn="l" rtl="0">
              <a:spcBef>
                <a:spcPts val="0"/>
              </a:spcBef>
              <a:spcAft>
                <a:spcPts val="0"/>
              </a:spcAft>
              <a:buNone/>
            </a:pPr>
            <a:r>
              <a:rPr lang="es-UY" sz="2000" b="1" i="1" dirty="0">
                <a:latin typeface="Quattrocento Sans"/>
                <a:ea typeface="Quattrocento Sans"/>
                <a:cs typeface="Quattrocento Sans"/>
                <a:sym typeface="Quattrocento Sans"/>
              </a:rPr>
              <a:t>Beneficios privados y sociales de la inversión en educación </a:t>
            </a:r>
            <a:endParaRPr sz="2000" b="1" i="1">
              <a:latin typeface="Quattrocento Sans"/>
              <a:ea typeface="Quattrocento Sans"/>
              <a:cs typeface="Quattrocento Sans"/>
              <a:sym typeface="Quattrocento Sans"/>
            </a:endParaRPr>
          </a:p>
        </p:txBody>
      </p:sp>
      <p:sp>
        <p:nvSpPr>
          <p:cNvPr id="6" name="Google Shape;61;p14"/>
          <p:cNvSpPr txBox="1">
            <a:spLocks noGrp="1"/>
          </p:cNvSpPr>
          <p:nvPr>
            <p:ph type="body" idx="1"/>
          </p:nvPr>
        </p:nvSpPr>
        <p:spPr>
          <a:xfrm>
            <a:off x="142876" y="1142990"/>
            <a:ext cx="4357686" cy="3214710"/>
          </a:xfrm>
          <a:prstGeom prst="rect">
            <a:avLst/>
          </a:prstGeom>
          <a:solidFill>
            <a:schemeClr val="bg1"/>
          </a:solidFill>
        </p:spPr>
        <p:txBody>
          <a:bodyPr spcFirstLastPara="1" wrap="square" lIns="91425" tIns="91425" rIns="91425" bIns="91425" anchor="t" anchorCtr="0">
            <a:noAutofit/>
          </a:bodyPr>
          <a:lstStyle/>
          <a:p>
            <a:pPr algn="just"/>
            <a:r>
              <a:rPr lang="es-UY" sz="1700" dirty="0">
                <a:solidFill>
                  <a:schemeClr val="dk1"/>
                </a:solidFill>
                <a:latin typeface="Quattrocento Sans"/>
                <a:ea typeface="Quattrocento Sans"/>
                <a:cs typeface="Quattrocento Sans"/>
                <a:sym typeface="Quattrocento Sans"/>
              </a:rPr>
              <a:t>Los mayores niveles educativos se relacionan con ingresos superiores y con una inserción más estable de las personas en el mercado de trabajo.</a:t>
            </a:r>
          </a:p>
          <a:p>
            <a:pPr algn="just"/>
            <a:r>
              <a:rPr lang="es-UY" sz="1700" dirty="0">
                <a:solidFill>
                  <a:schemeClr val="dk1"/>
                </a:solidFill>
                <a:latin typeface="Quattrocento Sans"/>
                <a:ea typeface="Quattrocento Sans"/>
                <a:cs typeface="Quattrocento Sans"/>
                <a:sym typeface="Quattrocento Sans"/>
              </a:rPr>
              <a:t>En el gráfico se muestra que completar una carrera terciaria “paga más” en el mercado laboral que completar secundaria, y ésta, “paga más” que haber completado primaria.</a:t>
            </a:r>
          </a:p>
        </p:txBody>
      </p:sp>
      <p:pic>
        <p:nvPicPr>
          <p:cNvPr id="1026" name="Picture 2"/>
          <p:cNvPicPr>
            <a:picLocks noChangeAspect="1" noChangeArrowheads="1"/>
          </p:cNvPicPr>
          <p:nvPr/>
        </p:nvPicPr>
        <p:blipFill>
          <a:blip r:embed="rId2"/>
          <a:srcRect b="10678"/>
          <a:stretch>
            <a:fillRect/>
          </a:stretch>
        </p:blipFill>
        <p:spPr bwMode="auto">
          <a:xfrm>
            <a:off x="4643438" y="2395921"/>
            <a:ext cx="4348759" cy="2747579"/>
          </a:xfrm>
          <a:prstGeom prst="rect">
            <a:avLst/>
          </a:prstGeom>
          <a:noFill/>
          <a:ln w="9525">
            <a:noFill/>
            <a:miter lim="800000"/>
            <a:headEnd/>
            <a:tailEnd/>
          </a:ln>
          <a:effectLst/>
        </p:spPr>
      </p:pic>
      <p:sp>
        <p:nvSpPr>
          <p:cNvPr id="7" name="6 Flecha derecha"/>
          <p:cNvSpPr/>
          <p:nvPr/>
        </p:nvSpPr>
        <p:spPr>
          <a:xfrm>
            <a:off x="714348" y="4071948"/>
            <a:ext cx="857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8" name="Google Shape;60;p14"/>
          <p:cNvSpPr txBox="1">
            <a:spLocks/>
          </p:cNvSpPr>
          <p:nvPr/>
        </p:nvSpPr>
        <p:spPr>
          <a:xfrm>
            <a:off x="1643042" y="3929072"/>
            <a:ext cx="3133748" cy="500066"/>
          </a:xfrm>
          <a:prstGeom prst="rect">
            <a:avLst/>
          </a:prstGeom>
          <a:solidFill>
            <a:schemeClr val="bg1"/>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s-UY" sz="1800" i="1" u="none" strike="noStrike" kern="0" cap="none" spc="0" normalizeH="0" baseline="0" noProof="0">
                <a:ln>
                  <a:noFill/>
                </a:ln>
                <a:solidFill>
                  <a:schemeClr val="dk1"/>
                </a:solidFill>
                <a:effectLst/>
                <a:uLnTx/>
                <a:uFillTx/>
                <a:latin typeface="Quattrocento Sans"/>
                <a:ea typeface="Quattrocento Sans"/>
                <a:cs typeface="Quattrocento Sans"/>
                <a:sym typeface="Quattrocento Sans"/>
              </a:rPr>
              <a:t>“Premio salarial” por completar ciclos educativos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2903</Words>
  <Application>Microsoft Office PowerPoint</Application>
  <PresentationFormat>Presentación en pantalla (16:9)</PresentationFormat>
  <Paragraphs>195</Paragraphs>
  <Slides>38</Slides>
  <Notes>33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38</vt:i4>
      </vt:variant>
    </vt:vector>
  </HeadingPairs>
  <TitlesOfParts>
    <vt:vector size="41" baseType="lpstr">
      <vt:lpstr>Quattrocento Sans</vt:lpstr>
      <vt:lpstr>Arial</vt:lpstr>
      <vt:lpstr>Simple Light</vt:lpstr>
      <vt:lpstr>Presentación de PowerPoint</vt:lpstr>
      <vt:lpstr>Definiciones de interés </vt:lpstr>
      <vt:lpstr>Presentación de PowerPoint</vt:lpstr>
      <vt:lpstr>Acumulación de capital humano</vt:lpstr>
      <vt:lpstr>Medidas de capital humano</vt:lpstr>
      <vt:lpstr>Teoría Económica del Capital Humano </vt:lpstr>
      <vt:lpstr>Educación y Crecimiento Económico  </vt:lpstr>
      <vt:lpstr>Presentación de PowerPoint</vt:lpstr>
      <vt:lpstr>Beneficios privados y sociales de la inversión en educación </vt:lpstr>
      <vt:lpstr>Presentación de PowerPoint</vt:lpstr>
      <vt:lpstr>Externalidades de la educación (efecto derrame)</vt:lpstr>
      <vt:lpstr>Costos y beneficios de la inversión en educación </vt:lpstr>
      <vt:lpstr>Presentación de PowerPoint</vt:lpstr>
      <vt:lpstr>Presentación de PowerPoint</vt:lpstr>
      <vt:lpstr>Presentación de PowerPoint</vt:lpstr>
      <vt:lpstr>Presentación de PowerPoint</vt:lpstr>
      <vt:lpstr>Estimación del retorno privado de la educación </vt:lpstr>
      <vt:lpstr>Retornos sociales de la educación  </vt:lpstr>
      <vt:lpstr>Financiamiento público de la educación por parte del Estado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Función de Producción Educativa (FPE)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Facundo Visconti</cp:lastModifiedBy>
  <cp:revision>215</cp:revision>
  <dcterms:modified xsi:type="dcterms:W3CDTF">2025-11-19T21:44:45Z</dcterms:modified>
</cp:coreProperties>
</file>