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3" r:id="rId8"/>
    <p:sldId id="267" r:id="rId9"/>
    <p:sldId id="268" r:id="rId10"/>
    <p:sldId id="269" r:id="rId11"/>
    <p:sldId id="270" r:id="rId12"/>
    <p:sldId id="271" r:id="rId13"/>
    <p:sldId id="272" r:id="rId14"/>
    <p:sldId id="273" r:id="rId15"/>
    <p:sldId id="278" r:id="rId16"/>
    <p:sldId id="275" r:id="rId17"/>
    <p:sldId id="264" r:id="rId18"/>
    <p:sldId id="276" r:id="rId19"/>
    <p:sldId id="277" r:id="rId20"/>
    <p:sldId id="262" r:id="rId21"/>
    <p:sldId id="279" r:id="rId22"/>
    <p:sldId id="280" r:id="rId23"/>
  </p:sldIdLst>
  <p:sldSz cx="9144000" cy="5143500" type="screen16x9"/>
  <p:notesSz cx="6858000" cy="9144000"/>
  <p:embeddedFontLst>
    <p:embeddedFont>
      <p:font typeface="Quattrocento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51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02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UY"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525"/>
            <a:ext cx="5755500" cy="11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200" b="1" dirty="0">
                <a:latin typeface="Quattrocento Sans"/>
                <a:ea typeface="Quattrocento Sans"/>
                <a:cs typeface="Quattrocento Sans"/>
                <a:sym typeface="Quattrocento Sans"/>
              </a:rPr>
              <a:t>PARA ENTENDER LA ECONOMÍA DEL URUGUAY</a:t>
            </a:r>
            <a:endParaRPr sz="3200" b="1">
              <a:latin typeface="Quattrocento Sans"/>
              <a:ea typeface="Quattrocento Sans"/>
              <a:cs typeface="Quattrocento Sans"/>
              <a:sym typeface="Quattrocento Sans"/>
            </a:endParaRPr>
          </a:p>
        </p:txBody>
      </p:sp>
      <p:sp>
        <p:nvSpPr>
          <p:cNvPr id="55" name="Google Shape;55;p13"/>
          <p:cNvSpPr txBox="1"/>
          <p:nvPr/>
        </p:nvSpPr>
        <p:spPr>
          <a:xfrm>
            <a:off x="2928926" y="2060225"/>
            <a:ext cx="3500462"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dirty="0">
                <a:latin typeface="Quattrocento Sans"/>
                <a:ea typeface="Quattrocento Sans"/>
                <a:cs typeface="Quattrocento Sans"/>
                <a:sym typeface="Quattrocento Sans"/>
              </a:rPr>
              <a:t>Capítulo 1: Introducción</a:t>
            </a:r>
            <a:endParaRPr sz="2000">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923F8D18-488D-4C23-A91C-05B540A8A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1830"/>
            <a:ext cx="9143999" cy="1851670"/>
          </a:xfrm>
          <a:prstGeom prst="rect">
            <a:avLst/>
          </a:prstGeom>
        </p:spPr>
      </p:pic>
      <p:pic>
        <p:nvPicPr>
          <p:cNvPr id="5" name="Imagen 4">
            <a:extLst>
              <a:ext uri="{FF2B5EF4-FFF2-40B4-BE49-F238E27FC236}">
                <a16:creationId xmlns:a16="http://schemas.microsoft.com/office/drawing/2014/main" id="{8CB5C432-A1CB-4C57-83CA-EBE054E65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06469"/>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726552" y="500049"/>
            <a:ext cx="5150740" cy="3214710"/>
          </a:xfrm>
          <a:prstGeom prst="rect">
            <a:avLst/>
          </a:prstGeom>
          <a:noFill/>
          <a:ln w="9525">
            <a:noFill/>
            <a:miter lim="800000"/>
            <a:headEnd/>
            <a:tailEnd/>
          </a:ln>
          <a:effectLst/>
        </p:spPr>
      </p:pic>
      <p:sp>
        <p:nvSpPr>
          <p:cNvPr id="6" name="Google Shape;105;p21"/>
          <p:cNvSpPr txBox="1">
            <a:spLocks/>
          </p:cNvSpPr>
          <p:nvPr/>
        </p:nvSpPr>
        <p:spPr>
          <a:xfrm>
            <a:off x="500034" y="357172"/>
            <a:ext cx="3226518" cy="421484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20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Producto a nivel</a:t>
            </a:r>
            <a:r>
              <a:rPr kumimoji="0" lang="es-UY" sz="2000"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agregado:</a:t>
            </a:r>
          </a:p>
          <a:p>
            <a:pPr lvl="0" algn="just">
              <a:lnSpc>
                <a:spcPct val="115000"/>
              </a:lnSpc>
              <a:spcAft>
                <a:spcPts val="1600"/>
              </a:spcAft>
              <a:buClr>
                <a:schemeClr val="dk1"/>
              </a:buClr>
              <a:buSzPts val="1100"/>
              <a:defRPr/>
            </a:pPr>
            <a:r>
              <a:rPr lang="es-UY" sz="1700" dirty="0">
                <a:solidFill>
                  <a:schemeClr val="tx1"/>
                </a:solidFill>
                <a:latin typeface="Quattrocento Sans"/>
                <a:ea typeface="Quattrocento Sans"/>
                <a:cs typeface="Quattrocento Sans"/>
                <a:sym typeface="Quattrocento Sans"/>
              </a:rPr>
              <a:t>A nivel agregado, la suma de las decisiones de todos los vendedores y compradores determina el resultado macroeconómico del mercado global de bienes y servicios. </a:t>
            </a:r>
          </a:p>
          <a:p>
            <a:pPr lvl="0" algn="just">
              <a:lnSpc>
                <a:spcPct val="115000"/>
              </a:lnSpc>
              <a:spcAft>
                <a:spcPts val="1600"/>
              </a:spcAft>
              <a:buClr>
                <a:schemeClr val="dk1"/>
              </a:buClr>
              <a:buSzPts val="1100"/>
              <a:defRPr/>
            </a:pPr>
            <a:r>
              <a:rPr lang="es-UY" sz="1700" dirty="0">
                <a:solidFill>
                  <a:schemeClr val="tx1"/>
                </a:solidFill>
                <a:latin typeface="Quattrocento Sans"/>
                <a:ea typeface="Quattrocento Sans"/>
                <a:cs typeface="Quattrocento Sans"/>
                <a:sym typeface="Quattrocento Sans"/>
              </a:rPr>
              <a:t>Si suponemos que todos los bienes y servicios producidos son vendidos, este flujo monetario representa lo que se denomina producto interno bruto (PIB).</a:t>
            </a:r>
            <a:endParaRPr kumimoji="0" lang="es-UY" sz="1700"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sz="18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lang="es-UY" sz="1800" b="1" dirty="0">
              <a:solidFill>
                <a:schemeClr val="tx1"/>
              </a:solidFill>
              <a:latin typeface="Quattrocento Sans"/>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sz="18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sz="14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57620" y="843558"/>
            <a:ext cx="5228221" cy="3593739"/>
          </a:xfrm>
          <a:prstGeom prst="rect">
            <a:avLst/>
          </a:prstGeom>
          <a:noFill/>
          <a:ln w="9525">
            <a:noFill/>
            <a:miter lim="800000"/>
            <a:headEnd/>
            <a:tailEnd/>
          </a:ln>
          <a:effectLst/>
        </p:spPr>
      </p:pic>
      <p:sp>
        <p:nvSpPr>
          <p:cNvPr id="3" name="2 CuadroTexto"/>
          <p:cNvSpPr txBox="1"/>
          <p:nvPr/>
        </p:nvSpPr>
        <p:spPr>
          <a:xfrm>
            <a:off x="142844" y="-18"/>
            <a:ext cx="3786214" cy="4000546"/>
          </a:xfrm>
          <a:prstGeom prst="rect">
            <a:avLst/>
          </a:prstGeom>
          <a:noFill/>
          <a:ln>
            <a:noFill/>
          </a:ln>
        </p:spPr>
        <p:txBody>
          <a:bodyPr spcFirstLastPara="1" wrap="square" lIns="91425" tIns="91425" rIns="91425" bIns="91425" anchor="t" anchorCtr="0">
            <a:noAutofit/>
          </a:bodyPr>
          <a:lstStyle/>
          <a:p>
            <a:pPr algn="just">
              <a:lnSpc>
                <a:spcPct val="115000"/>
              </a:lnSpc>
              <a:spcAft>
                <a:spcPts val="1600"/>
              </a:spcAft>
              <a:buClr>
                <a:schemeClr val="dk1"/>
              </a:buClr>
              <a:buSzPts val="1100"/>
              <a:defRPr/>
            </a:pPr>
            <a:r>
              <a:rPr lang="es-UY" sz="2000" b="1" dirty="0">
                <a:solidFill>
                  <a:schemeClr val="tx1"/>
                </a:solidFill>
                <a:latin typeface="Quattrocento Sans"/>
                <a:ea typeface="Quattrocento Sans"/>
                <a:cs typeface="Quattrocento Sans"/>
                <a:sym typeface="Quattrocento Sans"/>
              </a:rPr>
              <a:t>Ingreso o Renta Nacional (Y)</a:t>
            </a:r>
            <a:endParaRPr lang="es-UY" sz="2000" dirty="0">
              <a:solidFill>
                <a:schemeClr val="tx1"/>
              </a:solidFill>
              <a:latin typeface="Quattrocento Sans"/>
              <a:ea typeface="Quattrocento Sans"/>
              <a:cs typeface="Quattrocento Sans"/>
              <a:sym typeface="Quattrocento Sans"/>
            </a:endParaRPr>
          </a:p>
          <a:p>
            <a:pPr algn="just">
              <a:lnSpc>
                <a:spcPct val="115000"/>
              </a:lnSpc>
              <a:spcAft>
                <a:spcPts val="1600"/>
              </a:spcAft>
              <a:buClr>
                <a:schemeClr val="dk1"/>
              </a:buClr>
              <a:buSzPts val="1100"/>
              <a:defRPr/>
            </a:pPr>
            <a:r>
              <a:rPr lang="es-UY" sz="1700" dirty="0">
                <a:solidFill>
                  <a:schemeClr val="tx1"/>
                </a:solidFill>
                <a:latin typeface="Quattrocento Sans"/>
                <a:ea typeface="Quattrocento Sans"/>
                <a:cs typeface="Quattrocento Sans"/>
                <a:sym typeface="Quattrocento Sans"/>
              </a:rPr>
              <a:t>Es el ingreso que reciben los hogares a nivel de toda la economía, compuesto por lo que  las empresas pagan a las familias por el servicio de los factores. </a:t>
            </a:r>
          </a:p>
          <a:p>
            <a:pPr algn="just">
              <a:lnSpc>
                <a:spcPct val="115000"/>
              </a:lnSpc>
              <a:spcAft>
                <a:spcPts val="1600"/>
              </a:spcAft>
              <a:buClr>
                <a:schemeClr val="dk1"/>
              </a:buClr>
              <a:buSzPts val="1100"/>
              <a:defRPr/>
            </a:pPr>
            <a:r>
              <a:rPr lang="en-US" sz="2000" dirty="0">
                <a:solidFill>
                  <a:schemeClr val="tx1"/>
                </a:solidFill>
                <a:latin typeface="Quattrocento Sans"/>
                <a:ea typeface="Quattrocento Sans"/>
                <a:cs typeface="Quattrocento Sans"/>
                <a:sym typeface="Quattrocento Sans"/>
              </a:rPr>
              <a:t>Consumo privado (C)</a:t>
            </a:r>
            <a:endParaRPr lang="es-UY" sz="2000" dirty="0">
              <a:solidFill>
                <a:schemeClr val="tx1"/>
              </a:solidFill>
              <a:latin typeface="Quattrocento Sans"/>
              <a:ea typeface="Quattrocento Sans"/>
              <a:cs typeface="Quattrocento Sans"/>
              <a:sym typeface="Quattrocento Sans"/>
            </a:endParaRPr>
          </a:p>
          <a:p>
            <a:pPr algn="just">
              <a:lnSpc>
                <a:spcPct val="115000"/>
              </a:lnSpc>
              <a:spcAft>
                <a:spcPts val="1600"/>
              </a:spcAft>
              <a:buClr>
                <a:schemeClr val="dk1"/>
              </a:buClr>
              <a:buSzPts val="1100"/>
              <a:defRPr/>
            </a:pPr>
            <a:r>
              <a:rPr lang="es-UY" sz="1700" dirty="0">
                <a:solidFill>
                  <a:schemeClr val="tx1"/>
                </a:solidFill>
                <a:latin typeface="Quattrocento Sans"/>
                <a:ea typeface="Quattrocento Sans"/>
                <a:cs typeface="Quattrocento Sans"/>
                <a:sym typeface="Quattrocento Sans"/>
              </a:rPr>
              <a:t>En esta economía simple, donde no hay ahorro (por lo que todo el ingreso de las familias se gasta), no hay relaciones con el resto del mundo y el gobierno no es un agente económico, toda la producción es consumida, a su vez, todo el ingreso es  igual al producto: PIB=C=Y.</a:t>
            </a:r>
          </a:p>
          <a:p>
            <a:pPr algn="just">
              <a:lnSpc>
                <a:spcPct val="115000"/>
              </a:lnSpc>
              <a:spcAft>
                <a:spcPts val="1600"/>
              </a:spcAft>
              <a:buClr>
                <a:schemeClr val="dk1"/>
              </a:buClr>
              <a:buSzPts val="1100"/>
              <a:defRPr/>
            </a:pPr>
            <a:endParaRPr lang="es-UY" sz="1200" i="1" dirty="0">
              <a:solidFill>
                <a:schemeClr val="tx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211960" y="1419622"/>
            <a:ext cx="4429156" cy="2975027"/>
          </a:xfrm>
          <a:prstGeom prst="rect">
            <a:avLst/>
          </a:prstGeom>
          <a:noFill/>
          <a:ln w="9525">
            <a:noFill/>
            <a:miter lim="800000"/>
            <a:headEnd/>
            <a:tailEnd/>
          </a:ln>
          <a:effectLst/>
        </p:spPr>
      </p:pic>
      <p:sp>
        <p:nvSpPr>
          <p:cNvPr id="3" name="2 CuadroTexto"/>
          <p:cNvSpPr txBox="1"/>
          <p:nvPr/>
        </p:nvSpPr>
        <p:spPr>
          <a:xfrm>
            <a:off x="571472" y="714362"/>
            <a:ext cx="3500463" cy="2571768"/>
          </a:xfrm>
          <a:prstGeom prst="rect">
            <a:avLst/>
          </a:prstGeom>
          <a:noFill/>
          <a:ln>
            <a:noFill/>
          </a:ln>
        </p:spPr>
        <p:txBody>
          <a:bodyPr spcFirstLastPara="1" wrap="square" lIns="91425" tIns="91425" rIns="91425" bIns="91425" anchor="t" anchorCtr="0">
            <a:noAutofit/>
          </a:bodyPr>
          <a:lstStyle/>
          <a:p>
            <a:pPr algn="just">
              <a:lnSpc>
                <a:spcPct val="115000"/>
              </a:lnSpc>
              <a:spcAft>
                <a:spcPts val="1600"/>
              </a:spcAft>
              <a:buClr>
                <a:schemeClr val="dk1"/>
              </a:buClr>
              <a:buSzPts val="1100"/>
              <a:defRPr/>
            </a:pPr>
            <a:r>
              <a:rPr lang="en-US" sz="2000" b="1" dirty="0">
                <a:solidFill>
                  <a:schemeClr val="tx1"/>
                </a:solidFill>
                <a:latin typeface="Quattrocento Sans"/>
                <a:ea typeface="Quattrocento Sans"/>
                <a:cs typeface="Quattrocento Sans"/>
                <a:sym typeface="Quattrocento Sans"/>
              </a:rPr>
              <a:t>Valor Agregado (VA): </a:t>
            </a:r>
            <a:endParaRPr lang="es-UY" sz="2000" b="1" dirty="0">
              <a:solidFill>
                <a:schemeClr val="tx1"/>
              </a:solidFill>
              <a:latin typeface="Quattrocento Sans"/>
              <a:ea typeface="Quattrocento Sans"/>
              <a:cs typeface="Quattrocento Sans"/>
              <a:sym typeface="Quattrocento Sans"/>
            </a:endParaRPr>
          </a:p>
          <a:p>
            <a:pPr algn="just">
              <a:lnSpc>
                <a:spcPct val="115000"/>
              </a:lnSpc>
              <a:spcAft>
                <a:spcPts val="1600"/>
              </a:spcAft>
              <a:buClr>
                <a:schemeClr val="dk1"/>
              </a:buClr>
              <a:buSzPts val="1100"/>
              <a:defRPr/>
            </a:pPr>
            <a:r>
              <a:rPr lang="es-UY" sz="1700" dirty="0">
                <a:solidFill>
                  <a:schemeClr val="tx1"/>
                </a:solidFill>
                <a:latin typeface="Quattrocento Sans"/>
                <a:ea typeface="Quattrocento Sans"/>
                <a:cs typeface="Quattrocento Sans"/>
                <a:sym typeface="Quattrocento Sans"/>
              </a:rPr>
              <a:t>Es la contribución de los factores al valor de la producción, es igual a la suma de todos los pagos realizados por </a:t>
            </a:r>
            <a:r>
              <a:rPr lang="pt-BR" sz="1700" dirty="0">
                <a:solidFill>
                  <a:schemeClr val="tx1"/>
                </a:solidFill>
                <a:latin typeface="Quattrocento Sans"/>
                <a:ea typeface="Quattrocento Sans"/>
                <a:cs typeface="Quattrocento Sans"/>
                <a:sym typeface="Quattrocento Sans"/>
              </a:rPr>
              <a:t>concepto de salarios, alquileres o rentas e </a:t>
            </a:r>
            <a:r>
              <a:rPr lang="es-UY" sz="1700" dirty="0">
                <a:solidFill>
                  <a:schemeClr val="tx1"/>
                </a:solidFill>
                <a:latin typeface="Quattrocento Sans"/>
                <a:ea typeface="Quattrocento Sans"/>
                <a:cs typeface="Quattrocento Sans"/>
                <a:sym typeface="Quattrocento Sans"/>
              </a:rPr>
              <a:t>intereses o beneficios. </a:t>
            </a:r>
          </a:p>
          <a:p>
            <a:pPr algn="just">
              <a:lnSpc>
                <a:spcPct val="115000"/>
              </a:lnSpc>
              <a:spcAft>
                <a:spcPts val="1600"/>
              </a:spcAft>
              <a:buClr>
                <a:schemeClr val="dk1"/>
              </a:buClr>
              <a:buSzPts val="1100"/>
              <a:defRPr/>
            </a:pPr>
            <a:r>
              <a:rPr lang="es-UY" sz="1700" dirty="0">
                <a:solidFill>
                  <a:schemeClr val="tx1"/>
                </a:solidFill>
                <a:latin typeface="Quattrocento Sans"/>
                <a:ea typeface="Quattrocento Sans"/>
                <a:cs typeface="Quattrocento Sans"/>
                <a:sym typeface="Quattrocento Sans"/>
              </a:rPr>
              <a:t>En esta economía simple se cumple: VA = PIB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42906" y="571486"/>
            <a:ext cx="5943606" cy="4103081"/>
          </a:xfrm>
          <a:prstGeom prst="rect">
            <a:avLst/>
          </a:prstGeom>
          <a:noFill/>
          <a:ln w="9525">
            <a:noFill/>
            <a:miter lim="800000"/>
            <a:headEnd/>
            <a:tailEnd/>
          </a:ln>
          <a:effectLst/>
        </p:spPr>
      </p:pic>
      <p:sp>
        <p:nvSpPr>
          <p:cNvPr id="6" name="5 CuadroTexto"/>
          <p:cNvSpPr txBox="1"/>
          <p:nvPr/>
        </p:nvSpPr>
        <p:spPr>
          <a:xfrm>
            <a:off x="6286512" y="1111891"/>
            <a:ext cx="2571768" cy="2817181"/>
          </a:xfrm>
          <a:prstGeom prst="rect">
            <a:avLst/>
          </a:prstGeom>
          <a:noFill/>
          <a:ln>
            <a:noFill/>
          </a:ln>
        </p:spPr>
        <p:txBody>
          <a:bodyPr spcFirstLastPara="1" wrap="square" lIns="91425" tIns="91425" rIns="91425" bIns="91425" anchor="t" anchorCtr="0">
            <a:noAutofit/>
          </a:bodyPr>
          <a:lstStyle/>
          <a:p>
            <a:pPr algn="just">
              <a:lnSpc>
                <a:spcPct val="115000"/>
              </a:lnSpc>
              <a:spcAft>
                <a:spcPts val="1600"/>
              </a:spcAft>
              <a:buClr>
                <a:schemeClr val="dk1"/>
              </a:buClr>
              <a:buSzPts val="1100"/>
              <a:defRPr/>
            </a:pPr>
            <a:r>
              <a:rPr lang="es-UY" sz="1700" dirty="0">
                <a:solidFill>
                  <a:schemeClr val="tx1"/>
                </a:solidFill>
                <a:latin typeface="Quattrocento Sans"/>
                <a:ea typeface="Quattrocento Sans"/>
                <a:cs typeface="Quattrocento Sans"/>
                <a:sym typeface="Quattrocento Sans"/>
              </a:rPr>
              <a:t>Además de las relaciones entre empresas y familias, a través de los mercados de bienes y servicios y de factores, se agregan las relaciones entre estos agentes y otros como el Estado, el sector externo y las instituciones financieras</a:t>
            </a:r>
            <a:r>
              <a:rPr lang="es-UY" sz="1600" dirty="0">
                <a:solidFill>
                  <a:schemeClr val="tx1"/>
                </a:solidFill>
                <a:latin typeface="Quattrocento Sans"/>
                <a:ea typeface="Quattrocento Sans"/>
                <a:cs typeface="Quattrocento Sans"/>
                <a:sym typeface="Quattrocento Sans"/>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3" name="2 CuadroTexto"/>
          <p:cNvSpPr txBox="1"/>
          <p:nvPr/>
        </p:nvSpPr>
        <p:spPr>
          <a:xfrm>
            <a:off x="1928794" y="-18"/>
            <a:ext cx="5715040" cy="4803998"/>
          </a:xfrm>
          <a:prstGeom prst="rect">
            <a:avLst/>
          </a:prstGeom>
          <a:noFill/>
          <a:ln>
            <a:noFill/>
          </a:ln>
        </p:spPr>
        <p:txBody>
          <a:bodyPr spcFirstLastPara="1" wrap="square" lIns="91425" tIns="91425" rIns="91425" bIns="91425" anchor="t" anchorCtr="0">
            <a:noAutofit/>
          </a:bodyPr>
          <a:lstStyle/>
          <a:p>
            <a:pPr algn="ctr">
              <a:spcAft>
                <a:spcPts val="1600"/>
              </a:spcAft>
              <a:buClr>
                <a:schemeClr val="dk1"/>
              </a:buClr>
              <a:buSzPts val="1100"/>
              <a:defRPr/>
            </a:pPr>
            <a:r>
              <a:rPr lang="es-UY" sz="1700" i="1" dirty="0">
                <a:solidFill>
                  <a:schemeClr val="tx1"/>
                </a:solidFill>
                <a:latin typeface="Quattrocento Sans"/>
                <a:ea typeface="Quattrocento Sans"/>
                <a:cs typeface="Quattrocento Sans"/>
                <a:sym typeface="Quattrocento Sans"/>
              </a:rPr>
              <a:t>Los hogares o las familias</a:t>
            </a:r>
          </a:p>
          <a:p>
            <a:pPr algn="just">
              <a:spcAft>
                <a:spcPts val="600"/>
              </a:spcAft>
              <a:buClr>
                <a:schemeClr val="dk1"/>
              </a:buClr>
              <a:buSzPts val="1100"/>
              <a:buFont typeface="Arial" pitchFamily="34" charset="0"/>
              <a:buChar char="•"/>
              <a:defRPr/>
            </a:pPr>
            <a:r>
              <a:rPr lang="en-US" sz="1700" dirty="0">
                <a:solidFill>
                  <a:schemeClr val="tx1"/>
                </a:solidFill>
                <a:latin typeface="Quattrocento Sans"/>
                <a:ea typeface="Quattrocento Sans"/>
                <a:cs typeface="Quattrocento Sans"/>
                <a:sym typeface="Quattrocento Sans"/>
              </a:rPr>
              <a:t>Se relacionan con las empresas (al igual que en el Flujo circular simple)</a:t>
            </a:r>
            <a:endParaRPr lang="es-UY" sz="1700" dirty="0">
              <a:solidFill>
                <a:schemeClr val="tx1"/>
              </a:solidFill>
              <a:latin typeface="Quattrocento Sans"/>
              <a:ea typeface="Quattrocento Sans"/>
              <a:cs typeface="Quattrocento Sans"/>
              <a:sym typeface="Quattrocento Sans"/>
            </a:endParaRPr>
          </a:p>
          <a:p>
            <a:pPr algn="just">
              <a:spcAft>
                <a:spcPts val="600"/>
              </a:spcAft>
              <a:buClr>
                <a:schemeClr val="dk1"/>
              </a:buClr>
              <a:buSzPts val="1100"/>
              <a:buFont typeface="Arial" pitchFamily="34" charset="0"/>
              <a:buChar char="•"/>
              <a:defRPr/>
            </a:pPr>
            <a:r>
              <a:rPr lang="es-UY" sz="1700" dirty="0">
                <a:solidFill>
                  <a:schemeClr val="tx1"/>
                </a:solidFill>
                <a:latin typeface="Quattrocento Sans"/>
                <a:ea typeface="Quattrocento Sans"/>
                <a:cs typeface="Quattrocento Sans"/>
                <a:sym typeface="Quattrocento Sans"/>
              </a:rPr>
              <a:t>Se relacionan con el Estado a través del pago de impuestos y la recepción de transferencias como las jubilaciones o pensiones. </a:t>
            </a:r>
          </a:p>
          <a:p>
            <a:pPr algn="just">
              <a:spcAft>
                <a:spcPts val="600"/>
              </a:spcAft>
              <a:buClr>
                <a:schemeClr val="dk1"/>
              </a:buClr>
              <a:buSzPts val="1100"/>
              <a:buFont typeface="Arial" pitchFamily="34" charset="0"/>
              <a:buChar char="•"/>
              <a:defRPr/>
            </a:pPr>
            <a:r>
              <a:rPr lang="es-UY" sz="1700" dirty="0">
                <a:solidFill>
                  <a:schemeClr val="tx1"/>
                </a:solidFill>
                <a:latin typeface="Quattrocento Sans"/>
                <a:ea typeface="Quattrocento Sans"/>
                <a:cs typeface="Quattrocento Sans"/>
                <a:sym typeface="Quattrocento Sans"/>
              </a:rPr>
              <a:t>Ahorran parte de su ingreso mediante instrumentos ofrecidos por las instituciones financieras.</a:t>
            </a:r>
          </a:p>
          <a:p>
            <a:pPr algn="ctr">
              <a:spcAft>
                <a:spcPts val="600"/>
              </a:spcAft>
              <a:buClr>
                <a:schemeClr val="dk1"/>
              </a:buClr>
              <a:buSzPts val="1100"/>
              <a:defRPr/>
            </a:pPr>
            <a:endParaRPr lang="es-UY" sz="1000" i="1" dirty="0">
              <a:solidFill>
                <a:schemeClr val="tx1"/>
              </a:solidFill>
              <a:latin typeface="Quattrocento Sans"/>
              <a:ea typeface="Quattrocento Sans"/>
              <a:cs typeface="Quattrocento Sans"/>
              <a:sym typeface="Quattrocento Sans"/>
            </a:endParaRPr>
          </a:p>
          <a:p>
            <a:pPr algn="ctr">
              <a:spcAft>
                <a:spcPts val="1600"/>
              </a:spcAft>
              <a:buClr>
                <a:schemeClr val="dk1"/>
              </a:buClr>
              <a:buSzPts val="1100"/>
              <a:defRPr/>
            </a:pPr>
            <a:r>
              <a:rPr lang="es-UY" sz="1700" i="1" dirty="0">
                <a:solidFill>
                  <a:schemeClr val="tx1"/>
                </a:solidFill>
                <a:latin typeface="Quattrocento Sans"/>
                <a:ea typeface="Quattrocento Sans"/>
                <a:cs typeface="Quattrocento Sans"/>
                <a:sym typeface="Quattrocento Sans"/>
              </a:rPr>
              <a:t>Las empresas </a:t>
            </a:r>
          </a:p>
          <a:p>
            <a:pPr algn="just">
              <a:spcAft>
                <a:spcPts val="600"/>
              </a:spcAft>
              <a:buClr>
                <a:schemeClr val="dk1"/>
              </a:buClr>
              <a:buSzPts val="1100"/>
              <a:buFont typeface="Arial" pitchFamily="34" charset="0"/>
              <a:buChar char="•"/>
              <a:defRPr/>
            </a:pPr>
            <a:r>
              <a:rPr lang="es-UY" sz="1700" dirty="0">
                <a:solidFill>
                  <a:schemeClr val="tx1"/>
                </a:solidFill>
                <a:latin typeface="Quattrocento Sans"/>
                <a:ea typeface="Quattrocento Sans"/>
                <a:cs typeface="Quattrocento Sans"/>
                <a:sym typeface="Quattrocento Sans"/>
              </a:rPr>
              <a:t>Venden bienes y servicios a los hogares </a:t>
            </a:r>
          </a:p>
          <a:p>
            <a:pPr algn="just">
              <a:spcAft>
                <a:spcPts val="600"/>
              </a:spcAft>
              <a:buClr>
                <a:schemeClr val="dk1"/>
              </a:buClr>
              <a:buSzPts val="1100"/>
              <a:buFont typeface="Arial" pitchFamily="34" charset="0"/>
              <a:buChar char="•"/>
              <a:defRPr/>
            </a:pPr>
            <a:r>
              <a:rPr lang="es-UY" sz="1700" dirty="0">
                <a:solidFill>
                  <a:schemeClr val="tx1"/>
                </a:solidFill>
                <a:latin typeface="Quattrocento Sans"/>
                <a:ea typeface="Quattrocento Sans"/>
                <a:cs typeface="Quattrocento Sans"/>
                <a:sym typeface="Quattrocento Sans"/>
              </a:rPr>
              <a:t>Venden bienes y servicios al Estado</a:t>
            </a:r>
          </a:p>
          <a:p>
            <a:pPr algn="just">
              <a:spcAft>
                <a:spcPts val="600"/>
              </a:spcAft>
              <a:buClr>
                <a:schemeClr val="dk1"/>
              </a:buClr>
              <a:buSzPts val="1100"/>
              <a:buFont typeface="Arial" pitchFamily="34" charset="0"/>
              <a:buChar char="•"/>
              <a:defRPr/>
            </a:pPr>
            <a:r>
              <a:rPr lang="es-UY" sz="1700" dirty="0">
                <a:solidFill>
                  <a:schemeClr val="tx1"/>
                </a:solidFill>
                <a:latin typeface="Quattrocento Sans"/>
                <a:ea typeface="Quattrocento Sans"/>
                <a:cs typeface="Quattrocento Sans"/>
                <a:sym typeface="Quattrocento Sans"/>
              </a:rPr>
              <a:t>Usan fondos de las instituciones financieras para financiar la inversión que les permite producir bienes y servicios. </a:t>
            </a:r>
          </a:p>
        </p:txBody>
      </p:sp>
      <p:sp>
        <p:nvSpPr>
          <p:cNvPr id="4" name="3 Rectángulo"/>
          <p:cNvSpPr/>
          <p:nvPr/>
        </p:nvSpPr>
        <p:spPr>
          <a:xfrm rot="20423353">
            <a:off x="566103" y="1531009"/>
            <a:ext cx="1281121" cy="646331"/>
          </a:xfrm>
          <a:prstGeom prst="rect">
            <a:avLst/>
          </a:prstGeom>
          <a:noFill/>
          <a:ln>
            <a:solidFill>
              <a:schemeClr val="accent1">
                <a:shade val="50000"/>
              </a:schemeClr>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SECTOR </a:t>
            </a:r>
          </a:p>
          <a:p>
            <a:pPr algn="ctr"/>
            <a:r>
              <a:rPr lang="es-E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PRIVADO</a:t>
            </a:r>
          </a:p>
        </p:txBody>
      </p:sp>
      <p:sp>
        <p:nvSpPr>
          <p:cNvPr id="5" name="4 Flecha abajo"/>
          <p:cNvSpPr/>
          <p:nvPr/>
        </p:nvSpPr>
        <p:spPr>
          <a:xfrm rot="1694253">
            <a:off x="1710480" y="640371"/>
            <a:ext cx="147178" cy="725272"/>
          </a:xfrm>
          <a:prstGeom prst="downArrow">
            <a:avLst>
              <a:gd name="adj1" fmla="val 50000"/>
              <a:gd name="adj2" fmla="val 955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5 Flecha abajo"/>
          <p:cNvSpPr/>
          <p:nvPr/>
        </p:nvSpPr>
        <p:spPr>
          <a:xfrm rot="7920502">
            <a:off x="1518346" y="2105442"/>
            <a:ext cx="233022" cy="800085"/>
          </a:xfrm>
          <a:prstGeom prst="downArrow">
            <a:avLst>
              <a:gd name="adj1" fmla="val 50000"/>
              <a:gd name="adj2" fmla="val 955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2" name="1 CuadroTexto"/>
          <p:cNvSpPr txBox="1"/>
          <p:nvPr/>
        </p:nvSpPr>
        <p:spPr>
          <a:xfrm>
            <a:off x="323528" y="214314"/>
            <a:ext cx="8568952" cy="4857766"/>
          </a:xfrm>
          <a:prstGeom prst="rect">
            <a:avLst/>
          </a:prstGeom>
          <a:solidFill>
            <a:schemeClr val="bg1"/>
          </a:solidFill>
          <a:ln>
            <a:noFill/>
          </a:ln>
        </p:spPr>
        <p:txBody>
          <a:bodyPr spcFirstLastPara="1" wrap="square" lIns="91425" tIns="91425" rIns="91425" bIns="91425" anchor="t" anchorCtr="0">
            <a:noAutofit/>
          </a:bodyPr>
          <a:lstStyle/>
          <a:p>
            <a:pPr algn="ctr">
              <a:spcAft>
                <a:spcPts val="600"/>
              </a:spcAft>
              <a:buClr>
                <a:schemeClr val="dk1"/>
              </a:buClr>
              <a:buSzPts val="1100"/>
              <a:defRPr/>
            </a:pPr>
            <a:r>
              <a:rPr lang="es-UY" sz="1700" i="1" dirty="0">
                <a:solidFill>
                  <a:schemeClr val="tx1"/>
                </a:solidFill>
                <a:latin typeface="Quattrocento Sans"/>
                <a:ea typeface="Quattrocento Sans"/>
                <a:cs typeface="Quattrocento Sans"/>
                <a:sym typeface="Quattrocento Sans"/>
              </a:rPr>
              <a:t>El Estado</a:t>
            </a:r>
          </a:p>
          <a:p>
            <a:pPr algn="just">
              <a:buClr>
                <a:schemeClr val="dk1"/>
              </a:buClr>
              <a:buSzPts val="1100"/>
              <a:buFont typeface="Arial" pitchFamily="34" charset="0"/>
              <a:buChar char="•"/>
              <a:defRPr/>
            </a:pPr>
            <a:r>
              <a:rPr lang="es-UY" sz="1600" dirty="0">
                <a:solidFill>
                  <a:schemeClr val="tx1"/>
                </a:solidFill>
                <a:latin typeface="Quattrocento Sans"/>
                <a:ea typeface="Quattrocento Sans"/>
                <a:cs typeface="Quattrocento Sans"/>
                <a:sym typeface="Quattrocento Sans"/>
              </a:rPr>
              <a:t>Crea reglamentos, leyes e instituciones que conforman el sector público. </a:t>
            </a:r>
          </a:p>
          <a:p>
            <a:pPr algn="just">
              <a:buClr>
                <a:schemeClr val="dk1"/>
              </a:buClr>
              <a:buSzPts val="1100"/>
              <a:buFont typeface="Arial" pitchFamily="34" charset="0"/>
              <a:buChar char="•"/>
              <a:defRPr/>
            </a:pPr>
            <a:r>
              <a:rPr lang="es-UY" sz="1600" dirty="0">
                <a:solidFill>
                  <a:schemeClr val="tx1"/>
                </a:solidFill>
                <a:latin typeface="Quattrocento Sans"/>
                <a:ea typeface="Quattrocento Sans"/>
                <a:cs typeface="Quattrocento Sans"/>
                <a:sym typeface="Quattrocento Sans"/>
              </a:rPr>
              <a:t>Obtiene sus ingresos a través de: recaudación de impuestos a los hogares, financiamiento del público o del sistema financiero (emisión de títulos de deuda pública) y de la emisión de dinero. </a:t>
            </a:r>
          </a:p>
          <a:p>
            <a:pPr algn="just">
              <a:buClr>
                <a:schemeClr val="dk1"/>
              </a:buClr>
              <a:buSzPts val="1100"/>
              <a:buFont typeface="Arial" pitchFamily="34" charset="0"/>
              <a:buChar char="•"/>
              <a:defRPr/>
            </a:pPr>
            <a:r>
              <a:rPr lang="es-UY" sz="1600" dirty="0">
                <a:solidFill>
                  <a:schemeClr val="tx1"/>
                </a:solidFill>
                <a:latin typeface="Quattrocento Sans"/>
                <a:ea typeface="Quattrocento Sans"/>
                <a:cs typeface="Quattrocento Sans"/>
                <a:sym typeface="Quattrocento Sans"/>
              </a:rPr>
              <a:t>Es también un demandante de bienes y servicios producidos por las empresas.</a:t>
            </a:r>
          </a:p>
          <a:p>
            <a:pPr algn="ctr">
              <a:spcAft>
                <a:spcPts val="1600"/>
              </a:spcAft>
              <a:buClr>
                <a:schemeClr val="dk1"/>
              </a:buClr>
              <a:buSzPts val="1100"/>
              <a:defRPr/>
            </a:pPr>
            <a:endParaRPr lang="es-UY" sz="100" b="1" dirty="0">
              <a:solidFill>
                <a:schemeClr val="tx1"/>
              </a:solidFill>
              <a:latin typeface="Quattrocento Sans"/>
              <a:ea typeface="Quattrocento Sans"/>
              <a:cs typeface="Quattrocento Sans"/>
              <a:sym typeface="Quattrocento Sans"/>
            </a:endParaRPr>
          </a:p>
          <a:p>
            <a:pPr algn="ctr">
              <a:spcAft>
                <a:spcPts val="1600"/>
              </a:spcAft>
              <a:buClr>
                <a:schemeClr val="dk1"/>
              </a:buClr>
              <a:buSzPts val="1100"/>
              <a:defRPr/>
            </a:pPr>
            <a:r>
              <a:rPr lang="es-UY" sz="1700" i="1" dirty="0">
                <a:solidFill>
                  <a:schemeClr val="tx1"/>
                </a:solidFill>
                <a:latin typeface="Quattrocento Sans"/>
                <a:ea typeface="Quattrocento Sans"/>
                <a:cs typeface="Quattrocento Sans"/>
                <a:sym typeface="Quattrocento Sans"/>
              </a:rPr>
              <a:t>El sistema financiero</a:t>
            </a:r>
          </a:p>
          <a:p>
            <a:pPr algn="just">
              <a:buClr>
                <a:schemeClr val="dk1"/>
              </a:buClr>
              <a:buSzPts val="1100"/>
              <a:defRPr/>
            </a:pPr>
            <a:r>
              <a:rPr lang="es-UY" sz="1600" dirty="0">
                <a:solidFill>
                  <a:schemeClr val="tx1"/>
                </a:solidFill>
                <a:latin typeface="Quattrocento Sans"/>
                <a:ea typeface="Quattrocento Sans"/>
                <a:cs typeface="Quattrocento Sans"/>
                <a:sym typeface="Quattrocento Sans"/>
              </a:rPr>
              <a:t>Instituciones (públicas y privadas) que operan como intermediarios entre los hogares que ahorran y las empresas y el Estado (necesita fondos para financiar sus déficits cuando sus gastos superan sus ingresos). </a:t>
            </a:r>
          </a:p>
          <a:p>
            <a:pPr algn="ctr">
              <a:spcAft>
                <a:spcPts val="1600"/>
              </a:spcAft>
              <a:buClr>
                <a:schemeClr val="dk1"/>
              </a:buClr>
              <a:buSzPts val="1100"/>
              <a:defRPr/>
            </a:pPr>
            <a:endParaRPr lang="es-UY" sz="100" b="1" dirty="0">
              <a:solidFill>
                <a:schemeClr val="tx1"/>
              </a:solidFill>
              <a:latin typeface="Quattrocento Sans"/>
              <a:ea typeface="Quattrocento Sans"/>
              <a:cs typeface="Quattrocento Sans"/>
              <a:sym typeface="Quattrocento Sans"/>
            </a:endParaRPr>
          </a:p>
          <a:p>
            <a:pPr algn="ctr">
              <a:spcAft>
                <a:spcPts val="1600"/>
              </a:spcAft>
              <a:buClr>
                <a:schemeClr val="dk1"/>
              </a:buClr>
              <a:buSzPts val="1100"/>
              <a:defRPr/>
            </a:pPr>
            <a:r>
              <a:rPr lang="es-UY" sz="1700" i="1" dirty="0">
                <a:solidFill>
                  <a:schemeClr val="tx1"/>
                </a:solidFill>
                <a:latin typeface="Quattrocento Sans"/>
                <a:ea typeface="Quattrocento Sans"/>
                <a:cs typeface="Quattrocento Sans"/>
                <a:sym typeface="Quattrocento Sans"/>
              </a:rPr>
              <a:t>El sector externo (“resto del mundo”)</a:t>
            </a:r>
          </a:p>
          <a:p>
            <a:pPr>
              <a:buClr>
                <a:schemeClr val="dk1"/>
              </a:buClr>
              <a:buSzPts val="1100"/>
              <a:defRPr/>
            </a:pPr>
            <a:r>
              <a:rPr lang="es-UY" sz="1600" dirty="0">
                <a:solidFill>
                  <a:schemeClr val="tx1"/>
                </a:solidFill>
                <a:latin typeface="Quattrocento Sans"/>
                <a:ea typeface="Quattrocento Sans"/>
                <a:cs typeface="Quattrocento Sans"/>
                <a:sym typeface="Quattrocento Sans"/>
              </a:rPr>
              <a:t>La economía nacional se relaciona con el resto del mundo mediante: </a:t>
            </a:r>
          </a:p>
          <a:p>
            <a:pPr algn="just">
              <a:buClr>
                <a:schemeClr val="dk1"/>
              </a:buClr>
              <a:buSzPts val="1100"/>
              <a:buFont typeface="Arial" pitchFamily="34" charset="0"/>
              <a:buChar char="•"/>
              <a:defRPr/>
            </a:pPr>
            <a:r>
              <a:rPr lang="es-UY" sz="1600" dirty="0">
                <a:solidFill>
                  <a:schemeClr val="tx1"/>
                </a:solidFill>
                <a:latin typeface="Quattrocento Sans"/>
                <a:ea typeface="Quattrocento Sans"/>
                <a:cs typeface="Quattrocento Sans"/>
                <a:sym typeface="Quattrocento Sans"/>
              </a:rPr>
              <a:t>El flujo real: compuesto por los bienes y servicios importados o exportados.</a:t>
            </a:r>
          </a:p>
          <a:p>
            <a:pPr algn="just">
              <a:buClr>
                <a:schemeClr val="dk1"/>
              </a:buClr>
              <a:buSzPts val="1100"/>
              <a:buFont typeface="Arial" pitchFamily="34" charset="0"/>
              <a:buChar char="•"/>
              <a:defRPr/>
            </a:pPr>
            <a:r>
              <a:rPr lang="es-UY" sz="1600" dirty="0">
                <a:solidFill>
                  <a:schemeClr val="tx1"/>
                </a:solidFill>
                <a:latin typeface="Quattrocento Sans"/>
                <a:ea typeface="Quattrocento Sans"/>
                <a:cs typeface="Quattrocento Sans"/>
                <a:sym typeface="Quattrocento Sans"/>
              </a:rPr>
              <a:t>El flujo monetario: compuesto por los pagos y cobros de exportaciones o importaciones.</a:t>
            </a:r>
          </a:p>
        </p:txBody>
      </p:sp>
      <p:pic>
        <p:nvPicPr>
          <p:cNvPr id="4" name="Imagen 3">
            <a:extLst>
              <a:ext uri="{FF2B5EF4-FFF2-40B4-BE49-F238E27FC236}">
                <a16:creationId xmlns:a16="http://schemas.microsoft.com/office/drawing/2014/main" id="{B362934A-7210-42A3-9200-FFD0E03EAD28}"/>
              </a:ext>
            </a:extLst>
          </p:cNvPr>
          <p:cNvPicPr>
            <a:picLocks noChangeAspect="1"/>
          </p:cNvPicPr>
          <p:nvPr/>
        </p:nvPicPr>
        <p:blipFill>
          <a:blip r:embed="rId4"/>
          <a:stretch>
            <a:fillRect/>
          </a:stretch>
        </p:blipFill>
        <p:spPr>
          <a:xfrm>
            <a:off x="6156176" y="0"/>
            <a:ext cx="1547664" cy="642924"/>
          </a:xfrm>
          <a:prstGeom prst="rect">
            <a:avLst/>
          </a:prstGeom>
        </p:spPr>
      </p:pic>
      <p:pic>
        <p:nvPicPr>
          <p:cNvPr id="6" name="Imagen 5">
            <a:extLst>
              <a:ext uri="{FF2B5EF4-FFF2-40B4-BE49-F238E27FC236}">
                <a16:creationId xmlns:a16="http://schemas.microsoft.com/office/drawing/2014/main" id="{B5D19A25-6678-407A-A570-2DEF8D8C759E}"/>
              </a:ext>
            </a:extLst>
          </p:cNvPr>
          <p:cNvPicPr>
            <a:picLocks noChangeAspect="1"/>
          </p:cNvPicPr>
          <p:nvPr/>
        </p:nvPicPr>
        <p:blipFill rotWithShape="1">
          <a:blip r:embed="rId5"/>
          <a:srcRect l="17487" t="12201" r="17487" b="24800"/>
          <a:stretch/>
        </p:blipFill>
        <p:spPr>
          <a:xfrm rot="993510">
            <a:off x="6872942" y="1626020"/>
            <a:ext cx="483902" cy="676488"/>
          </a:xfrm>
          <a:prstGeom prst="rect">
            <a:avLst/>
          </a:prstGeom>
        </p:spPr>
      </p:pic>
      <p:pic>
        <p:nvPicPr>
          <p:cNvPr id="8" name="Imagen 7">
            <a:extLst>
              <a:ext uri="{FF2B5EF4-FFF2-40B4-BE49-F238E27FC236}">
                <a16:creationId xmlns:a16="http://schemas.microsoft.com/office/drawing/2014/main" id="{738FD5FF-3230-408D-AB08-971356701B07}"/>
              </a:ext>
            </a:extLst>
          </p:cNvPr>
          <p:cNvPicPr>
            <a:picLocks noChangeAspect="1"/>
          </p:cNvPicPr>
          <p:nvPr/>
        </p:nvPicPr>
        <p:blipFill rotWithShape="1">
          <a:blip r:embed="rId6"/>
          <a:srcRect b="23370"/>
          <a:stretch/>
        </p:blipFill>
        <p:spPr>
          <a:xfrm>
            <a:off x="7286644" y="3000378"/>
            <a:ext cx="1361213" cy="10430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60950" y="827324"/>
            <a:ext cx="5082818" cy="2896554"/>
          </a:xfrm>
          <a:prstGeom prst="rect">
            <a:avLst/>
          </a:prstGeom>
        </p:spPr>
        <p:txBody>
          <a:bodyPr spcFirstLastPara="1" wrap="square" lIns="91425" tIns="91425" rIns="91425" bIns="91425" anchor="t" anchorCtr="0">
            <a:noAutofit/>
          </a:bodyPr>
          <a:lstStyle/>
          <a:p>
            <a:pPr lvl="0"/>
            <a:r>
              <a:rPr lang="es" sz="2000" b="1" i="1" dirty="0">
                <a:latin typeface="Quattrocento Sans"/>
                <a:ea typeface="Quattrocento Sans"/>
                <a:cs typeface="Quattrocento Sans"/>
                <a:sym typeface="Quattrocento Sans"/>
              </a:rPr>
              <a:t>La oferta agregada u oferta final (</a:t>
            </a:r>
            <a:r>
              <a:rPr lang="es-UY" sz="2000" b="1" i="1" dirty="0">
                <a:latin typeface="Quattrocento Sans"/>
                <a:ea typeface="Quattrocento Sans"/>
                <a:cs typeface="Quattrocento Sans"/>
                <a:sym typeface="Quattrocento Sans"/>
              </a:rPr>
              <a:t>OA)</a:t>
            </a:r>
            <a:br>
              <a:rPr lang="es" sz="2000" b="1" dirty="0">
                <a:latin typeface="Quattrocento Sans"/>
                <a:ea typeface="Quattrocento Sans"/>
                <a:cs typeface="Quattrocento Sans"/>
                <a:sym typeface="Quattrocento Sans"/>
              </a:rPr>
            </a:br>
            <a:br>
              <a:rPr lang="es" sz="2000" b="1" dirty="0">
                <a:latin typeface="Quattrocento Sans"/>
                <a:ea typeface="Quattrocento Sans"/>
                <a:cs typeface="Quattrocento Sans"/>
                <a:sym typeface="Quattrocento Sans"/>
              </a:rPr>
            </a:br>
            <a:r>
              <a:rPr lang="es-UY" sz="1700" b="1" dirty="0">
                <a:latin typeface="Quattrocento Sans"/>
                <a:ea typeface="Quattrocento Sans"/>
                <a:cs typeface="Quattrocento Sans"/>
                <a:sym typeface="Quattrocento Sans"/>
              </a:rPr>
              <a:t>E</a:t>
            </a:r>
            <a:r>
              <a:rPr lang="es-UY" sz="1700" dirty="0">
                <a:latin typeface="Quattrocento Sans"/>
                <a:ea typeface="Quattrocento Sans"/>
                <a:cs typeface="Quattrocento Sans"/>
                <a:sym typeface="Quattrocento Sans"/>
              </a:rPr>
              <a:t>s la suma de todos los bienes y servicios finales que se ofrecen en el país, cualquiera sea su procedencia, en un determinado período. </a:t>
            </a:r>
            <a:br>
              <a:rPr lang="es-UY" sz="1700" dirty="0">
                <a:latin typeface="Quattrocento Sans"/>
                <a:ea typeface="Quattrocento Sans"/>
                <a:cs typeface="Quattrocento Sans"/>
                <a:sym typeface="Quattrocento Sans"/>
              </a:rPr>
            </a:br>
            <a:br>
              <a:rPr lang="es-UY" sz="1700" dirty="0">
                <a:latin typeface="Quattrocento Sans"/>
                <a:ea typeface="Quattrocento Sans"/>
                <a:cs typeface="Quattrocento Sans"/>
                <a:sym typeface="Quattrocento Sans"/>
              </a:rPr>
            </a:br>
            <a:r>
              <a:rPr lang="es-UY" sz="1700" dirty="0">
                <a:latin typeface="Quattrocento Sans"/>
                <a:ea typeface="Quattrocento Sans"/>
                <a:cs typeface="Quattrocento Sans"/>
                <a:sym typeface="Quattrocento Sans"/>
              </a:rPr>
              <a:t>Tiene dos grandes componentes:</a:t>
            </a:r>
            <a:br>
              <a:rPr lang="es-UY" sz="1700" dirty="0">
                <a:latin typeface="Quattrocento Sans"/>
                <a:ea typeface="Quattrocento Sans"/>
                <a:cs typeface="Quattrocento Sans"/>
                <a:sym typeface="Quattrocento Sans"/>
              </a:rPr>
            </a:br>
            <a:r>
              <a:rPr lang="es-UY" sz="1700" dirty="0">
                <a:latin typeface="Quattrocento Sans"/>
                <a:ea typeface="Quattrocento Sans"/>
                <a:cs typeface="Quattrocento Sans"/>
                <a:sym typeface="Quattrocento Sans"/>
              </a:rPr>
              <a:t>- Los bienes y servicios producidos internamente (PIB)</a:t>
            </a:r>
            <a:br>
              <a:rPr lang="es-UY" sz="1700" dirty="0">
                <a:latin typeface="Quattrocento Sans"/>
                <a:ea typeface="Quattrocento Sans"/>
                <a:cs typeface="Quattrocento Sans"/>
                <a:sym typeface="Quattrocento Sans"/>
              </a:rPr>
            </a:br>
            <a:r>
              <a:rPr lang="es-UY" sz="1700" dirty="0">
                <a:latin typeface="Quattrocento Sans"/>
                <a:ea typeface="Quattrocento Sans"/>
                <a:cs typeface="Quattrocento Sans"/>
                <a:sym typeface="Quattrocento Sans"/>
              </a:rPr>
              <a:t>- Los bienes importados (M)</a:t>
            </a:r>
            <a:br>
              <a:rPr lang="es-UY" sz="1600" dirty="0">
                <a:latin typeface="Quattrocento Sans"/>
                <a:ea typeface="Quattrocento Sans"/>
                <a:cs typeface="Quattrocento Sans"/>
                <a:sym typeface="Quattrocento Sans"/>
              </a:rPr>
            </a:br>
            <a:br>
              <a:rPr lang="es" sz="2000" b="1" dirty="0">
                <a:latin typeface="Quattrocento Sans"/>
                <a:ea typeface="Quattrocento Sans"/>
                <a:cs typeface="Quattrocento Sans"/>
                <a:sym typeface="Quattrocento Sans"/>
              </a:rPr>
            </a:br>
            <a:r>
              <a:rPr lang="es" sz="2000" b="1" dirty="0">
                <a:latin typeface="Quattrocento Sans"/>
                <a:ea typeface="Quattrocento Sans"/>
                <a:cs typeface="Quattrocento Sans"/>
                <a:sym typeface="Quattrocento Sans"/>
              </a:rPr>
              <a:t>		</a:t>
            </a:r>
            <a:r>
              <a:rPr lang="es-UY" sz="2000" b="1" dirty="0">
                <a:latin typeface="Quattrocento Sans"/>
                <a:ea typeface="Quattrocento Sans"/>
                <a:cs typeface="Quattrocento Sans"/>
                <a:sym typeface="Quattrocento Sans"/>
              </a:rPr>
              <a:t>OA = PIB + M</a:t>
            </a:r>
            <a:br>
              <a:rPr lang="es" sz="2000" b="1" dirty="0">
                <a:latin typeface="Quattrocento Sans"/>
                <a:ea typeface="Quattrocento Sans"/>
                <a:cs typeface="Quattrocento Sans"/>
                <a:sym typeface="Quattrocento Sans"/>
              </a:rPr>
            </a:br>
            <a:br>
              <a:rPr lang="es" sz="2000" b="1" dirty="0">
                <a:latin typeface="Quattrocento Sans"/>
                <a:ea typeface="Quattrocento Sans"/>
                <a:cs typeface="Quattrocento Sans"/>
                <a:sym typeface="Quattrocento Sans"/>
              </a:rPr>
            </a:br>
            <a:endParaRPr sz="2000" b="1" dirty="0">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2" name="Rectángulo 1">
            <a:extLst>
              <a:ext uri="{FF2B5EF4-FFF2-40B4-BE49-F238E27FC236}">
                <a16:creationId xmlns:a16="http://schemas.microsoft.com/office/drawing/2014/main" id="{9C8FB125-43AE-4EB5-9783-2FAD3A0C72F4}"/>
              </a:ext>
            </a:extLst>
          </p:cNvPr>
          <p:cNvSpPr/>
          <p:nvPr/>
        </p:nvSpPr>
        <p:spPr>
          <a:xfrm>
            <a:off x="2051720" y="285734"/>
            <a:ext cx="5400601" cy="4170372"/>
          </a:xfrm>
          <a:prstGeom prst="rect">
            <a:avLst/>
          </a:prstGeom>
        </p:spPr>
        <p:txBody>
          <a:bodyPr wrap="square">
            <a:spAutoFit/>
          </a:bodyPr>
          <a:lstStyle/>
          <a:p>
            <a:pPr algn="just"/>
            <a:r>
              <a:rPr lang="es" sz="2000" b="1" i="1" dirty="0">
                <a:latin typeface="Quattrocento Sans"/>
                <a:ea typeface="Quattrocento Sans"/>
                <a:cs typeface="Quattrocento Sans"/>
                <a:sym typeface="Quattrocento Sans"/>
              </a:rPr>
              <a:t>La demanda agregada o demanda final</a:t>
            </a:r>
          </a:p>
          <a:p>
            <a:pPr algn="just"/>
            <a:endParaRPr lang="es" sz="2000" b="1" dirty="0">
              <a:latin typeface="Quattrocento Sans"/>
              <a:ea typeface="Quattrocento Sans"/>
              <a:cs typeface="Quattrocento Sans"/>
              <a:sym typeface="Quattrocento Sans"/>
            </a:endParaRPr>
          </a:p>
          <a:p>
            <a:pPr algn="just"/>
            <a:r>
              <a:rPr lang="es" sz="1600" dirty="0">
                <a:latin typeface="Quattrocento Sans"/>
                <a:ea typeface="Quattrocento Sans"/>
                <a:cs typeface="Quattrocento Sans"/>
                <a:sym typeface="Quattrocento Sans"/>
              </a:rPr>
              <a:t>Es la suma de todos los gastos que realizan los agentes </a:t>
            </a:r>
            <a:r>
              <a:rPr lang="es" sz="1700" dirty="0">
                <a:latin typeface="Quattrocento Sans"/>
                <a:ea typeface="Quattrocento Sans"/>
                <a:cs typeface="Quattrocento Sans"/>
                <a:sym typeface="Quattrocento Sans"/>
              </a:rPr>
              <a:t>econ</a:t>
            </a:r>
            <a:r>
              <a:rPr lang="es-UY" sz="1700" dirty="0">
                <a:latin typeface="Quattrocento Sans"/>
                <a:ea typeface="Quattrocento Sans"/>
                <a:cs typeface="Quattrocento Sans"/>
                <a:sym typeface="Quattrocento Sans"/>
              </a:rPr>
              <a:t>ómicos cuando adquieren bienes y servicios finales. </a:t>
            </a:r>
          </a:p>
          <a:p>
            <a:pPr algn="just"/>
            <a:endParaRPr lang="es-UY" sz="1700" dirty="0">
              <a:latin typeface="Quattrocento Sans"/>
              <a:sym typeface="Quattrocento Sans"/>
            </a:endParaRPr>
          </a:p>
          <a:p>
            <a:pPr algn="just"/>
            <a:r>
              <a:rPr lang="es-UY" sz="1700" dirty="0">
                <a:latin typeface="Quattrocento Sans"/>
                <a:sym typeface="Quattrocento Sans"/>
              </a:rPr>
              <a:t>Tiene dos grandes componentes: </a:t>
            </a:r>
          </a:p>
          <a:p>
            <a:pPr marL="285750" indent="-285750" algn="just">
              <a:buFontTx/>
              <a:buChar char="-"/>
            </a:pPr>
            <a:r>
              <a:rPr lang="es-UY" sz="1700" dirty="0">
                <a:latin typeface="Quattrocento Sans"/>
                <a:sym typeface="Quattrocento Sans"/>
              </a:rPr>
              <a:t>La demanda interna (DI). Compuesta por el consumo de los hogares (C), por la formación bruta de capital o inversión (I) y por el consumo del gobierno (G).</a:t>
            </a:r>
          </a:p>
          <a:p>
            <a:pPr marL="285750" indent="-285750" algn="just">
              <a:buFontTx/>
              <a:buChar char="-"/>
            </a:pPr>
            <a:r>
              <a:rPr lang="es-UY" sz="1700" dirty="0">
                <a:latin typeface="Quattrocento Sans"/>
                <a:sym typeface="Quattrocento Sans"/>
              </a:rPr>
              <a:t>Las exportaciones (X), son todos los bienes y servicios que le compra el sector externo al país. </a:t>
            </a:r>
          </a:p>
          <a:p>
            <a:pPr marL="285750" indent="-285750" algn="just">
              <a:buFontTx/>
              <a:buChar char="-"/>
            </a:pPr>
            <a:endParaRPr lang="es-UY" sz="1600" dirty="0">
              <a:latin typeface="Quattrocento Sans"/>
              <a:sym typeface="Quattrocento Sans"/>
            </a:endParaRPr>
          </a:p>
          <a:p>
            <a:pPr lvl="6" algn="just"/>
            <a:r>
              <a:rPr lang="es-UY" sz="2000" dirty="0">
                <a:latin typeface="Quattrocento Sans"/>
                <a:sym typeface="Quattrocento Sans"/>
              </a:rPr>
              <a:t> 		DA = C + I + G + X</a:t>
            </a:r>
          </a:p>
          <a:p>
            <a:pPr lvl="6" algn="just"/>
            <a:r>
              <a:rPr lang="es-UY" sz="2000" dirty="0">
                <a:latin typeface="Quattrocento Sans"/>
                <a:sym typeface="Quattrocento Sans"/>
              </a:rPr>
              <a:t>			</a:t>
            </a:r>
            <a:r>
              <a:rPr lang="es-UY" sz="1600" dirty="0">
                <a:solidFill>
                  <a:schemeClr val="accent1">
                    <a:lumMod val="75000"/>
                  </a:schemeClr>
                </a:solidFill>
                <a:latin typeface="Quattrocento Sans"/>
                <a:sym typeface="Quattrocento Sans"/>
              </a:rPr>
              <a:t>DI</a:t>
            </a:r>
            <a:endParaRPr lang="es-UY" sz="1600" dirty="0">
              <a:solidFill>
                <a:schemeClr val="accent1">
                  <a:lumMod val="75000"/>
                </a:schemeClr>
              </a:solidFill>
            </a:endParaRPr>
          </a:p>
        </p:txBody>
      </p:sp>
      <p:sp>
        <p:nvSpPr>
          <p:cNvPr id="3" name="Abrir llave 2">
            <a:extLst>
              <a:ext uri="{FF2B5EF4-FFF2-40B4-BE49-F238E27FC236}">
                <a16:creationId xmlns:a16="http://schemas.microsoft.com/office/drawing/2014/main" id="{4F640A91-01FD-4B10-9911-163CC16A82A9}"/>
              </a:ext>
            </a:extLst>
          </p:cNvPr>
          <p:cNvSpPr/>
          <p:nvPr/>
        </p:nvSpPr>
        <p:spPr>
          <a:xfrm rot="16200000">
            <a:off x="4978788" y="3605120"/>
            <a:ext cx="122525" cy="93610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UY"/>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grpSp>
        <p:nvGrpSpPr>
          <p:cNvPr id="12" name="Grupo 11">
            <a:extLst>
              <a:ext uri="{FF2B5EF4-FFF2-40B4-BE49-F238E27FC236}">
                <a16:creationId xmlns:a16="http://schemas.microsoft.com/office/drawing/2014/main" id="{32A25E0A-1947-44D1-AE84-6F6061D95042}"/>
              </a:ext>
            </a:extLst>
          </p:cNvPr>
          <p:cNvGrpSpPr/>
          <p:nvPr/>
        </p:nvGrpSpPr>
        <p:grpSpPr>
          <a:xfrm>
            <a:off x="1619672" y="987574"/>
            <a:ext cx="5256584" cy="2979753"/>
            <a:chOff x="1619672" y="627534"/>
            <a:chExt cx="5256584" cy="2979753"/>
          </a:xfrm>
        </p:grpSpPr>
        <p:sp>
          <p:nvSpPr>
            <p:cNvPr id="5" name="Rectángulo 4">
              <a:extLst>
                <a:ext uri="{FF2B5EF4-FFF2-40B4-BE49-F238E27FC236}">
                  <a16:creationId xmlns:a16="http://schemas.microsoft.com/office/drawing/2014/main" id="{E72EE70C-86EB-4D9B-932C-142A29059E82}"/>
                </a:ext>
              </a:extLst>
            </p:cNvPr>
            <p:cNvSpPr/>
            <p:nvPr/>
          </p:nvSpPr>
          <p:spPr>
            <a:xfrm>
              <a:off x="2411760" y="2139702"/>
              <a:ext cx="2448272" cy="3652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2" name="Rectángulo 1">
              <a:extLst>
                <a:ext uri="{FF2B5EF4-FFF2-40B4-BE49-F238E27FC236}">
                  <a16:creationId xmlns:a16="http://schemas.microsoft.com/office/drawing/2014/main" id="{939CF264-55A3-4AC0-A84B-21275719B629}"/>
                </a:ext>
              </a:extLst>
            </p:cNvPr>
            <p:cNvSpPr/>
            <p:nvPr/>
          </p:nvSpPr>
          <p:spPr>
            <a:xfrm>
              <a:off x="1619672" y="627534"/>
              <a:ext cx="5256584" cy="1877437"/>
            </a:xfrm>
            <a:prstGeom prst="rect">
              <a:avLst/>
            </a:prstGeom>
          </p:spPr>
          <p:txBody>
            <a:bodyPr wrap="square">
              <a:spAutoFit/>
            </a:bodyPr>
            <a:lstStyle/>
            <a:p>
              <a:pPr algn="just"/>
              <a:r>
                <a:rPr lang="es-UY" sz="1600" dirty="0">
                  <a:latin typeface="Quattrocento Sans"/>
                  <a:ea typeface="Quattrocento Sans"/>
                  <a:cs typeface="Quattrocento Sans"/>
                  <a:sym typeface="Quattrocento Sans"/>
                </a:rPr>
                <a:t>Al final del período todos los bienes y servicios producidos en el país o importados son utilizados, esto significa que la oferta y la demanda agregada son iguales: </a:t>
              </a:r>
            </a:p>
            <a:p>
              <a:endParaRPr lang="es-UY" b="1" dirty="0">
                <a:latin typeface="Quattrocento Sans"/>
                <a:ea typeface="Quattrocento Sans"/>
                <a:cs typeface="Quattrocento Sans"/>
                <a:sym typeface="Quattrocento Sans"/>
              </a:endParaRPr>
            </a:p>
            <a:p>
              <a:r>
                <a:rPr lang="es-UY" sz="1800" b="1" dirty="0">
                  <a:latin typeface="Quattrocento Sans"/>
                  <a:ea typeface="Quattrocento Sans"/>
                  <a:cs typeface="Quattrocento Sans"/>
                  <a:sym typeface="Quattrocento Sans"/>
                </a:rPr>
                <a:t>PIB + M = C + I + G + X</a:t>
              </a:r>
            </a:p>
            <a:p>
              <a:endParaRPr lang="es-UY" sz="1800" b="1" dirty="0">
                <a:latin typeface="Quattrocento Sans"/>
                <a:ea typeface="Quattrocento Sans"/>
                <a:cs typeface="Quattrocento Sans"/>
                <a:sym typeface="Quattrocento Sans"/>
              </a:endParaRPr>
            </a:p>
            <a:p>
              <a:r>
                <a:rPr lang="es-UY" sz="1800" b="1" dirty="0">
                  <a:latin typeface="Quattrocento Sans"/>
                  <a:ea typeface="Quattrocento Sans"/>
                  <a:cs typeface="Quattrocento Sans"/>
                  <a:sym typeface="Quattrocento Sans"/>
                </a:rPr>
                <a:t>	PIB = C + I + G +  X - M</a:t>
              </a:r>
            </a:p>
          </p:txBody>
        </p:sp>
        <p:sp>
          <p:nvSpPr>
            <p:cNvPr id="3" name="Flecha: a la derecha 2">
              <a:extLst>
                <a:ext uri="{FF2B5EF4-FFF2-40B4-BE49-F238E27FC236}">
                  <a16:creationId xmlns:a16="http://schemas.microsoft.com/office/drawing/2014/main" id="{FFC856BE-E3CD-43D2-A0B0-39F6F14E3CDB}"/>
                </a:ext>
              </a:extLst>
            </p:cNvPr>
            <p:cNvSpPr/>
            <p:nvPr/>
          </p:nvSpPr>
          <p:spPr>
            <a:xfrm>
              <a:off x="1835696" y="2139702"/>
              <a:ext cx="504056" cy="26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4" name="Rectángulo 3">
              <a:extLst>
                <a:ext uri="{FF2B5EF4-FFF2-40B4-BE49-F238E27FC236}">
                  <a16:creationId xmlns:a16="http://schemas.microsoft.com/office/drawing/2014/main" id="{7ACF17A5-033D-4E78-8AA7-057018B20569}"/>
                </a:ext>
              </a:extLst>
            </p:cNvPr>
            <p:cNvSpPr/>
            <p:nvPr/>
          </p:nvSpPr>
          <p:spPr>
            <a:xfrm rot="20994865">
              <a:off x="4788024" y="1604606"/>
              <a:ext cx="1728192" cy="1015663"/>
            </a:xfrm>
            <a:prstGeom prst="rect">
              <a:avLst/>
            </a:prstGeom>
            <a:noFill/>
            <a:ln>
              <a:noFill/>
            </a:ln>
          </p:spPr>
          <p:txBody>
            <a:bodyPr wrap="square" lIns="91440" tIns="45720" rIns="91440" bIns="45720">
              <a:spAutoFit/>
            </a:bodyPr>
            <a:lstStyle/>
            <a:p>
              <a:pPr algn="ctr"/>
              <a:r>
                <a:rPr lang="es-ES" sz="1200" b="0" cap="none" spc="0" dirty="0">
                  <a:ln w="0"/>
                  <a:solidFill>
                    <a:schemeClr val="accent1">
                      <a:lumMod val="50000"/>
                    </a:schemeClr>
                  </a:solidFill>
                  <a:effectLst>
                    <a:outerShdw blurRad="38100" dist="25400" dir="5400000" algn="ctr" rotWithShape="0">
                      <a:srgbClr val="6E747A">
                        <a:alpha val="43000"/>
                      </a:srgbClr>
                    </a:outerShdw>
                  </a:effectLst>
                </a:rPr>
                <a:t>IDENTIDAD </a:t>
              </a:r>
            </a:p>
            <a:p>
              <a:pPr algn="ctr"/>
              <a:r>
                <a:rPr lang="es-ES" sz="1200" b="0" cap="none" spc="0" dirty="0">
                  <a:ln w="0"/>
                  <a:solidFill>
                    <a:schemeClr val="accent1">
                      <a:lumMod val="50000"/>
                    </a:schemeClr>
                  </a:solidFill>
                  <a:effectLst>
                    <a:outerShdw blurRad="38100" dist="25400" dir="5400000" algn="ctr" rotWithShape="0">
                      <a:srgbClr val="6E747A">
                        <a:alpha val="43000"/>
                      </a:srgbClr>
                    </a:outerShdw>
                  </a:effectLst>
                </a:rPr>
                <a:t>DE LA CONTABILIDAD NACIONAL</a:t>
              </a:r>
            </a:p>
            <a:p>
              <a:pPr algn="ctr"/>
              <a:r>
                <a:rPr lang="es-ES" sz="1200" dirty="0">
                  <a:ln w="0"/>
                  <a:solidFill>
                    <a:schemeClr val="accent1">
                      <a:lumMod val="50000"/>
                    </a:schemeClr>
                  </a:solidFill>
                  <a:effectLst>
                    <a:outerShdw blurRad="38100" dist="25400" dir="5400000" algn="ctr" rotWithShape="0">
                      <a:srgbClr val="6E747A">
                        <a:alpha val="43000"/>
                      </a:srgbClr>
                    </a:outerShdw>
                  </a:effectLst>
                </a:rPr>
                <a:t>(se cumple siempre!)</a:t>
              </a:r>
              <a:endParaRPr lang="es-ES" sz="1200" b="0" cap="none" spc="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6" name="Elipse 5">
              <a:extLst>
                <a:ext uri="{FF2B5EF4-FFF2-40B4-BE49-F238E27FC236}">
                  <a16:creationId xmlns:a16="http://schemas.microsoft.com/office/drawing/2014/main" id="{713AB0FC-A331-4319-8158-44755A12712C}"/>
                </a:ext>
              </a:extLst>
            </p:cNvPr>
            <p:cNvSpPr/>
            <p:nvPr/>
          </p:nvSpPr>
          <p:spPr>
            <a:xfrm>
              <a:off x="4139952" y="1995686"/>
              <a:ext cx="792088" cy="642844"/>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UY"/>
            </a:p>
          </p:txBody>
        </p:sp>
        <p:sp>
          <p:nvSpPr>
            <p:cNvPr id="10" name="Flecha: hacia abajo 9">
              <a:extLst>
                <a:ext uri="{FF2B5EF4-FFF2-40B4-BE49-F238E27FC236}">
                  <a16:creationId xmlns:a16="http://schemas.microsoft.com/office/drawing/2014/main" id="{0FE3373E-48F0-4E7D-A36B-1A81CEBE0331}"/>
                </a:ext>
              </a:extLst>
            </p:cNvPr>
            <p:cNvSpPr/>
            <p:nvPr/>
          </p:nvSpPr>
          <p:spPr>
            <a:xfrm>
              <a:off x="4355976" y="2638530"/>
              <a:ext cx="216023" cy="39010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UY"/>
            </a:p>
          </p:txBody>
        </p:sp>
        <p:sp>
          <p:nvSpPr>
            <p:cNvPr id="11" name="Rectángulo 10">
              <a:extLst>
                <a:ext uri="{FF2B5EF4-FFF2-40B4-BE49-F238E27FC236}">
                  <a16:creationId xmlns:a16="http://schemas.microsoft.com/office/drawing/2014/main" id="{97FFBC08-DC5F-43EE-8541-A989906C9C89}"/>
                </a:ext>
              </a:extLst>
            </p:cNvPr>
            <p:cNvSpPr/>
            <p:nvPr/>
          </p:nvSpPr>
          <p:spPr>
            <a:xfrm>
              <a:off x="3540481" y="3022512"/>
              <a:ext cx="1847012" cy="584775"/>
            </a:xfrm>
            <a:prstGeom prst="rect">
              <a:avLst/>
            </a:prstGeom>
            <a:noFill/>
          </p:spPr>
          <p:txBody>
            <a:bodyPr wrap="square" lIns="91440" tIns="45720" rIns="91440" bIns="45720">
              <a:spAutoFit/>
            </a:bodyPr>
            <a:lstStyle/>
            <a:p>
              <a:pPr algn="ctr"/>
              <a:r>
                <a:rPr lang="es-ES" sz="1600" dirty="0">
                  <a:ln w="0">
                    <a:noFill/>
                  </a:ln>
                  <a:solidFill>
                    <a:srgbClr val="0070C0"/>
                  </a:solidFill>
                </a:rPr>
                <a:t>Exportaciones </a:t>
              </a:r>
            </a:p>
            <a:p>
              <a:pPr algn="ctr"/>
              <a:r>
                <a:rPr lang="es-ES" sz="1600" dirty="0">
                  <a:ln w="0">
                    <a:noFill/>
                  </a:ln>
                  <a:solidFill>
                    <a:srgbClr val="0070C0"/>
                  </a:solidFill>
                </a:rPr>
                <a:t>netas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2" name="Google Shape;60;p14">
            <a:extLst>
              <a:ext uri="{FF2B5EF4-FFF2-40B4-BE49-F238E27FC236}">
                <a16:creationId xmlns:a16="http://schemas.microsoft.com/office/drawing/2014/main" id="{57CA256D-F497-4E06-9BD0-D8A1727610DF}"/>
              </a:ext>
            </a:extLst>
          </p:cNvPr>
          <p:cNvSpPr txBox="1">
            <a:spLocks noGrp="1"/>
          </p:cNvSpPr>
          <p:nvPr>
            <p:ph type="title"/>
          </p:nvPr>
        </p:nvSpPr>
        <p:spPr>
          <a:xfrm>
            <a:off x="1907704" y="246700"/>
            <a:ext cx="5664692" cy="2896554"/>
          </a:xfrm>
          <a:prstGeom prst="rect">
            <a:avLst/>
          </a:prstGeom>
        </p:spPr>
        <p:txBody>
          <a:bodyPr spcFirstLastPara="1" wrap="square" lIns="91425" tIns="91425" rIns="91425" bIns="91425" anchor="t" anchorCtr="0">
            <a:noAutofit/>
          </a:bodyPr>
          <a:lstStyle/>
          <a:p>
            <a:pPr lvl="0"/>
            <a:r>
              <a:rPr lang="es-UY" sz="2000" b="1" i="1" dirty="0">
                <a:latin typeface="Quattrocento Sans"/>
                <a:ea typeface="Quattrocento Sans"/>
                <a:cs typeface="Quattrocento Sans"/>
                <a:sym typeface="Quattrocento Sans"/>
              </a:rPr>
              <a:t>Ingreso disponible (Yd)</a:t>
            </a:r>
            <a:br>
              <a:rPr lang="es-UY" sz="2000" b="1" dirty="0">
                <a:latin typeface="Quattrocento Sans"/>
                <a:ea typeface="Quattrocento Sans"/>
                <a:cs typeface="Quattrocento Sans"/>
                <a:sym typeface="Quattrocento Sans"/>
              </a:rPr>
            </a:br>
            <a:br>
              <a:rPr lang="es-UY" sz="1600" dirty="0">
                <a:latin typeface="Quattrocento Sans"/>
                <a:ea typeface="Quattrocento Sans"/>
                <a:cs typeface="Quattrocento Sans"/>
                <a:sym typeface="Quattrocento Sans"/>
              </a:rPr>
            </a:br>
            <a:r>
              <a:rPr lang="es-UY" sz="1700" dirty="0">
                <a:latin typeface="Quattrocento Sans"/>
                <a:ea typeface="Quattrocento Sans"/>
                <a:cs typeface="Quattrocento Sans"/>
                <a:sym typeface="Quattrocento Sans"/>
              </a:rPr>
              <a:t>Es la porción del ingreso total (Y) que puede ser gastado en consumo, luego de haber pagado los impuestos al Estado (T)</a:t>
            </a:r>
            <a:br>
              <a:rPr lang="es-UY" sz="1600" dirty="0">
                <a:latin typeface="Quattrocento Sans"/>
                <a:ea typeface="Quattrocento Sans"/>
                <a:cs typeface="Quattrocento Sans"/>
                <a:sym typeface="Quattrocento Sans"/>
              </a:rPr>
            </a:br>
            <a:r>
              <a:rPr lang="es" sz="2000" b="1" dirty="0">
                <a:latin typeface="Quattrocento Sans"/>
                <a:ea typeface="Quattrocento Sans"/>
                <a:cs typeface="Quattrocento Sans"/>
                <a:sym typeface="Quattrocento Sans"/>
              </a:rPr>
              <a:t>		</a:t>
            </a:r>
            <a:br>
              <a:rPr lang="es" sz="2000" b="1" dirty="0">
                <a:latin typeface="Quattrocento Sans"/>
                <a:ea typeface="Quattrocento Sans"/>
                <a:cs typeface="Quattrocento Sans"/>
                <a:sym typeface="Quattrocento Sans"/>
              </a:rPr>
            </a:br>
            <a:r>
              <a:rPr lang="es" sz="2000" b="1" dirty="0">
                <a:latin typeface="Quattrocento Sans"/>
                <a:ea typeface="Quattrocento Sans"/>
                <a:cs typeface="Quattrocento Sans"/>
                <a:sym typeface="Quattrocento Sans"/>
              </a:rPr>
              <a:t>		</a:t>
            </a:r>
            <a:r>
              <a:rPr lang="es-UY" sz="1700" b="1" dirty="0">
                <a:latin typeface="Quattrocento Sans"/>
                <a:ea typeface="Quattrocento Sans"/>
                <a:cs typeface="Quattrocento Sans"/>
                <a:sym typeface="Quattrocento Sans"/>
              </a:rPr>
              <a:t>Yd = Y – T</a:t>
            </a:r>
            <a:br>
              <a:rPr lang="es-UY" sz="2000" b="1" dirty="0">
                <a:latin typeface="Quattrocento Sans"/>
                <a:ea typeface="Quattrocento Sans"/>
                <a:cs typeface="Quattrocento Sans"/>
                <a:sym typeface="Quattrocento Sans"/>
              </a:rPr>
            </a:br>
            <a:br>
              <a:rPr lang="es" sz="2000" b="1" dirty="0">
                <a:latin typeface="Quattrocento Sans"/>
                <a:ea typeface="Quattrocento Sans"/>
                <a:cs typeface="Quattrocento Sans"/>
                <a:sym typeface="Quattrocento Sans"/>
              </a:rPr>
            </a:br>
            <a:r>
              <a:rPr lang="es-UY" sz="2000" b="1" i="1" dirty="0">
                <a:latin typeface="Quattrocento Sans"/>
                <a:ea typeface="Quattrocento Sans"/>
                <a:cs typeface="Quattrocento Sans"/>
                <a:sym typeface="Quattrocento Sans"/>
              </a:rPr>
              <a:t>Ahorro (S) </a:t>
            </a:r>
            <a:br>
              <a:rPr lang="es-UY" sz="2000" b="1" dirty="0">
                <a:latin typeface="Quattrocento Sans"/>
                <a:ea typeface="Quattrocento Sans"/>
                <a:cs typeface="Quattrocento Sans"/>
                <a:sym typeface="Quattrocento Sans"/>
              </a:rPr>
            </a:br>
            <a:br>
              <a:rPr lang="es-UY" sz="2000" b="1" dirty="0">
                <a:latin typeface="Quattrocento Sans"/>
                <a:ea typeface="Quattrocento Sans"/>
                <a:cs typeface="Quattrocento Sans"/>
                <a:sym typeface="Quattrocento Sans"/>
              </a:rPr>
            </a:br>
            <a:r>
              <a:rPr lang="es-UY" sz="1700" b="1" dirty="0">
                <a:latin typeface="Quattrocento Sans"/>
                <a:ea typeface="Quattrocento Sans"/>
                <a:cs typeface="Quattrocento Sans"/>
                <a:sym typeface="Quattrocento Sans"/>
              </a:rPr>
              <a:t>Es aquella parte del ingreso disponibles que las familias no gastan en el período presente, es una forma de postergar el consumo de hoy para consumir en el futuro</a:t>
            </a:r>
            <a:br>
              <a:rPr lang="es-UY" sz="1700" b="1" dirty="0">
                <a:latin typeface="Quattrocento Sans"/>
                <a:ea typeface="Quattrocento Sans"/>
                <a:cs typeface="Quattrocento Sans"/>
                <a:sym typeface="Quattrocento Sans"/>
              </a:rPr>
            </a:br>
            <a:r>
              <a:rPr lang="es-UY" sz="1700" b="1" dirty="0">
                <a:latin typeface="Quattrocento Sans"/>
                <a:ea typeface="Quattrocento Sans"/>
                <a:cs typeface="Quattrocento Sans"/>
                <a:sym typeface="Quattrocento Sans"/>
              </a:rPr>
              <a:t>		</a:t>
            </a:r>
            <a:br>
              <a:rPr lang="es-UY" sz="1700" b="1" dirty="0">
                <a:latin typeface="Quattrocento Sans"/>
                <a:ea typeface="Quattrocento Sans"/>
                <a:cs typeface="Quattrocento Sans"/>
                <a:sym typeface="Quattrocento Sans"/>
              </a:rPr>
            </a:br>
            <a:r>
              <a:rPr lang="es-UY" sz="1700" b="1" dirty="0">
                <a:latin typeface="Quattrocento Sans"/>
                <a:ea typeface="Quattrocento Sans"/>
                <a:cs typeface="Quattrocento Sans"/>
                <a:sym typeface="Quattrocento Sans"/>
              </a:rPr>
              <a:t>		S = Yd - C </a:t>
            </a:r>
            <a:br>
              <a:rPr lang="es-UY" sz="2000" b="1" dirty="0">
                <a:latin typeface="Quattrocento Sans"/>
                <a:ea typeface="Quattrocento Sans"/>
                <a:cs typeface="Quattrocento Sans"/>
                <a:sym typeface="Quattrocento Sans"/>
              </a:rPr>
            </a:br>
            <a:br>
              <a:rPr lang="es" sz="2000" b="1" dirty="0">
                <a:latin typeface="Quattrocento Sans"/>
                <a:ea typeface="Quattrocento Sans"/>
                <a:cs typeface="Quattrocento Sans"/>
                <a:sym typeface="Quattrocento Sans"/>
              </a:rPr>
            </a:br>
            <a:endParaRPr sz="2000" b="1" dirty="0">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60950" y="827325"/>
            <a:ext cx="4090500"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La Economía</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357158" y="1643056"/>
            <a:ext cx="6768360" cy="2334600"/>
          </a:xfrm>
          <a:prstGeom prst="rect">
            <a:avLst/>
          </a:prstGeom>
        </p:spPr>
        <p:txBody>
          <a:bodyPr spcFirstLastPara="1" wrap="square" lIns="91425" tIns="91425" rIns="91425" bIns="91425" anchor="t" anchorCtr="0">
            <a:noAutofit/>
          </a:bodyPr>
          <a:lstStyle/>
          <a:p>
            <a:pPr marL="0" indent="0" algn="just">
              <a:spcAft>
                <a:spcPts val="1600"/>
              </a:spcAft>
              <a:buFont typeface="Arial" pitchFamily="34" charset="0"/>
              <a:buChar char="•"/>
            </a:pPr>
            <a:r>
              <a:rPr lang="es-UY" sz="1700" dirty="0">
                <a:solidFill>
                  <a:schemeClr val="dk1"/>
                </a:solidFill>
                <a:latin typeface="Quattrocento Sans" charset="0"/>
                <a:ea typeface="Quattrocento Sans"/>
                <a:cs typeface="Quattrocento Sans"/>
                <a:sym typeface="Quattrocento Sans"/>
              </a:rPr>
              <a:t> Estudia el problema que enfrentan las sociedades al tener que asignar recursos limitados para satisfacer fines múltiples.</a:t>
            </a:r>
          </a:p>
          <a:p>
            <a:pPr marL="0" indent="0" algn="just">
              <a:spcAft>
                <a:spcPts val="1600"/>
              </a:spcAft>
              <a:buFont typeface="Arial" pitchFamily="34" charset="0"/>
              <a:buChar char="•"/>
            </a:pPr>
            <a:r>
              <a:rPr lang="es" sz="1700" dirty="0">
                <a:solidFill>
                  <a:schemeClr val="dk1"/>
                </a:solidFill>
                <a:latin typeface="Quattrocento Sans" charset="0"/>
                <a:ea typeface="Quattrocento Sans"/>
                <a:cs typeface="Quattrocento Sans"/>
                <a:sym typeface="Quattrocento Sans"/>
              </a:rPr>
              <a:t>Es una ciencia social porque se ocupa de las decisiones que toman las personas cuando viven en sociedad.</a:t>
            </a:r>
          </a:p>
          <a:p>
            <a:pPr marL="0" lvl="0" indent="0" algn="just" rtl="0">
              <a:spcBef>
                <a:spcPts val="0"/>
              </a:spcBef>
              <a:spcAft>
                <a:spcPts val="1600"/>
              </a:spcAft>
              <a:buFont typeface="Arial" pitchFamily="34" charset="0"/>
              <a:buChar char="•"/>
            </a:pPr>
            <a:endParaRPr sz="1700" dirty="0">
              <a:latin typeface="Quattrocento Sans" charset="0"/>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2" name="Rectángulo 1">
            <a:extLst>
              <a:ext uri="{FF2B5EF4-FFF2-40B4-BE49-F238E27FC236}">
                <a16:creationId xmlns:a16="http://schemas.microsoft.com/office/drawing/2014/main" id="{4962934E-D6AF-4B9C-8903-CA45DDD90142}"/>
              </a:ext>
            </a:extLst>
          </p:cNvPr>
          <p:cNvSpPr/>
          <p:nvPr/>
        </p:nvSpPr>
        <p:spPr>
          <a:xfrm>
            <a:off x="2071702" y="571486"/>
            <a:ext cx="4572000" cy="1200329"/>
          </a:xfrm>
          <a:prstGeom prst="rect">
            <a:avLst/>
          </a:prstGeom>
        </p:spPr>
        <p:txBody>
          <a:bodyPr>
            <a:spAutoFit/>
          </a:bodyPr>
          <a:lstStyle/>
          <a:p>
            <a:r>
              <a:rPr lang="es-UY" sz="1700" b="1" dirty="0">
                <a:latin typeface="Quattrocento Sans"/>
                <a:sym typeface="Quattrocento Sans"/>
              </a:rPr>
              <a:t>Sustituyendo por ecuaciones anteriores y reagrupando términos se obtiene: </a:t>
            </a:r>
          </a:p>
          <a:p>
            <a:endParaRPr lang="es-UY" sz="1800" b="1" dirty="0">
              <a:latin typeface="Quattrocento Sans"/>
              <a:sym typeface="Quattrocento Sans"/>
            </a:endParaRPr>
          </a:p>
          <a:p>
            <a:r>
              <a:rPr lang="es-UY" sz="1800" b="1" dirty="0">
                <a:latin typeface="Quattrocento Sans"/>
                <a:sym typeface="Quattrocento Sans"/>
              </a:rPr>
              <a:t>	(S-I)      +     (T-G)     =     (X-M) </a:t>
            </a:r>
            <a:endParaRPr lang="es-UY" dirty="0"/>
          </a:p>
        </p:txBody>
      </p:sp>
      <p:grpSp>
        <p:nvGrpSpPr>
          <p:cNvPr id="13" name="Grupo 12">
            <a:extLst>
              <a:ext uri="{FF2B5EF4-FFF2-40B4-BE49-F238E27FC236}">
                <a16:creationId xmlns:a16="http://schemas.microsoft.com/office/drawing/2014/main" id="{233C7A8C-D8DE-442E-9FBB-CEE19B28FFFF}"/>
              </a:ext>
            </a:extLst>
          </p:cNvPr>
          <p:cNvGrpSpPr/>
          <p:nvPr/>
        </p:nvGrpSpPr>
        <p:grpSpPr>
          <a:xfrm>
            <a:off x="971600" y="1347613"/>
            <a:ext cx="6018165" cy="2304257"/>
            <a:chOff x="971600" y="1347613"/>
            <a:chExt cx="6018165" cy="2304257"/>
          </a:xfrm>
        </p:grpSpPr>
        <p:sp>
          <p:nvSpPr>
            <p:cNvPr id="3" name="Elipse 2">
              <a:extLst>
                <a:ext uri="{FF2B5EF4-FFF2-40B4-BE49-F238E27FC236}">
                  <a16:creationId xmlns:a16="http://schemas.microsoft.com/office/drawing/2014/main" id="{EA6AF7FE-66F0-4437-ADA4-B6A923187C9E}"/>
                </a:ext>
              </a:extLst>
            </p:cNvPr>
            <p:cNvSpPr/>
            <p:nvPr/>
          </p:nvSpPr>
          <p:spPr>
            <a:xfrm>
              <a:off x="2915816" y="1347614"/>
              <a:ext cx="719270" cy="408241"/>
            </a:xfrm>
            <a:prstGeom prst="ellipse">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UY"/>
            </a:p>
          </p:txBody>
        </p:sp>
        <p:sp>
          <p:nvSpPr>
            <p:cNvPr id="4" name="Elipse 3">
              <a:extLst>
                <a:ext uri="{FF2B5EF4-FFF2-40B4-BE49-F238E27FC236}">
                  <a16:creationId xmlns:a16="http://schemas.microsoft.com/office/drawing/2014/main" id="{F9886CA9-E89D-4530-888B-4DD536278E43}"/>
                </a:ext>
              </a:extLst>
            </p:cNvPr>
            <p:cNvSpPr/>
            <p:nvPr/>
          </p:nvSpPr>
          <p:spPr>
            <a:xfrm>
              <a:off x="4139952" y="1367434"/>
              <a:ext cx="720080" cy="4082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Elipse 4">
              <a:extLst>
                <a:ext uri="{FF2B5EF4-FFF2-40B4-BE49-F238E27FC236}">
                  <a16:creationId xmlns:a16="http://schemas.microsoft.com/office/drawing/2014/main" id="{44BB2A58-111F-40B0-BB14-EEB0DB69F31A}"/>
                </a:ext>
              </a:extLst>
            </p:cNvPr>
            <p:cNvSpPr/>
            <p:nvPr/>
          </p:nvSpPr>
          <p:spPr>
            <a:xfrm>
              <a:off x="5364088" y="1347613"/>
              <a:ext cx="720080" cy="40824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Flecha: hacia abajo 5">
              <a:extLst>
                <a:ext uri="{FF2B5EF4-FFF2-40B4-BE49-F238E27FC236}">
                  <a16:creationId xmlns:a16="http://schemas.microsoft.com/office/drawing/2014/main" id="{1C26600D-FC68-45A8-88B1-3F23DBEBAC8E}"/>
                </a:ext>
              </a:extLst>
            </p:cNvPr>
            <p:cNvSpPr/>
            <p:nvPr/>
          </p:nvSpPr>
          <p:spPr>
            <a:xfrm rot="1983688">
              <a:off x="2703499" y="1665649"/>
              <a:ext cx="288032" cy="599872"/>
            </a:xfrm>
            <a:prstGeom prst="downArrow">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solidFill>
                  <a:schemeClr val="dk1"/>
                </a:solidFill>
              </a:endParaRPr>
            </a:p>
          </p:txBody>
        </p:sp>
        <p:sp>
          <p:nvSpPr>
            <p:cNvPr id="7" name="CuadroTexto 6">
              <a:extLst>
                <a:ext uri="{FF2B5EF4-FFF2-40B4-BE49-F238E27FC236}">
                  <a16:creationId xmlns:a16="http://schemas.microsoft.com/office/drawing/2014/main" id="{EDE8D884-9614-4AAE-A1F3-05627AB5E318}"/>
                </a:ext>
              </a:extLst>
            </p:cNvPr>
            <p:cNvSpPr txBox="1"/>
            <p:nvPr/>
          </p:nvSpPr>
          <p:spPr>
            <a:xfrm>
              <a:off x="971600" y="2283718"/>
              <a:ext cx="3521085" cy="1368152"/>
            </a:xfrm>
            <a:prstGeom prst="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UY" dirty="0"/>
                <a:t>Balance Privado: </a:t>
              </a:r>
            </a:p>
            <a:p>
              <a:r>
                <a:rPr lang="es-UY" dirty="0"/>
                <a:t>Cuando está en equilibrio (es 0), se habla de “déficits gemelos” haciendo referencia al balance de gobierno y al externo, porque ambos resultarán negativos o positivos</a:t>
              </a:r>
            </a:p>
          </p:txBody>
        </p:sp>
        <p:sp>
          <p:nvSpPr>
            <p:cNvPr id="8" name="Flecha: hacia abajo 7">
              <a:extLst>
                <a:ext uri="{FF2B5EF4-FFF2-40B4-BE49-F238E27FC236}">
                  <a16:creationId xmlns:a16="http://schemas.microsoft.com/office/drawing/2014/main" id="{E68A64DC-1BFE-4366-8103-A0F5EB76DE32}"/>
                </a:ext>
              </a:extLst>
            </p:cNvPr>
            <p:cNvSpPr/>
            <p:nvPr/>
          </p:nvSpPr>
          <p:spPr>
            <a:xfrm rot="20346131">
              <a:off x="4604807" y="1749246"/>
              <a:ext cx="288032" cy="599872"/>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solidFill>
                  <a:schemeClr val="lt1"/>
                </a:solidFill>
              </a:endParaRPr>
            </a:p>
          </p:txBody>
        </p:sp>
        <p:sp>
          <p:nvSpPr>
            <p:cNvPr id="9" name="CuadroTexto 8">
              <a:extLst>
                <a:ext uri="{FF2B5EF4-FFF2-40B4-BE49-F238E27FC236}">
                  <a16:creationId xmlns:a16="http://schemas.microsoft.com/office/drawing/2014/main" id="{E70C951D-1221-4A99-AC0B-4956D7182C43}"/>
                </a:ext>
              </a:extLst>
            </p:cNvPr>
            <p:cNvSpPr txBox="1"/>
            <p:nvPr/>
          </p:nvSpPr>
          <p:spPr>
            <a:xfrm>
              <a:off x="4720589" y="2345684"/>
              <a:ext cx="1159299" cy="5232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UY" dirty="0">
                  <a:solidFill>
                    <a:schemeClr val="dk1"/>
                  </a:solidFill>
                </a:rPr>
                <a:t>Balance </a:t>
              </a:r>
            </a:p>
            <a:p>
              <a:r>
                <a:rPr lang="es-UY" dirty="0">
                  <a:solidFill>
                    <a:schemeClr val="dk1"/>
                  </a:solidFill>
                </a:rPr>
                <a:t>de Gobierno</a:t>
              </a:r>
            </a:p>
          </p:txBody>
        </p:sp>
        <p:sp>
          <p:nvSpPr>
            <p:cNvPr id="10" name="CuadroTexto 9">
              <a:extLst>
                <a:ext uri="{FF2B5EF4-FFF2-40B4-BE49-F238E27FC236}">
                  <a16:creationId xmlns:a16="http://schemas.microsoft.com/office/drawing/2014/main" id="{45112DB3-B0B2-4EF2-9AFA-0F16A4F6AC3C}"/>
                </a:ext>
              </a:extLst>
            </p:cNvPr>
            <p:cNvSpPr txBox="1"/>
            <p:nvPr/>
          </p:nvSpPr>
          <p:spPr>
            <a:xfrm>
              <a:off x="6107792" y="2271213"/>
              <a:ext cx="881973" cy="52322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UY" dirty="0">
                  <a:solidFill>
                    <a:schemeClr val="dk1"/>
                  </a:solidFill>
                </a:rPr>
                <a:t>Balance </a:t>
              </a:r>
            </a:p>
            <a:p>
              <a:r>
                <a:rPr lang="es-UY" dirty="0">
                  <a:solidFill>
                    <a:schemeClr val="dk1"/>
                  </a:solidFill>
                </a:rPr>
                <a:t>Externo</a:t>
              </a:r>
            </a:p>
          </p:txBody>
        </p:sp>
        <p:sp>
          <p:nvSpPr>
            <p:cNvPr id="12" name="Flecha: hacia abajo 11">
              <a:extLst>
                <a:ext uri="{FF2B5EF4-FFF2-40B4-BE49-F238E27FC236}">
                  <a16:creationId xmlns:a16="http://schemas.microsoft.com/office/drawing/2014/main" id="{765EDAD6-3038-49C3-B1B8-B348686D3F26}"/>
                </a:ext>
              </a:extLst>
            </p:cNvPr>
            <p:cNvSpPr/>
            <p:nvPr/>
          </p:nvSpPr>
          <p:spPr>
            <a:xfrm rot="20696310">
              <a:off x="5870900" y="1695696"/>
              <a:ext cx="288032" cy="599872"/>
            </a:xfrm>
            <a:prstGeom prst="down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4" name="Rectángulo 3">
            <a:extLst>
              <a:ext uri="{FF2B5EF4-FFF2-40B4-BE49-F238E27FC236}">
                <a16:creationId xmlns:a16="http://schemas.microsoft.com/office/drawing/2014/main" id="{60B795FC-434B-4EFF-B461-BF4C917E9A08}"/>
              </a:ext>
            </a:extLst>
          </p:cNvPr>
          <p:cNvSpPr/>
          <p:nvPr/>
        </p:nvSpPr>
        <p:spPr>
          <a:xfrm>
            <a:off x="1907704" y="627534"/>
            <a:ext cx="540060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0" name="Google Shape;60;p14"/>
          <p:cNvSpPr txBox="1">
            <a:spLocks noGrp="1"/>
          </p:cNvSpPr>
          <p:nvPr>
            <p:ph type="title"/>
          </p:nvPr>
        </p:nvSpPr>
        <p:spPr>
          <a:xfrm>
            <a:off x="1691680" y="627534"/>
            <a:ext cx="5616624" cy="2896554"/>
          </a:xfrm>
          <a:prstGeom prst="rect">
            <a:avLst/>
          </a:prstGeom>
        </p:spPr>
        <p:txBody>
          <a:bodyPr spcFirstLastPara="1" wrap="square" lIns="91425" tIns="91425" rIns="91425" bIns="91425" anchor="t" anchorCtr="0">
            <a:noAutofit/>
          </a:bodyPr>
          <a:lstStyle/>
          <a:p>
            <a:pPr lvl="0" algn="ctr"/>
            <a:r>
              <a:rPr lang="es-UY" sz="1400" b="1" dirty="0">
                <a:latin typeface="Quattrocento Sans"/>
                <a:ea typeface="Quattrocento Sans"/>
                <a:cs typeface="Quattrocento Sans"/>
                <a:sym typeface="Quattrocento Sans"/>
              </a:rPr>
              <a:t>Es el valor final de todos los bienes y servicios generados por los factores de producción localizados en ese país durante un período determinado.</a:t>
            </a:r>
            <a:br>
              <a:rPr lang="es-UY" sz="1800" b="1" dirty="0">
                <a:latin typeface="Quattrocento Sans"/>
                <a:ea typeface="Quattrocento Sans"/>
                <a:cs typeface="Quattrocento Sans"/>
                <a:sym typeface="Quattrocento Sans"/>
              </a:rPr>
            </a:br>
            <a:br>
              <a:rPr lang="es-UY" sz="1800" b="1" dirty="0">
                <a:latin typeface="Quattrocento Sans"/>
                <a:ea typeface="Quattrocento Sans"/>
                <a:cs typeface="Quattrocento Sans"/>
                <a:sym typeface="Quattrocento Sans"/>
              </a:rPr>
            </a:br>
            <a:r>
              <a:rPr lang="es-UY" sz="2000" b="1" dirty="0">
                <a:latin typeface="Quattrocento Sans"/>
                <a:ea typeface="Quattrocento Sans"/>
                <a:cs typeface="Quattrocento Sans"/>
                <a:sym typeface="Quattrocento Sans"/>
              </a:rPr>
              <a:t>PRODUCTO     INTERNO     BRUTO </a:t>
            </a:r>
            <a:br>
              <a:rPr lang="es" sz="2000" b="1" dirty="0">
                <a:latin typeface="Quattrocento Sans"/>
                <a:ea typeface="Quattrocento Sans"/>
                <a:cs typeface="Quattrocento Sans"/>
                <a:sym typeface="Quattrocento Sans"/>
              </a:rPr>
            </a:br>
            <a:br>
              <a:rPr lang="es" sz="2000" b="1" dirty="0">
                <a:latin typeface="Quattrocento Sans"/>
                <a:ea typeface="Quattrocento Sans"/>
                <a:cs typeface="Quattrocento Sans"/>
                <a:sym typeface="Quattrocento Sans"/>
              </a:rPr>
            </a:br>
            <a:endParaRPr sz="2000" b="1" dirty="0">
              <a:latin typeface="Quattrocento Sans"/>
              <a:ea typeface="Quattrocento Sans"/>
              <a:cs typeface="Quattrocento Sans"/>
              <a:sym typeface="Quattrocento Sans"/>
            </a:endParaRPr>
          </a:p>
        </p:txBody>
      </p:sp>
      <p:sp>
        <p:nvSpPr>
          <p:cNvPr id="3" name="Flecha: curvada hacia arriba 2">
            <a:extLst>
              <a:ext uri="{FF2B5EF4-FFF2-40B4-BE49-F238E27FC236}">
                <a16:creationId xmlns:a16="http://schemas.microsoft.com/office/drawing/2014/main" id="{950F4261-9F51-48D5-A3B2-2EED93B3790A}"/>
              </a:ext>
            </a:extLst>
          </p:cNvPr>
          <p:cNvSpPr/>
          <p:nvPr/>
        </p:nvSpPr>
        <p:spPr>
          <a:xfrm rot="18290791">
            <a:off x="6496763" y="1381496"/>
            <a:ext cx="799504" cy="446888"/>
          </a:xfrm>
          <a:prstGeom prst="curvedUpArrow">
            <a:avLst>
              <a:gd name="adj1" fmla="val 25000"/>
              <a:gd name="adj2" fmla="val 6702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sp>
        <p:nvSpPr>
          <p:cNvPr id="10" name="Abrir llave 9">
            <a:extLst>
              <a:ext uri="{FF2B5EF4-FFF2-40B4-BE49-F238E27FC236}">
                <a16:creationId xmlns:a16="http://schemas.microsoft.com/office/drawing/2014/main" id="{0BE2EC57-1021-4178-899D-652C87535FCD}"/>
              </a:ext>
            </a:extLst>
          </p:cNvPr>
          <p:cNvSpPr/>
          <p:nvPr/>
        </p:nvSpPr>
        <p:spPr>
          <a:xfrm rot="16200000">
            <a:off x="5814884" y="1541865"/>
            <a:ext cx="363063" cy="976627"/>
          </a:xfrm>
          <a:prstGeom prst="leftBrace">
            <a:avLst>
              <a:gd name="adj1" fmla="val 0"/>
              <a:gd name="adj2" fmla="val 45598"/>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UY"/>
          </a:p>
        </p:txBody>
      </p:sp>
      <p:grpSp>
        <p:nvGrpSpPr>
          <p:cNvPr id="7" name="Grupo 6">
            <a:extLst>
              <a:ext uri="{FF2B5EF4-FFF2-40B4-BE49-F238E27FC236}">
                <a16:creationId xmlns:a16="http://schemas.microsoft.com/office/drawing/2014/main" id="{A1039642-83D8-4719-8605-36E489D6D07E}"/>
              </a:ext>
            </a:extLst>
          </p:cNvPr>
          <p:cNvGrpSpPr/>
          <p:nvPr/>
        </p:nvGrpSpPr>
        <p:grpSpPr>
          <a:xfrm>
            <a:off x="1187624" y="1848646"/>
            <a:ext cx="6120678" cy="2739328"/>
            <a:chOff x="1187624" y="1848646"/>
            <a:chExt cx="6120678" cy="2739328"/>
          </a:xfrm>
        </p:grpSpPr>
        <p:sp>
          <p:nvSpPr>
            <p:cNvPr id="5" name="Abrir llave 4">
              <a:extLst>
                <a:ext uri="{FF2B5EF4-FFF2-40B4-BE49-F238E27FC236}">
                  <a16:creationId xmlns:a16="http://schemas.microsoft.com/office/drawing/2014/main" id="{4F0EC6B1-049B-4571-8A2D-54E98678024E}"/>
                </a:ext>
              </a:extLst>
            </p:cNvPr>
            <p:cNvSpPr/>
            <p:nvPr/>
          </p:nvSpPr>
          <p:spPr>
            <a:xfrm rot="16200000">
              <a:off x="3058321" y="1346102"/>
              <a:ext cx="363063" cy="1368152"/>
            </a:xfrm>
            <a:prstGeom prst="leftBrace">
              <a:avLst>
                <a:gd name="adj1" fmla="val 0"/>
                <a:gd name="adj2" fmla="val 45598"/>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UY"/>
            </a:p>
          </p:txBody>
        </p:sp>
        <p:sp>
          <p:nvSpPr>
            <p:cNvPr id="6" name="CuadroTexto 5">
              <a:extLst>
                <a:ext uri="{FF2B5EF4-FFF2-40B4-BE49-F238E27FC236}">
                  <a16:creationId xmlns:a16="http://schemas.microsoft.com/office/drawing/2014/main" id="{4A14D7BD-705C-48A4-B375-A5FD3F5977CC}"/>
                </a:ext>
              </a:extLst>
            </p:cNvPr>
            <p:cNvSpPr txBox="1"/>
            <p:nvPr/>
          </p:nvSpPr>
          <p:spPr>
            <a:xfrm>
              <a:off x="1187624" y="2265134"/>
              <a:ext cx="2088232" cy="738664"/>
            </a:xfrm>
            <a:prstGeom prst="rect">
              <a:avLst/>
            </a:prstGeom>
          </p:spPr>
          <p:style>
            <a:lnRef idx="2">
              <a:schemeClr val="accent5"/>
            </a:lnRef>
            <a:fillRef idx="0">
              <a:schemeClr val="accent5"/>
            </a:fillRef>
            <a:effectRef idx="1">
              <a:schemeClr val="accent5"/>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r>
                <a:rPr lang="es-UY" dirty="0"/>
                <a:t>Refiere al valor generado por los factores de producción </a:t>
              </a:r>
            </a:p>
          </p:txBody>
        </p:sp>
        <p:sp>
          <p:nvSpPr>
            <p:cNvPr id="8" name="Abrir llave 7">
              <a:extLst>
                <a:ext uri="{FF2B5EF4-FFF2-40B4-BE49-F238E27FC236}">
                  <a16:creationId xmlns:a16="http://schemas.microsoft.com/office/drawing/2014/main" id="{34473DF5-0C5A-408F-A193-060F62100C55}"/>
                </a:ext>
              </a:extLst>
            </p:cNvPr>
            <p:cNvSpPr/>
            <p:nvPr/>
          </p:nvSpPr>
          <p:spPr>
            <a:xfrm rot="16200000">
              <a:off x="4570487" y="1493139"/>
              <a:ext cx="363063" cy="1080122"/>
            </a:xfrm>
            <a:prstGeom prst="leftBrace">
              <a:avLst>
                <a:gd name="adj1" fmla="val 0"/>
                <a:gd name="adj2" fmla="val 45598"/>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UY"/>
            </a:p>
          </p:txBody>
        </p:sp>
        <p:sp>
          <p:nvSpPr>
            <p:cNvPr id="9" name="CuadroTexto 8">
              <a:extLst>
                <a:ext uri="{FF2B5EF4-FFF2-40B4-BE49-F238E27FC236}">
                  <a16:creationId xmlns:a16="http://schemas.microsoft.com/office/drawing/2014/main" id="{92BB3FA6-F6AB-4EB8-ACB9-68E742961239}"/>
                </a:ext>
              </a:extLst>
            </p:cNvPr>
            <p:cNvSpPr txBox="1"/>
            <p:nvPr/>
          </p:nvSpPr>
          <p:spPr>
            <a:xfrm>
              <a:off x="3347866" y="2265134"/>
              <a:ext cx="1656182" cy="1759986"/>
            </a:xfrm>
            <a:prstGeom prst="rect">
              <a:avLst/>
            </a:prstGeom>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r>
                <a:rPr lang="es-UY" dirty="0"/>
                <a:t>Indica que se considera la producción realizada dentro de las fronteras del país (aunque los productores sean extranjeros) </a:t>
              </a:r>
            </a:p>
          </p:txBody>
        </p:sp>
        <p:sp>
          <p:nvSpPr>
            <p:cNvPr id="11" name="CuadroTexto 10">
              <a:extLst>
                <a:ext uri="{FF2B5EF4-FFF2-40B4-BE49-F238E27FC236}">
                  <a16:creationId xmlns:a16="http://schemas.microsoft.com/office/drawing/2014/main" id="{7B044ED2-3F77-49E6-88DA-11B64CDC523C}"/>
                </a:ext>
              </a:extLst>
            </p:cNvPr>
            <p:cNvSpPr txBox="1"/>
            <p:nvPr/>
          </p:nvSpPr>
          <p:spPr>
            <a:xfrm>
              <a:off x="5076055" y="2211710"/>
              <a:ext cx="2232247" cy="2376264"/>
            </a:xfrm>
            <a:prstGeom prst="rect">
              <a:avLst/>
            </a:prstGeom>
          </p:spPr>
          <p:style>
            <a:lnRef idx="2">
              <a:schemeClr val="accent5"/>
            </a:lnRef>
            <a:fillRef idx="0">
              <a:schemeClr val="accent5"/>
            </a:fillRef>
            <a:effectRef idx="1">
              <a:schemeClr val="accent5"/>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r>
                <a:rPr lang="es-UY" dirty="0"/>
                <a:t>Señala que no se toma en cuenta la pérdida de valor por obsolescencia o desgaste que hayan sufrido los bienes de capital durante el período de tiempo que se está considerando. Si esto se tomara en cuenta sería el producto “neto” </a:t>
              </a:r>
            </a:p>
          </p:txBody>
        </p:sp>
      </p:grpSp>
    </p:spTree>
    <p:extLst>
      <p:ext uri="{BB962C8B-B14F-4D97-AF65-F5344CB8AC3E}">
        <p14:creationId xmlns:p14="http://schemas.microsoft.com/office/powerpoint/2010/main" val="102351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2" name="Rectángulo 1">
            <a:extLst>
              <a:ext uri="{FF2B5EF4-FFF2-40B4-BE49-F238E27FC236}">
                <a16:creationId xmlns:a16="http://schemas.microsoft.com/office/drawing/2014/main" id="{9C8FB125-43AE-4EB5-9783-2FAD3A0C72F4}"/>
              </a:ext>
            </a:extLst>
          </p:cNvPr>
          <p:cNvSpPr/>
          <p:nvPr/>
        </p:nvSpPr>
        <p:spPr>
          <a:xfrm>
            <a:off x="2051720" y="699542"/>
            <a:ext cx="5400601" cy="3293209"/>
          </a:xfrm>
          <a:prstGeom prst="rect">
            <a:avLst/>
          </a:prstGeom>
        </p:spPr>
        <p:txBody>
          <a:bodyPr wrap="square">
            <a:spAutoFit/>
          </a:bodyPr>
          <a:lstStyle/>
          <a:p>
            <a:pPr algn="just"/>
            <a:r>
              <a:rPr lang="es-UY" sz="2000" b="1" i="1" dirty="0">
                <a:latin typeface="Quattrocento Sans"/>
                <a:ea typeface="Quattrocento Sans"/>
                <a:cs typeface="Quattrocento Sans"/>
                <a:sym typeface="Quattrocento Sans"/>
              </a:rPr>
              <a:t>Valor Bruto de Producción (VBP)</a:t>
            </a:r>
            <a:endParaRPr lang="es" sz="2000" b="1" i="1" dirty="0">
              <a:latin typeface="Quattrocento Sans"/>
              <a:ea typeface="Quattrocento Sans"/>
              <a:cs typeface="Quattrocento Sans"/>
              <a:sym typeface="Quattrocento Sans"/>
            </a:endParaRPr>
          </a:p>
          <a:p>
            <a:pPr algn="just"/>
            <a:endParaRPr lang="es" sz="2000" b="1" dirty="0">
              <a:latin typeface="Quattrocento Sans"/>
              <a:ea typeface="Quattrocento Sans"/>
              <a:cs typeface="Quattrocento Sans"/>
              <a:sym typeface="Quattrocento Sans"/>
            </a:endParaRPr>
          </a:p>
          <a:p>
            <a:pPr algn="just"/>
            <a:r>
              <a:rPr lang="es" sz="1700" dirty="0">
                <a:latin typeface="Quattrocento Sans"/>
                <a:ea typeface="Quattrocento Sans"/>
                <a:cs typeface="Quattrocento Sans"/>
                <a:sym typeface="Quattrocento Sans"/>
              </a:rPr>
              <a:t>Es </a:t>
            </a:r>
            <a:r>
              <a:rPr lang="es-UY" sz="1700" dirty="0">
                <a:latin typeface="Quattrocento Sans"/>
                <a:ea typeface="Quattrocento Sans"/>
                <a:cs typeface="Quattrocento Sans"/>
                <a:sym typeface="Quattrocento Sans"/>
              </a:rPr>
              <a:t>el valor de los bienes y servicios producidos en un país en un período determinado. </a:t>
            </a:r>
          </a:p>
          <a:p>
            <a:pPr algn="just"/>
            <a:endParaRPr lang="es-UY" sz="1600" dirty="0">
              <a:latin typeface="Quattrocento Sans"/>
              <a:ea typeface="Quattrocento Sans"/>
              <a:cs typeface="Quattrocento Sans"/>
              <a:sym typeface="Quattrocento Sans"/>
            </a:endParaRPr>
          </a:p>
          <a:p>
            <a:pPr algn="just"/>
            <a:endParaRPr lang="es-UY" sz="1600" dirty="0">
              <a:latin typeface="Quattrocento Sans"/>
              <a:ea typeface="Quattrocento Sans"/>
              <a:cs typeface="Quattrocento Sans"/>
              <a:sym typeface="Quattrocento Sans"/>
            </a:endParaRPr>
          </a:p>
          <a:p>
            <a:pPr algn="just"/>
            <a:r>
              <a:rPr lang="es-UY" sz="2000" b="1" i="1" dirty="0">
                <a:latin typeface="Quattrocento Sans"/>
                <a:ea typeface="Quattrocento Sans"/>
                <a:cs typeface="Quattrocento Sans"/>
                <a:sym typeface="Quattrocento Sans"/>
              </a:rPr>
              <a:t>Valor Agregado Bruto (VAB)</a:t>
            </a:r>
            <a:endParaRPr lang="es" sz="2000" b="1" i="1" dirty="0">
              <a:latin typeface="Quattrocento Sans"/>
              <a:ea typeface="Quattrocento Sans"/>
              <a:cs typeface="Quattrocento Sans"/>
              <a:sym typeface="Quattrocento Sans"/>
            </a:endParaRPr>
          </a:p>
          <a:p>
            <a:pPr algn="just"/>
            <a:endParaRPr lang="es" sz="1700" b="1" dirty="0">
              <a:latin typeface="Quattrocento Sans"/>
              <a:ea typeface="Quattrocento Sans"/>
              <a:cs typeface="Quattrocento Sans"/>
              <a:sym typeface="Quattrocento Sans"/>
            </a:endParaRPr>
          </a:p>
          <a:p>
            <a:pPr algn="just"/>
            <a:r>
              <a:rPr lang="es" sz="1700" dirty="0">
                <a:latin typeface="Quattrocento Sans"/>
                <a:ea typeface="Quattrocento Sans"/>
                <a:cs typeface="Quattrocento Sans"/>
                <a:sym typeface="Quattrocento Sans"/>
              </a:rPr>
              <a:t>Es </a:t>
            </a:r>
            <a:r>
              <a:rPr lang="es-UY" sz="1700" dirty="0">
                <a:latin typeface="Quattrocento Sans"/>
                <a:ea typeface="Quattrocento Sans"/>
                <a:cs typeface="Quattrocento Sans"/>
                <a:sym typeface="Quattrocento Sans"/>
              </a:rPr>
              <a:t>el VBP pero descontando el costo de los insumos utilizados en la producción. </a:t>
            </a:r>
          </a:p>
          <a:p>
            <a:pPr algn="just"/>
            <a:endParaRPr lang="es-UY" sz="1600" dirty="0">
              <a:latin typeface="Quattrocento Sans"/>
              <a:ea typeface="Quattrocento Sans"/>
              <a:cs typeface="Quattrocento Sans"/>
              <a:sym typeface="Quattrocento Sans"/>
            </a:endParaRPr>
          </a:p>
          <a:p>
            <a:pPr algn="just"/>
            <a:endParaRPr lang="es-UY" sz="1600"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2924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928794" y="428610"/>
            <a:ext cx="2955000" cy="1214446"/>
          </a:xfrm>
          <a:prstGeom prst="rect">
            <a:avLst/>
          </a:prstGeom>
        </p:spPr>
        <p:txBody>
          <a:bodyPr spcFirstLastPara="1" wrap="square" lIns="91425" tIns="91425" rIns="91425" bIns="91425" anchor="t" anchorCtr="0">
            <a:noAutofit/>
          </a:bodyPr>
          <a:lstStyle/>
          <a:p>
            <a:pPr lvl="0"/>
            <a:r>
              <a:rPr lang="es-UY" sz="2000" b="1" i="1" dirty="0">
                <a:latin typeface="Quattrocento Sans"/>
                <a:ea typeface="Quattrocento Sans"/>
                <a:cs typeface="Quattrocento Sans"/>
                <a:sym typeface="Quattrocento Sans"/>
              </a:rPr>
              <a:t>¿Por qué las decisiones</a:t>
            </a:r>
            <a:br>
              <a:rPr lang="es-UY" sz="2000" b="1" i="1" dirty="0">
                <a:latin typeface="Quattrocento Sans"/>
                <a:ea typeface="Quattrocento Sans"/>
                <a:cs typeface="Quattrocento Sans"/>
                <a:sym typeface="Quattrocento Sans"/>
              </a:rPr>
            </a:br>
            <a:r>
              <a:rPr lang="es-UY" sz="2000" b="1" i="1" dirty="0">
                <a:latin typeface="Quattrocento Sans"/>
                <a:ea typeface="Quattrocento Sans"/>
                <a:cs typeface="Quattrocento Sans"/>
                <a:sym typeface="Quattrocento Sans"/>
              </a:rPr>
              <a:t>económicas de las personas constituyen un</a:t>
            </a:r>
            <a:br>
              <a:rPr lang="es-UY" sz="2000" b="1" i="1" dirty="0">
                <a:latin typeface="Quattrocento Sans"/>
                <a:ea typeface="Quattrocento Sans"/>
                <a:cs typeface="Quattrocento Sans"/>
                <a:sym typeface="Quattrocento Sans"/>
              </a:rPr>
            </a:br>
            <a:r>
              <a:rPr lang="es-UY" sz="2000" b="1" i="1" dirty="0">
                <a:latin typeface="Quattrocento Sans"/>
                <a:ea typeface="Quattrocento Sans"/>
                <a:cs typeface="Quattrocento Sans"/>
                <a:sym typeface="Quattrocento Sans"/>
              </a:rPr>
              <a:t>problema?</a:t>
            </a:r>
            <a:endParaRPr sz="2000" b="1" i="1">
              <a:latin typeface="Quattrocento Sans"/>
              <a:ea typeface="Quattrocento Sans"/>
              <a:cs typeface="Quattrocento Sans"/>
              <a:sym typeface="Quattrocento Sans"/>
            </a:endParaRPr>
          </a:p>
        </p:txBody>
      </p:sp>
      <p:sp>
        <p:nvSpPr>
          <p:cNvPr id="67" name="Google Shape;67;p15"/>
          <p:cNvSpPr txBox="1">
            <a:spLocks noGrp="1"/>
          </p:cNvSpPr>
          <p:nvPr>
            <p:ph type="body" idx="1"/>
          </p:nvPr>
        </p:nvSpPr>
        <p:spPr>
          <a:xfrm>
            <a:off x="285720" y="1803300"/>
            <a:ext cx="4533355" cy="2054334"/>
          </a:xfrm>
          <a:prstGeom prst="rect">
            <a:avLst/>
          </a:prstGeom>
          <a:noFill/>
          <a:ln>
            <a:noFill/>
          </a:ln>
        </p:spPr>
        <p:txBody>
          <a:bodyPr spcFirstLastPara="1" wrap="square" lIns="91425" tIns="91425" rIns="91425" bIns="91425" anchor="t" anchorCtr="0">
            <a:noAutofit/>
          </a:bodyPr>
          <a:lstStyle/>
          <a:p>
            <a:pPr marL="0" indent="0" algn="just">
              <a:spcAft>
                <a:spcPts val="1600"/>
              </a:spcAft>
              <a:buFont typeface="Arial" pitchFamily="34" charset="0"/>
              <a:buChar char="•"/>
            </a:pPr>
            <a:r>
              <a:rPr lang="es-UY" sz="1700" dirty="0">
                <a:solidFill>
                  <a:schemeClr val="dk1"/>
                </a:solidFill>
                <a:latin typeface="Quattrocento Sans"/>
                <a:ea typeface="Quattrocento Sans"/>
                <a:cs typeface="Quattrocento Sans"/>
                <a:sym typeface="Quattrocento Sans"/>
              </a:rPr>
              <a:t> Las necesidades son infinitas y cambian con el tiempo</a:t>
            </a:r>
          </a:p>
          <a:p>
            <a:pPr marL="0" indent="0" algn="just">
              <a:spcAft>
                <a:spcPts val="1600"/>
              </a:spcAft>
              <a:buFont typeface="Arial" pitchFamily="34" charset="0"/>
              <a:buChar char="•"/>
            </a:pPr>
            <a:r>
              <a:rPr lang="es-UY" sz="1700" dirty="0">
                <a:solidFill>
                  <a:schemeClr val="dk1"/>
                </a:solidFill>
                <a:latin typeface="Quattrocento Sans"/>
                <a:ea typeface="Quattrocento Sans"/>
                <a:cs typeface="Quattrocento Sans"/>
                <a:sym typeface="Quattrocento Sans"/>
              </a:rPr>
              <a:t> Los recursos son limitados para satisfacer dichas infinitas necesidades. A esto se le llama </a:t>
            </a:r>
            <a:r>
              <a:rPr lang="es-UY" sz="1700" b="1" dirty="0">
                <a:solidFill>
                  <a:schemeClr val="dk1"/>
                </a:solidFill>
                <a:latin typeface="Quattrocento Sans"/>
                <a:ea typeface="Quattrocento Sans"/>
                <a:cs typeface="Quattrocento Sans"/>
                <a:sym typeface="Quattrocento Sans"/>
              </a:rPr>
              <a:t>“escasez relativa de recursos” </a:t>
            </a:r>
            <a:r>
              <a:rPr lang="es-UY" sz="1700" dirty="0">
                <a:solidFill>
                  <a:schemeClr val="dk1"/>
                </a:solidFill>
                <a:latin typeface="Quattrocento Sans"/>
                <a:ea typeface="Quattrocento Sans"/>
                <a:cs typeface="Quattrocento Sans"/>
                <a:sym typeface="Quattrocento Sans"/>
              </a:rPr>
              <a:t>y a la economía</a:t>
            </a:r>
            <a:r>
              <a:rPr lang="es-UY" sz="1700" i="1" dirty="0">
                <a:solidFill>
                  <a:schemeClr val="dk1"/>
                </a:solidFill>
                <a:latin typeface="Quattrocento Sans"/>
                <a:ea typeface="Quattrocento Sans"/>
                <a:cs typeface="Quattrocento Sans"/>
                <a:sym typeface="Quattrocento Sans"/>
              </a:rPr>
              <a:t> </a:t>
            </a:r>
            <a:r>
              <a:rPr lang="es-UY" sz="1700" b="1" dirty="0">
                <a:solidFill>
                  <a:schemeClr val="dk1"/>
                </a:solidFill>
                <a:latin typeface="Quattrocento Sans"/>
                <a:ea typeface="Quattrocento Sans"/>
                <a:cs typeface="Quattrocento Sans"/>
                <a:sym typeface="Quattrocento Sans"/>
              </a:rPr>
              <a:t>“la ciencia de la escasez”.</a:t>
            </a:r>
          </a:p>
        </p:txBody>
      </p:sp>
      <p:sp>
        <p:nvSpPr>
          <p:cNvPr id="4" name="3 CuadroTexto"/>
          <p:cNvSpPr txBox="1"/>
          <p:nvPr/>
        </p:nvSpPr>
        <p:spPr>
          <a:xfrm>
            <a:off x="357158" y="4000510"/>
            <a:ext cx="7164495" cy="877163"/>
          </a:xfrm>
          <a:prstGeom prst="rect">
            <a:avLst/>
          </a:prstGeom>
          <a:noFill/>
        </p:spPr>
        <p:txBody>
          <a:bodyPr wrap="square" rtlCol="0">
            <a:spAutoFit/>
          </a:bodyPr>
          <a:lstStyle/>
          <a:p>
            <a:r>
              <a:rPr lang="es-UY" sz="1700" dirty="0">
                <a:solidFill>
                  <a:schemeClr val="dk1"/>
                </a:solidFill>
                <a:latin typeface="Quattrocento Sans"/>
                <a:ea typeface="Quattrocento Sans"/>
                <a:cs typeface="Quattrocento Sans"/>
                <a:sym typeface="Quattrocento Sans"/>
              </a:rPr>
              <a:t>Las decisiones económicas se interrelacionan en los mercados a través de la </a:t>
            </a:r>
            <a:r>
              <a:rPr lang="es-UY" sz="1700" b="1" dirty="0">
                <a:solidFill>
                  <a:schemeClr val="dk1"/>
                </a:solidFill>
                <a:latin typeface="Quattrocento Sans"/>
                <a:ea typeface="Quattrocento Sans"/>
                <a:cs typeface="Quattrocento Sans"/>
                <a:sym typeface="Quattrocento Sans"/>
              </a:rPr>
              <a:t>oferta y la demanda de bienes y servicios</a:t>
            </a:r>
          </a:p>
          <a:p>
            <a:endParaRPr lang="es-UY"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357422" y="508450"/>
            <a:ext cx="479020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b="1" dirty="0">
                <a:latin typeface="Quattrocento Sans"/>
                <a:ea typeface="Quattrocento Sans"/>
                <a:cs typeface="Quattrocento Sans"/>
                <a:sym typeface="Quattrocento Sans"/>
              </a:rPr>
              <a:t>Tipos de bienes (o servicios)</a:t>
            </a:r>
            <a:endParaRPr b="1">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2056075" y="1203725"/>
            <a:ext cx="5371500" cy="2225281"/>
          </a:xfrm>
          <a:prstGeom prst="rect">
            <a:avLst/>
          </a:prstGeom>
        </p:spPr>
        <p:txBody>
          <a:bodyPr spcFirstLastPara="1" wrap="square" lIns="91425" tIns="91425" rIns="91425" bIns="91425" anchor="t" anchorCtr="0">
            <a:noAutofit/>
          </a:bodyPr>
          <a:lstStyle/>
          <a:p>
            <a:pPr marL="0" indent="0" algn="just">
              <a:buFont typeface="Arial" pitchFamily="34" charset="0"/>
              <a:buChar char="•"/>
            </a:pPr>
            <a:r>
              <a:rPr lang="es-UY" sz="1700" b="1" dirty="0">
                <a:solidFill>
                  <a:schemeClr val="dk1"/>
                </a:solidFill>
                <a:latin typeface="Quattrocento Sans"/>
                <a:ea typeface="Quattrocento Sans"/>
                <a:cs typeface="Quattrocento Sans"/>
                <a:sym typeface="Quattrocento Sans"/>
              </a:rPr>
              <a:t> Bienes libres: </a:t>
            </a:r>
            <a:r>
              <a:rPr lang="es-UY" sz="1700" dirty="0">
                <a:solidFill>
                  <a:schemeClr val="dk1"/>
                </a:solidFill>
                <a:latin typeface="Quattrocento Sans"/>
                <a:ea typeface="Quattrocento Sans"/>
                <a:cs typeface="Quattrocento Sans"/>
                <a:sym typeface="Quattrocento Sans"/>
              </a:rPr>
              <a:t>Los que son muy abundantes y se pueden obtener sin pagar ningún precio. Como por ejemplo el agua del río.</a:t>
            </a:r>
          </a:p>
          <a:p>
            <a:pPr marL="0" indent="0"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marL="0" indent="0" algn="just">
              <a:buFont typeface="Arial" pitchFamily="34" charset="0"/>
              <a:buChar char="•"/>
            </a:pPr>
            <a:r>
              <a:rPr lang="es-UY" sz="1700" b="1" dirty="0">
                <a:solidFill>
                  <a:schemeClr val="dk1"/>
                </a:solidFill>
                <a:latin typeface="Quattrocento Sans"/>
                <a:ea typeface="Quattrocento Sans"/>
                <a:cs typeface="Quattrocento Sans"/>
                <a:sym typeface="Quattrocento Sans"/>
              </a:rPr>
              <a:t>Bienes económicos: </a:t>
            </a:r>
            <a:r>
              <a:rPr lang="es-UY" sz="1700" dirty="0">
                <a:solidFill>
                  <a:schemeClr val="dk1"/>
                </a:solidFill>
                <a:latin typeface="Quattrocento Sans"/>
                <a:ea typeface="Quattrocento Sans"/>
                <a:cs typeface="Quattrocento Sans"/>
                <a:sym typeface="Quattrocento Sans"/>
              </a:rPr>
              <a:t>Los que son escasos y se pueden obtener pagando un precio. Como por ejemplo, el agua potable embotellada. </a:t>
            </a:r>
          </a:p>
          <a:p>
            <a:pPr marL="0" indent="0"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p:txBody>
      </p:sp>
      <p:sp>
        <p:nvSpPr>
          <p:cNvPr id="4" name="3 CuadroTexto"/>
          <p:cNvSpPr txBox="1"/>
          <p:nvPr/>
        </p:nvSpPr>
        <p:spPr>
          <a:xfrm>
            <a:off x="2071670" y="3714758"/>
            <a:ext cx="5937844" cy="615553"/>
          </a:xfrm>
          <a:prstGeom prst="rect">
            <a:avLst/>
          </a:prstGeom>
          <a:noFill/>
        </p:spPr>
        <p:txBody>
          <a:bodyPr wrap="none" rtlCol="0">
            <a:spAutoFit/>
          </a:bodyPr>
          <a:lstStyle/>
          <a:p>
            <a:r>
              <a:rPr lang="es-UY" sz="1700" dirty="0">
                <a:solidFill>
                  <a:schemeClr val="dk1"/>
                </a:solidFill>
                <a:latin typeface="Quattrocento Sans"/>
                <a:ea typeface="Quattrocento Sans"/>
                <a:cs typeface="Quattrocento Sans"/>
                <a:sym typeface="Quattrocento Sans"/>
              </a:rPr>
              <a:t>La economía se ocupa del estudio de los bienes económicos. </a:t>
            </a:r>
          </a:p>
          <a:p>
            <a:endParaRPr lang="es-UY"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285720" y="714362"/>
            <a:ext cx="740357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Enfoques de la economía que se complementan:</a:t>
            </a:r>
            <a:endParaRPr sz="2000" b="1" i="1">
              <a:latin typeface="Quattrocento Sans"/>
              <a:ea typeface="Quattrocento Sans"/>
              <a:cs typeface="Quattrocento Sans"/>
              <a:sym typeface="Quattrocento Sans"/>
            </a:endParaRPr>
          </a:p>
        </p:txBody>
      </p:sp>
      <p:sp>
        <p:nvSpPr>
          <p:cNvPr id="79" name="Google Shape;79;p17"/>
          <p:cNvSpPr txBox="1">
            <a:spLocks noGrp="1"/>
          </p:cNvSpPr>
          <p:nvPr>
            <p:ph type="body" idx="1"/>
          </p:nvPr>
        </p:nvSpPr>
        <p:spPr>
          <a:xfrm>
            <a:off x="0" y="928676"/>
            <a:ext cx="7715272" cy="1571636"/>
          </a:xfrm>
          <a:prstGeom prst="rect">
            <a:avLst/>
          </a:prstGeom>
        </p:spPr>
        <p:txBody>
          <a:bodyPr spcFirstLastPara="1" wrap="square" lIns="91425" tIns="91425" rIns="91425" bIns="91425" anchor="t" anchorCtr="0">
            <a:noAutofit/>
          </a:bodyPr>
          <a:lstStyle/>
          <a:p>
            <a:pPr marL="0" indent="0" algn="just">
              <a:spcBef>
                <a:spcPts val="1600"/>
              </a:spcBef>
              <a:buFont typeface="Arial" pitchFamily="34" charset="0"/>
              <a:buChar char="•"/>
            </a:pPr>
            <a:r>
              <a:rPr lang="es-UY" sz="1700" dirty="0">
                <a:solidFill>
                  <a:schemeClr val="dk1"/>
                </a:solidFill>
                <a:latin typeface="Quattrocento Sans"/>
                <a:ea typeface="Quattrocento Sans"/>
                <a:cs typeface="Quattrocento Sans"/>
                <a:sym typeface="Quattrocento Sans"/>
              </a:rPr>
              <a:t> </a:t>
            </a:r>
            <a:r>
              <a:rPr lang="es-UY" sz="1700" b="1" dirty="0">
                <a:solidFill>
                  <a:schemeClr val="dk1"/>
                </a:solidFill>
                <a:latin typeface="Quattrocento Sans"/>
                <a:ea typeface="Quattrocento Sans"/>
                <a:cs typeface="Quattrocento Sans"/>
                <a:sym typeface="Quattrocento Sans"/>
              </a:rPr>
              <a:t>Microeconomía: </a:t>
            </a:r>
            <a:r>
              <a:rPr lang="es-UY" sz="1700" dirty="0">
                <a:solidFill>
                  <a:schemeClr val="dk1"/>
                </a:solidFill>
                <a:latin typeface="Quattrocento Sans"/>
                <a:ea typeface="Quattrocento Sans"/>
                <a:cs typeface="Quattrocento Sans"/>
                <a:sym typeface="Quattrocento Sans"/>
              </a:rPr>
              <a:t>Analiza el comportamiento de las unidades individuales como los  consumidores, las empresas y los mercados. Tanto en sus roles de consumidores como de productores. </a:t>
            </a:r>
          </a:p>
          <a:p>
            <a:pPr marL="0" indent="0" algn="just">
              <a:spcBef>
                <a:spcPts val="1600"/>
              </a:spcBef>
              <a:buFont typeface="Arial" pitchFamily="34" charset="0"/>
              <a:buChar char="•"/>
            </a:pPr>
            <a:r>
              <a:rPr lang="es-UY" sz="1700" dirty="0">
                <a:solidFill>
                  <a:schemeClr val="dk1"/>
                </a:solidFill>
                <a:latin typeface="Quattrocento Sans"/>
                <a:ea typeface="Quattrocento Sans"/>
                <a:cs typeface="Quattrocento Sans"/>
                <a:sym typeface="Quattrocento Sans"/>
              </a:rPr>
              <a:t> </a:t>
            </a:r>
            <a:r>
              <a:rPr lang="es-UY" sz="1700" b="1" dirty="0">
                <a:solidFill>
                  <a:schemeClr val="dk1"/>
                </a:solidFill>
                <a:latin typeface="Quattrocento Sans"/>
                <a:ea typeface="Quattrocento Sans"/>
                <a:cs typeface="Quattrocento Sans"/>
                <a:sym typeface="Quattrocento Sans"/>
              </a:rPr>
              <a:t>Macroeconomía: </a:t>
            </a:r>
            <a:r>
              <a:rPr lang="es-UY" sz="1700" dirty="0">
                <a:solidFill>
                  <a:schemeClr val="dk1"/>
                </a:solidFill>
                <a:latin typeface="Quattrocento Sans"/>
                <a:ea typeface="Quattrocento Sans"/>
                <a:cs typeface="Quattrocento Sans"/>
                <a:sym typeface="Quattrocento Sans"/>
              </a:rPr>
              <a:t>Estudia el comportamiento de la economía en su conjunto y de los grandes agregados como el empleo global, el ingreso nacional, la inversión, el consumo, los precios, etc. </a:t>
            </a: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pitchFamily="34" charset="0"/>
              <a:buChar char="•"/>
            </a:pP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Font typeface="Arial" pitchFamily="34" charset="0"/>
              <a:buChar char="•"/>
            </a:pPr>
            <a:endParaRPr sz="1700" dirty="0">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pic>
        <p:nvPicPr>
          <p:cNvPr id="3" name="Imagen 2">
            <a:extLst>
              <a:ext uri="{FF2B5EF4-FFF2-40B4-BE49-F238E27FC236}">
                <a16:creationId xmlns:a16="http://schemas.microsoft.com/office/drawing/2014/main" id="{8D6E369C-BE85-4562-BDB1-E7921DDC1712}"/>
              </a:ext>
            </a:extLst>
          </p:cNvPr>
          <p:cNvPicPr>
            <a:picLocks noChangeAspect="1"/>
          </p:cNvPicPr>
          <p:nvPr/>
        </p:nvPicPr>
        <p:blipFill>
          <a:blip r:embed="rId4"/>
          <a:stretch>
            <a:fillRect/>
          </a:stretch>
        </p:blipFill>
        <p:spPr>
          <a:xfrm>
            <a:off x="3059832" y="3507854"/>
            <a:ext cx="2485667" cy="1463782"/>
          </a:xfrm>
          <a:prstGeom prst="rect">
            <a:avLst/>
          </a:prstGeom>
        </p:spPr>
      </p:pic>
      <p:sp>
        <p:nvSpPr>
          <p:cNvPr id="84" name="Google Shape;84;p18"/>
          <p:cNvSpPr txBox="1">
            <a:spLocks noGrp="1"/>
          </p:cNvSpPr>
          <p:nvPr>
            <p:ph type="title"/>
          </p:nvPr>
        </p:nvSpPr>
        <p:spPr>
          <a:xfrm>
            <a:off x="1617962" y="428610"/>
            <a:ext cx="5382930" cy="572700"/>
          </a:xfrm>
          <a:prstGeom prst="rect">
            <a:avLst/>
          </a:prstGeom>
        </p:spPr>
        <p:txBody>
          <a:bodyPr spcFirstLastPara="1" wrap="square" lIns="91425" tIns="91425" rIns="91425" bIns="91425" anchor="t" anchorCtr="0">
            <a:noAutofit/>
          </a:bodyPr>
          <a:lstStyle/>
          <a:p>
            <a:pPr lvl="0"/>
            <a:r>
              <a:rPr lang="es-ES" sz="2000" i="1" dirty="0">
                <a:latin typeface="Quattrocento Sans" charset="0"/>
              </a:rPr>
              <a:t>¿</a:t>
            </a:r>
            <a:r>
              <a:rPr lang="es" sz="2000" b="1" i="1" dirty="0">
                <a:latin typeface="Quattrocento Sans" charset="0"/>
                <a:ea typeface="Quattrocento Sans"/>
                <a:cs typeface="Quattrocento Sans"/>
                <a:sym typeface="Quattrocento Sans"/>
              </a:rPr>
              <a:t>Qué preguntas responde cada enfoque?</a:t>
            </a:r>
            <a:endParaRPr sz="2000" b="1" i="1" dirty="0">
              <a:latin typeface="Quattrocento Sans" charset="0"/>
              <a:ea typeface="Quattrocento Sans"/>
              <a:cs typeface="Quattrocento Sans"/>
              <a:sym typeface="Quattrocento Sans"/>
            </a:endParaRPr>
          </a:p>
        </p:txBody>
      </p:sp>
      <p:sp>
        <p:nvSpPr>
          <p:cNvPr id="85" name="Google Shape;85;p18"/>
          <p:cNvSpPr txBox="1">
            <a:spLocks noGrp="1"/>
          </p:cNvSpPr>
          <p:nvPr>
            <p:ph type="body" idx="1"/>
          </p:nvPr>
        </p:nvSpPr>
        <p:spPr>
          <a:xfrm>
            <a:off x="4465571" y="987574"/>
            <a:ext cx="2554701" cy="2322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UY" sz="1400" b="1" dirty="0">
                <a:solidFill>
                  <a:schemeClr val="dk1"/>
                </a:solidFill>
                <a:latin typeface="Quattrocento Sans"/>
                <a:ea typeface="Quattrocento Sans"/>
                <a:cs typeface="Quattrocento Sans"/>
                <a:sym typeface="Quattrocento Sans"/>
              </a:rPr>
              <a:t>MICROECONOMÍA</a:t>
            </a:r>
          </a:p>
          <a:p>
            <a:pPr marL="0" lvl="0" indent="0" algn="just" rtl="0">
              <a:spcBef>
                <a:spcPts val="0"/>
              </a:spcBef>
              <a:spcAft>
                <a:spcPts val="0"/>
              </a:spcAft>
              <a:buClr>
                <a:schemeClr val="dk1"/>
              </a:buClr>
              <a:buSzPts val="1100"/>
              <a:buFont typeface="Arial"/>
              <a:buNone/>
            </a:pPr>
            <a:endParaRPr lang="es-UY" sz="1400" b="1" dirty="0">
              <a:solidFill>
                <a:schemeClr val="dk1"/>
              </a:solidFill>
              <a:latin typeface="Quattrocento Sans"/>
              <a:ea typeface="Quattrocento Sans"/>
              <a:cs typeface="Quattrocento Sans"/>
              <a:sym typeface="Quattrocento Sans"/>
            </a:endParaRPr>
          </a:p>
          <a:p>
            <a:pPr marL="0" lvl="0" indent="0" algn="just">
              <a:buClr>
                <a:schemeClr val="dk1"/>
              </a:buClr>
              <a:buSzPts val="1100"/>
              <a:buNone/>
            </a:pPr>
            <a:r>
              <a:rPr lang="es-ES" sz="1400" b="1" dirty="0">
                <a:solidFill>
                  <a:schemeClr val="dk1"/>
                </a:solidFill>
                <a:latin typeface="Quattrocento Sans"/>
                <a:ea typeface="Quattrocento Sans"/>
                <a:cs typeface="Quattrocento Sans"/>
                <a:sym typeface="Quattrocento Sans"/>
              </a:rPr>
              <a:t>¿</a:t>
            </a:r>
            <a:r>
              <a:rPr lang="es-UY" sz="1400" b="1" dirty="0">
                <a:solidFill>
                  <a:schemeClr val="dk1"/>
                </a:solidFill>
                <a:latin typeface="Quattrocento Sans"/>
                <a:ea typeface="Quattrocento Sans"/>
                <a:cs typeface="Quattrocento Sans"/>
                <a:sym typeface="Quattrocento Sans"/>
              </a:rPr>
              <a:t>Cómo se modifica la demanda de combustible cuando su precio aumenta?</a:t>
            </a:r>
          </a:p>
          <a:p>
            <a:pPr marL="0" lvl="0" indent="0" algn="just" rtl="0">
              <a:spcBef>
                <a:spcPts val="0"/>
              </a:spcBef>
              <a:spcAft>
                <a:spcPts val="0"/>
              </a:spcAft>
              <a:buClr>
                <a:schemeClr val="dk1"/>
              </a:buClr>
              <a:buSzPts val="1100"/>
              <a:buFont typeface="Arial"/>
              <a:buNone/>
            </a:pPr>
            <a:endParaRPr lang="es-UY" sz="1400" b="1" dirty="0">
              <a:solidFill>
                <a:schemeClr val="dk1"/>
              </a:solidFill>
              <a:latin typeface="Quattrocento Sans"/>
              <a:ea typeface="Quattrocento Sans"/>
              <a:cs typeface="Quattrocento Sans"/>
              <a:sym typeface="Quattrocento Sans"/>
            </a:endParaRPr>
          </a:p>
          <a:p>
            <a:pPr marL="0" lvl="0" indent="0" algn="just">
              <a:buClr>
                <a:schemeClr val="dk1"/>
              </a:buClr>
              <a:buSzPts val="1100"/>
              <a:buNone/>
            </a:pPr>
            <a:r>
              <a:rPr lang="es-ES" sz="1400" b="1" dirty="0">
                <a:solidFill>
                  <a:schemeClr val="dk1"/>
                </a:solidFill>
                <a:latin typeface="Quattrocento Sans"/>
                <a:ea typeface="Quattrocento Sans"/>
                <a:cs typeface="Quattrocento Sans"/>
                <a:sym typeface="Quattrocento Sans"/>
              </a:rPr>
              <a:t>¿</a:t>
            </a:r>
            <a:r>
              <a:rPr lang="es-UY" sz="1400" b="1" dirty="0">
                <a:solidFill>
                  <a:schemeClr val="dk1"/>
                </a:solidFill>
                <a:latin typeface="Quattrocento Sans"/>
                <a:ea typeface="Quattrocento Sans"/>
                <a:cs typeface="Quattrocento Sans"/>
                <a:sym typeface="Quattrocento Sans"/>
              </a:rPr>
              <a:t>Qué pasa en el mercado del gas natural frente al aumento del precio del petróleo?</a:t>
            </a:r>
            <a:endParaRPr sz="1400" b="1" dirty="0">
              <a:solidFill>
                <a:schemeClr val="dk1"/>
              </a:solidFill>
              <a:latin typeface="Quattrocento Sans"/>
              <a:ea typeface="Quattrocento Sans"/>
              <a:cs typeface="Quattrocento Sans"/>
              <a:sym typeface="Quattrocento Sans"/>
            </a:endParaRPr>
          </a:p>
        </p:txBody>
      </p:sp>
      <p:sp>
        <p:nvSpPr>
          <p:cNvPr id="5" name="Google Shape;85;p18"/>
          <p:cNvSpPr txBox="1">
            <a:spLocks/>
          </p:cNvSpPr>
          <p:nvPr/>
        </p:nvSpPr>
        <p:spPr>
          <a:xfrm>
            <a:off x="1705995" y="1040938"/>
            <a:ext cx="2361153" cy="23229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0"/>
              </a:spcAft>
              <a:buClr>
                <a:schemeClr val="dk1"/>
              </a:buClr>
              <a:buSzPts val="1100"/>
              <a:buFont typeface="Arial"/>
              <a:buNone/>
              <a:tabLst/>
              <a:defRPr/>
            </a:pPr>
            <a:r>
              <a:rPr kumimoji="0" lang="es-UY" b="1"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MACROECONOMÍA</a:t>
            </a:r>
          </a:p>
          <a:p>
            <a:pPr marL="0" marR="0" lvl="0" indent="0" algn="just" defTabSz="914400" rtl="0" eaLnBrk="1" fontAlgn="auto" latinLnBrk="0" hangingPunct="1">
              <a:lnSpc>
                <a:spcPct val="115000"/>
              </a:lnSpc>
              <a:spcBef>
                <a:spcPts val="0"/>
              </a:spcBef>
              <a:spcAft>
                <a:spcPts val="0"/>
              </a:spcAft>
              <a:buClr>
                <a:schemeClr val="dk1"/>
              </a:buClr>
              <a:buSzPts val="1100"/>
              <a:buFont typeface="Arial"/>
              <a:buNone/>
              <a:tabLst/>
              <a:defRPr/>
            </a:pPr>
            <a:endParaRPr lang="es-UY" b="1" dirty="0">
              <a:solidFill>
                <a:schemeClr val="dk1"/>
              </a:solidFill>
              <a:latin typeface="Quattrocento Sans"/>
              <a:ea typeface="Quattrocento Sans"/>
              <a:cs typeface="Quattrocento Sans"/>
              <a:sym typeface="Quattrocento Sans"/>
            </a:endParaRPr>
          </a:p>
          <a:p>
            <a:pPr lvl="0" algn="just">
              <a:lnSpc>
                <a:spcPct val="115000"/>
              </a:lnSpc>
              <a:buClr>
                <a:schemeClr val="dk1"/>
              </a:buClr>
              <a:buSzPts val="1100"/>
              <a:defRPr/>
            </a:pPr>
            <a:r>
              <a:rPr lang="es-ES" b="1" dirty="0">
                <a:solidFill>
                  <a:schemeClr val="dk1"/>
                </a:solidFill>
                <a:latin typeface="Quattrocento Sans"/>
                <a:ea typeface="Quattrocento Sans"/>
                <a:cs typeface="Quattrocento Sans"/>
                <a:sym typeface="Quattrocento Sans"/>
              </a:rPr>
              <a:t>¿</a:t>
            </a:r>
            <a:r>
              <a:rPr lang="es-UY" b="1" dirty="0">
                <a:solidFill>
                  <a:schemeClr val="dk1"/>
                </a:solidFill>
                <a:latin typeface="Quattrocento Sans"/>
                <a:ea typeface="Quattrocento Sans"/>
                <a:cs typeface="Quattrocento Sans"/>
                <a:sym typeface="Quattrocento Sans"/>
              </a:rPr>
              <a:t>Por qué ocurrió una crisis?</a:t>
            </a:r>
          </a:p>
          <a:p>
            <a:pPr marL="0" marR="0" lvl="0" indent="0" algn="just" defTabSz="914400" rtl="0" eaLnBrk="1" fontAlgn="auto" latinLnBrk="0" hangingPunct="1">
              <a:lnSpc>
                <a:spcPct val="115000"/>
              </a:lnSpc>
              <a:spcBef>
                <a:spcPts val="0"/>
              </a:spcBef>
              <a:spcAft>
                <a:spcPts val="0"/>
              </a:spcAft>
              <a:buClr>
                <a:schemeClr val="dk1"/>
              </a:buClr>
              <a:buSzPts val="1100"/>
              <a:buFont typeface="Arial"/>
              <a:buNone/>
              <a:tabLst/>
              <a:defRPr/>
            </a:pPr>
            <a:endParaRPr lang="es-UY" b="1" dirty="0">
              <a:solidFill>
                <a:schemeClr val="dk1"/>
              </a:solidFill>
              <a:latin typeface="Quattrocento Sans"/>
              <a:ea typeface="Quattrocento Sans"/>
              <a:cs typeface="Quattrocento Sans"/>
              <a:sym typeface="Quattrocento Sans"/>
            </a:endParaRPr>
          </a:p>
          <a:p>
            <a:pPr lvl="0" algn="just">
              <a:lnSpc>
                <a:spcPct val="115000"/>
              </a:lnSpc>
              <a:buClr>
                <a:schemeClr val="dk1"/>
              </a:buClr>
              <a:buSzPts val="1100"/>
              <a:defRPr/>
            </a:pPr>
            <a:r>
              <a:rPr lang="es-ES" b="1" dirty="0">
                <a:solidFill>
                  <a:schemeClr val="dk1"/>
                </a:solidFill>
                <a:latin typeface="Quattrocento Sans"/>
                <a:ea typeface="Quattrocento Sans"/>
                <a:cs typeface="Quattrocento Sans"/>
                <a:sym typeface="Quattrocento Sans"/>
              </a:rPr>
              <a:t>¿</a:t>
            </a:r>
            <a:r>
              <a:rPr lang="es-UY" b="1" dirty="0">
                <a:solidFill>
                  <a:schemeClr val="dk1"/>
                </a:solidFill>
                <a:latin typeface="Quattrocento Sans"/>
                <a:ea typeface="Quattrocento Sans"/>
                <a:cs typeface="Quattrocento Sans"/>
                <a:sym typeface="Quattrocento Sans"/>
              </a:rPr>
              <a:t>Porqué subieron los precios? </a:t>
            </a:r>
            <a:r>
              <a:rPr lang="es-ES" b="1" dirty="0">
                <a:solidFill>
                  <a:schemeClr val="dk1"/>
                </a:solidFill>
                <a:latin typeface="Quattrocento Sans"/>
                <a:ea typeface="Quattrocento Sans"/>
                <a:cs typeface="Quattrocento Sans"/>
                <a:sym typeface="Quattrocento Sans"/>
              </a:rPr>
              <a:t>¿</a:t>
            </a:r>
            <a:r>
              <a:rPr lang="es-UY" b="1" dirty="0">
                <a:solidFill>
                  <a:schemeClr val="dk1"/>
                </a:solidFill>
                <a:latin typeface="Quattrocento Sans"/>
                <a:ea typeface="Quattrocento Sans"/>
                <a:cs typeface="Quattrocento Sans"/>
                <a:sym typeface="Quattrocento Sans"/>
              </a:rPr>
              <a:t>Y el desempleo?</a:t>
            </a:r>
          </a:p>
          <a:p>
            <a:pPr marL="0" marR="0" lvl="0" indent="0" algn="just" defTabSz="914400" rtl="0" eaLnBrk="1" fontAlgn="auto" latinLnBrk="0" hangingPunct="1">
              <a:lnSpc>
                <a:spcPct val="115000"/>
              </a:lnSpc>
              <a:spcBef>
                <a:spcPts val="0"/>
              </a:spcBef>
              <a:spcAft>
                <a:spcPts val="0"/>
              </a:spcAft>
              <a:buClr>
                <a:schemeClr val="dk1"/>
              </a:buClr>
              <a:buSzPts val="1100"/>
              <a:buFont typeface="Arial"/>
              <a:buNone/>
              <a:tabLst/>
              <a:defRPr/>
            </a:pPr>
            <a:endParaRPr lang="es-UY" b="1" dirty="0">
              <a:solidFill>
                <a:schemeClr val="dk1"/>
              </a:solidFill>
              <a:latin typeface="Quattrocento Sans"/>
              <a:ea typeface="Quattrocento Sans"/>
              <a:cs typeface="Quattrocento Sans"/>
              <a:sym typeface="Quattrocento Sans"/>
            </a:endParaRPr>
          </a:p>
          <a:p>
            <a:pPr lvl="0" algn="just">
              <a:lnSpc>
                <a:spcPct val="115000"/>
              </a:lnSpc>
              <a:buClr>
                <a:schemeClr val="dk1"/>
              </a:buClr>
              <a:buSzPts val="1100"/>
              <a:defRPr/>
            </a:pPr>
            <a:r>
              <a:rPr lang="es-ES" b="1" dirty="0">
                <a:solidFill>
                  <a:schemeClr val="dk1"/>
                </a:solidFill>
                <a:latin typeface="Quattrocento Sans"/>
                <a:ea typeface="Quattrocento Sans"/>
                <a:cs typeface="Quattrocento Sans"/>
                <a:sym typeface="Quattrocento Sans"/>
              </a:rPr>
              <a:t>¿</a:t>
            </a:r>
            <a:r>
              <a:rPr lang="es-UY" b="1" dirty="0">
                <a:solidFill>
                  <a:schemeClr val="dk1"/>
                </a:solidFill>
                <a:latin typeface="Quattrocento Sans"/>
                <a:ea typeface="Quattrocento Sans"/>
                <a:cs typeface="Quattrocento Sans"/>
                <a:sym typeface="Quattrocento Sans"/>
              </a:rPr>
              <a:t>Qué </a:t>
            </a:r>
            <a:r>
              <a:rPr kumimoji="0" lang="es-UY" b="1"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efectos tiene el déficit fiscal? </a:t>
            </a:r>
            <a:endParaRPr kumimoji="0" lang="es-UY" b="1"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cxnSp>
        <p:nvCxnSpPr>
          <p:cNvPr id="7" name="6 Conector recto"/>
          <p:cNvCxnSpPr>
            <a:cxnSpLocks/>
          </p:cNvCxnSpPr>
          <p:nvPr/>
        </p:nvCxnSpPr>
        <p:spPr>
          <a:xfrm>
            <a:off x="4283968" y="1040938"/>
            <a:ext cx="0" cy="393069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8" name="Google Shape;98;p20"/>
          <p:cNvSpPr txBox="1">
            <a:spLocks noGrp="1"/>
          </p:cNvSpPr>
          <p:nvPr>
            <p:ph type="body" idx="1"/>
          </p:nvPr>
        </p:nvSpPr>
        <p:spPr>
          <a:xfrm>
            <a:off x="0" y="3432580"/>
            <a:ext cx="7786710" cy="1639500"/>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buNone/>
            </a:pPr>
            <a:r>
              <a:rPr lang="es-UY" sz="1700" dirty="0">
                <a:solidFill>
                  <a:schemeClr val="tx1"/>
                </a:solidFill>
                <a:latin typeface="Quattrocento Sans"/>
                <a:ea typeface="Quattrocento Sans"/>
                <a:cs typeface="Quattrocento Sans"/>
                <a:sym typeface="Quattrocento Sans"/>
              </a:rPr>
              <a:t>Si bien una fotografía aérea es una reproducción más exacta de la realidad que un plano, contiene demasiados elementos (casas, árboles, autos) que generan confusión cuando uno quiere identificar las calles para llegar a un destino, el plano es una simplificación de la realidad que resulta más útil para orientarse y elegir el camino.. </a:t>
            </a:r>
          </a:p>
          <a:p>
            <a:pPr marL="0" lvl="0" indent="0" algn="just" rtl="0">
              <a:spcBef>
                <a:spcPts val="0"/>
              </a:spcBef>
              <a:spcAft>
                <a:spcPts val="1600"/>
              </a:spcAft>
              <a:buClr>
                <a:schemeClr val="dk1"/>
              </a:buClr>
              <a:buSzPts val="1100"/>
              <a:buFont typeface="Arial"/>
              <a:buNone/>
            </a:pPr>
            <a:endParaRPr sz="1700">
              <a:latin typeface="Quattrocento Sans"/>
              <a:ea typeface="Quattrocento Sans"/>
              <a:cs typeface="Quattrocento Sans"/>
              <a:sym typeface="Quattrocento Sans"/>
            </a:endParaRPr>
          </a:p>
        </p:txBody>
      </p:sp>
      <p:sp>
        <p:nvSpPr>
          <p:cNvPr id="5" name="Google Shape;105;p21"/>
          <p:cNvSpPr txBox="1">
            <a:spLocks/>
          </p:cNvSpPr>
          <p:nvPr/>
        </p:nvSpPr>
        <p:spPr>
          <a:xfrm>
            <a:off x="2714612" y="142858"/>
            <a:ext cx="5109900" cy="257176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2000" b="1" i="1"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Modelos: </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Son visiones simplificadas de la realidad económica que permiten analizar aspectos específicos para poder entender su comportamiento. Se basan en supuestos y toman solo los aspectos más relevantes de la realidad.</a:t>
            </a:r>
            <a:r>
              <a:rPr kumimoji="0" lang="es-UY" sz="1700" b="0"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a:t>
            </a:r>
            <a:endParaRPr kumimoji="0" lang="es-UY"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a:p>
            <a:pPr algn="just">
              <a:lnSpc>
                <a:spcPct val="115000"/>
              </a:lnSpc>
              <a:spcAft>
                <a:spcPts val="1600"/>
              </a:spcAft>
              <a:buClr>
                <a:schemeClr val="dk1"/>
              </a:buClr>
              <a:buSzPts val="1100"/>
            </a:pPr>
            <a:r>
              <a:rPr lang="es-UY" sz="1700" i="1" dirty="0">
                <a:solidFill>
                  <a:schemeClr val="dk1"/>
                </a:solidFill>
                <a:latin typeface="Quattrocento Sans"/>
                <a:ea typeface="Quattrocento Sans"/>
                <a:cs typeface="Quattrocento Sans"/>
                <a:sym typeface="Quattrocento Sans"/>
              </a:rPr>
              <a:t>Los modelos económicos son los planos que nos permiten conocer de manera más simple y rápida como funciona la economía.</a:t>
            </a:r>
            <a:r>
              <a:rPr lang="es-UY" i="1" dirty="0">
                <a:solidFill>
                  <a:schemeClr val="dk1"/>
                </a:solidFill>
                <a:latin typeface="Quattrocento Sans"/>
                <a:ea typeface="Quattrocento Sans"/>
                <a:cs typeface="Quattrocento Sans"/>
                <a:sym typeface="Quattrocento Sans"/>
              </a:rPr>
              <a:t> </a:t>
            </a:r>
            <a:endParaRPr lang="es-UY" sz="1200" i="1" dirty="0">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5"/>
        <p:cNvGrpSpPr/>
        <p:nvPr/>
      </p:nvGrpSpPr>
      <p:grpSpPr>
        <a:xfrm>
          <a:off x="0" y="0"/>
          <a:ext cx="0" cy="0"/>
          <a:chOff x="0" y="0"/>
          <a:chExt cx="0" cy="0"/>
        </a:xfrm>
      </p:grpSpPr>
      <p:sp>
        <p:nvSpPr>
          <p:cNvPr id="7" name="Google Shape;105;p21"/>
          <p:cNvSpPr txBox="1">
            <a:spLocks/>
          </p:cNvSpPr>
          <p:nvPr/>
        </p:nvSpPr>
        <p:spPr>
          <a:xfrm>
            <a:off x="1928794" y="571486"/>
            <a:ext cx="2928958" cy="35719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2000" b="1" i="1"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Variable</a:t>
            </a:r>
            <a:r>
              <a:rPr kumimoji="0" lang="es-UY" sz="2000" b="1" i="1"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económica</a:t>
            </a:r>
            <a:r>
              <a:rPr kumimoji="0" lang="es-UY" sz="2000" b="1" i="1"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 </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Todo aquello que influye en las decisiones económicas, los</a:t>
            </a:r>
            <a:r>
              <a:rPr kumimoji="0" lang="es-UY" sz="1700" b="0"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modelos utilizan un conjunto limitado de variables para </a:t>
            </a:r>
            <a:r>
              <a:rPr lang="es-UY" sz="1700" dirty="0">
                <a:solidFill>
                  <a:schemeClr val="tx1"/>
                </a:solidFill>
                <a:latin typeface="Quattrocento Sans"/>
                <a:ea typeface="Quattrocento Sans"/>
                <a:cs typeface="Quattrocento Sans"/>
                <a:sym typeface="Quattrocento Sans"/>
              </a:rPr>
              <a:t>representar la realidad. </a:t>
            </a:r>
          </a:p>
          <a:p>
            <a:pPr lvl="0" algn="just">
              <a:lnSpc>
                <a:spcPct val="115000"/>
              </a:lnSpc>
              <a:spcAft>
                <a:spcPts val="1600"/>
              </a:spcAft>
              <a:buClr>
                <a:schemeClr val="dk1"/>
              </a:buClr>
              <a:buSzPts val="1100"/>
            </a:pPr>
            <a:r>
              <a:rPr lang="es-UY" sz="1700" dirty="0">
                <a:solidFill>
                  <a:schemeClr val="tx1"/>
                </a:solidFill>
                <a:latin typeface="Quattrocento Sans"/>
                <a:ea typeface="Quattrocento Sans"/>
                <a:cs typeface="Quattrocento Sans"/>
                <a:sym typeface="Quattrocento Sans"/>
              </a:rPr>
              <a:t>Puede asumir distintos valores en diferentes momentos del tiempo o en diferentes lugares (es variable).</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lang="es-UY" sz="1200" i="1" dirty="0">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6714" t="2321" r="4654"/>
          <a:stretch>
            <a:fillRect/>
          </a:stretch>
        </p:blipFill>
        <p:spPr bwMode="auto">
          <a:xfrm>
            <a:off x="71438" y="1428742"/>
            <a:ext cx="4857752" cy="3649378"/>
          </a:xfrm>
          <a:prstGeom prst="rect">
            <a:avLst/>
          </a:prstGeom>
          <a:noFill/>
          <a:ln w="9525">
            <a:noFill/>
            <a:miter lim="800000"/>
            <a:headEnd/>
            <a:tailEnd/>
          </a:ln>
          <a:effectLst/>
        </p:spPr>
      </p:pic>
      <p:sp>
        <p:nvSpPr>
          <p:cNvPr id="5" name="4 CuadroTexto"/>
          <p:cNvSpPr txBox="1"/>
          <p:nvPr/>
        </p:nvSpPr>
        <p:spPr>
          <a:xfrm>
            <a:off x="214282" y="71420"/>
            <a:ext cx="4714908" cy="1615827"/>
          </a:xfrm>
          <a:prstGeom prst="rect">
            <a:avLst/>
          </a:prstGeom>
          <a:noFill/>
        </p:spPr>
        <p:txBody>
          <a:bodyPr wrap="square" rtlCol="0">
            <a:spAutoFit/>
          </a:bodyPr>
          <a:lstStyle/>
          <a:p>
            <a:pPr lvl="0"/>
            <a:r>
              <a:rPr lang="es-UY" sz="2000" b="1" i="1" dirty="0">
                <a:solidFill>
                  <a:schemeClr val="tx1"/>
                </a:solidFill>
                <a:latin typeface="Quattrocento Sans"/>
                <a:ea typeface="Quattrocento Sans"/>
                <a:cs typeface="Quattrocento Sans"/>
                <a:sym typeface="Quattrocento Sans"/>
              </a:rPr>
              <a:t>Modelo de flujo circular</a:t>
            </a:r>
            <a:endParaRPr lang="es-UY" sz="2000" i="1" dirty="0">
              <a:solidFill>
                <a:schemeClr val="tx1"/>
              </a:solidFill>
              <a:latin typeface="Quattrocento Sans"/>
              <a:ea typeface="Quattrocento Sans"/>
              <a:cs typeface="Quattrocento Sans"/>
              <a:sym typeface="Quattrocento Sans"/>
            </a:endParaRPr>
          </a:p>
          <a:p>
            <a:pPr lvl="0"/>
            <a:endParaRPr lang="en-US" dirty="0">
              <a:solidFill>
                <a:schemeClr val="tx1"/>
              </a:solidFill>
              <a:latin typeface="Quattrocento Sans"/>
              <a:ea typeface="Quattrocento Sans"/>
              <a:cs typeface="Quattrocento Sans"/>
              <a:sym typeface="Quattrocento Sans"/>
            </a:endParaRPr>
          </a:p>
          <a:p>
            <a:pPr lvl="0" algn="just"/>
            <a:r>
              <a:rPr lang="en-US" sz="1700" dirty="0">
                <a:solidFill>
                  <a:schemeClr val="tx1"/>
                </a:solidFill>
                <a:latin typeface="Quattrocento Sans"/>
                <a:ea typeface="Quattrocento Sans"/>
                <a:cs typeface="Quattrocento Sans"/>
                <a:sym typeface="Quattrocento Sans"/>
              </a:rPr>
              <a:t>R</a:t>
            </a:r>
            <a:r>
              <a:rPr lang="es-UY" sz="1700" dirty="0">
                <a:solidFill>
                  <a:schemeClr val="tx1"/>
                </a:solidFill>
                <a:latin typeface="Quattrocento Sans"/>
                <a:ea typeface="Quattrocento Sans"/>
                <a:cs typeface="Quattrocento Sans"/>
                <a:sym typeface="Quattrocento Sans"/>
              </a:rPr>
              <a:t>epresentación de las corrientes</a:t>
            </a:r>
            <a:r>
              <a:rPr lang="en-US" sz="1700" dirty="0">
                <a:solidFill>
                  <a:schemeClr val="tx1"/>
                </a:solidFill>
                <a:latin typeface="Quattrocento Sans"/>
                <a:ea typeface="Quattrocento Sans"/>
                <a:cs typeface="Quattrocento Sans"/>
                <a:sym typeface="Quattrocento Sans"/>
              </a:rPr>
              <a:t> permanentes de </a:t>
            </a:r>
            <a:r>
              <a:rPr lang="es-UY" sz="1700" dirty="0">
                <a:solidFill>
                  <a:schemeClr val="tx1"/>
                </a:solidFill>
                <a:latin typeface="Quattrocento Sans"/>
                <a:ea typeface="Quattrocento Sans"/>
                <a:cs typeface="Quattrocento Sans"/>
                <a:sym typeface="Quattrocento Sans"/>
              </a:rPr>
              <a:t>intercambios</a:t>
            </a:r>
            <a:r>
              <a:rPr lang="en-US" sz="1700" dirty="0">
                <a:solidFill>
                  <a:schemeClr val="tx1"/>
                </a:solidFill>
                <a:latin typeface="Quattrocento Sans"/>
                <a:ea typeface="Quattrocento Sans"/>
                <a:cs typeface="Quattrocento Sans"/>
                <a:sym typeface="Quattrocento Sans"/>
              </a:rPr>
              <a:t> </a:t>
            </a:r>
            <a:r>
              <a:rPr lang="es-UY" sz="1700" dirty="0">
                <a:solidFill>
                  <a:schemeClr val="tx1"/>
                </a:solidFill>
                <a:latin typeface="Quattrocento Sans"/>
                <a:ea typeface="Quattrocento Sans"/>
                <a:cs typeface="Quattrocento Sans"/>
                <a:sym typeface="Quattrocento Sans"/>
              </a:rPr>
              <a:t>reales</a:t>
            </a:r>
            <a:r>
              <a:rPr lang="en-US" sz="1700" dirty="0">
                <a:solidFill>
                  <a:schemeClr val="tx1"/>
                </a:solidFill>
                <a:latin typeface="Quattrocento Sans"/>
                <a:ea typeface="Quattrocento Sans"/>
                <a:cs typeface="Quattrocento Sans"/>
                <a:sym typeface="Quattrocento Sans"/>
              </a:rPr>
              <a:t> y </a:t>
            </a:r>
            <a:r>
              <a:rPr lang="es-UY" sz="1700" dirty="0">
                <a:solidFill>
                  <a:schemeClr val="tx1"/>
                </a:solidFill>
                <a:latin typeface="Quattrocento Sans"/>
                <a:ea typeface="Quattrocento Sans"/>
                <a:cs typeface="Quattrocento Sans"/>
                <a:sym typeface="Quattrocento Sans"/>
              </a:rPr>
              <a:t>monetarios </a:t>
            </a:r>
            <a:r>
              <a:rPr lang="en-US" sz="1700" dirty="0">
                <a:solidFill>
                  <a:schemeClr val="tx1"/>
                </a:solidFill>
                <a:latin typeface="Quattrocento Sans"/>
                <a:ea typeface="Quattrocento Sans"/>
                <a:cs typeface="Quattrocento Sans"/>
                <a:sym typeface="Quattrocento Sans"/>
              </a:rPr>
              <a:t>entre </a:t>
            </a:r>
            <a:r>
              <a:rPr lang="es-UY" sz="1700" dirty="0">
                <a:solidFill>
                  <a:schemeClr val="tx1"/>
                </a:solidFill>
                <a:latin typeface="Quattrocento Sans"/>
                <a:ea typeface="Quattrocento Sans"/>
                <a:cs typeface="Quattrocento Sans"/>
                <a:sym typeface="Quattrocento Sans"/>
              </a:rPr>
              <a:t>las empresas y familias. </a:t>
            </a:r>
          </a:p>
          <a:p>
            <a:endParaRPr lang="es-UY" dirty="0"/>
          </a:p>
        </p:txBody>
      </p:sp>
      <p:sp>
        <p:nvSpPr>
          <p:cNvPr id="7" name="Google Shape;105;p21"/>
          <p:cNvSpPr txBox="1">
            <a:spLocks/>
          </p:cNvSpPr>
          <p:nvPr/>
        </p:nvSpPr>
        <p:spPr>
          <a:xfrm>
            <a:off x="5072066" y="142858"/>
            <a:ext cx="4071934" cy="364333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16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El</a:t>
            </a:r>
            <a:r>
              <a:rPr kumimoji="0" lang="es-UY" sz="1600"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mercado de bienes y servicios</a:t>
            </a:r>
            <a:endParaRPr kumimoji="0" lang="es-UY" sz="16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a:p>
            <a:pPr lvl="0" algn="just">
              <a:lnSpc>
                <a:spcPct val="115000"/>
              </a:lnSpc>
              <a:spcAft>
                <a:spcPts val="1600"/>
              </a:spcAft>
              <a:buClr>
                <a:schemeClr val="dk1"/>
              </a:buClr>
              <a:buSzPts val="1100"/>
              <a:defRPr/>
            </a:pPr>
            <a:r>
              <a:rPr lang="es-UY" dirty="0">
                <a:solidFill>
                  <a:schemeClr val="tx1"/>
                </a:solidFill>
                <a:latin typeface="Quattrocento Sans"/>
                <a:ea typeface="Quattrocento Sans"/>
                <a:cs typeface="Quattrocento Sans"/>
                <a:sym typeface="Quattrocento Sans"/>
              </a:rPr>
              <a:t>En él las empresas venden lo que producen y las personas o familias compran lo que necesitan. La contrapartida de ese intercambio de bienes y servicios es un flujo de dinero que va desde las personas o familias (por el pago de sus compras) a las empresas (por sus ventas)</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lang="es-UY" sz="1600" b="1" dirty="0">
                <a:solidFill>
                  <a:schemeClr val="tx1"/>
                </a:solidFill>
                <a:latin typeface="Quattrocento Sans"/>
                <a:ea typeface="Quattrocento Sans"/>
                <a:cs typeface="Quattrocento Sans"/>
                <a:sym typeface="Quattrocento Sans"/>
              </a:rPr>
              <a:t>El mercado de factores </a:t>
            </a:r>
          </a:p>
          <a:p>
            <a:pPr lvl="0" algn="just">
              <a:lnSpc>
                <a:spcPct val="115000"/>
              </a:lnSpc>
              <a:spcAft>
                <a:spcPts val="1600"/>
              </a:spcAft>
              <a:buClr>
                <a:schemeClr val="dk1"/>
              </a:buClr>
              <a:buSzPts val="1100"/>
              <a:defRPr/>
            </a:pPr>
            <a:r>
              <a:rPr lang="es-UY" dirty="0">
                <a:solidFill>
                  <a:schemeClr val="tx1"/>
                </a:solidFill>
                <a:latin typeface="Quattrocento Sans"/>
                <a:ea typeface="Quattrocento Sans"/>
                <a:cs typeface="Quattrocento Sans"/>
                <a:sym typeface="Quattrocento Sans"/>
              </a:rPr>
              <a:t>Las familias son propietarias de los factores de producción (trabajo, capital, tierra) y ofrecen su uso en el mercado de factores, recibiendo a cambio una retribución. Estos factores son utilizados por las empresas para producir bienes y servicios, pagando por salarios (para retribuir el factor trabajo), beneficios o interés (para el factor capital) y renta (por el uso de la tierra u otros recursos naturales).</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sz="14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1706</Words>
  <Application>Microsoft Office PowerPoint</Application>
  <PresentationFormat>Presentación en pantalla (16:9)</PresentationFormat>
  <Paragraphs>123</Paragraphs>
  <Slides>22</Slides>
  <Notes>18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Quattrocento Sans</vt:lpstr>
      <vt:lpstr>Arial</vt:lpstr>
      <vt:lpstr>Simple Light</vt:lpstr>
      <vt:lpstr>Presentación de PowerPoint</vt:lpstr>
      <vt:lpstr>La Economía</vt:lpstr>
      <vt:lpstr>¿Por qué las decisiones económicas de las personas constituyen un problema?</vt:lpstr>
      <vt:lpstr>Tipos de bienes (o servicios)</vt:lpstr>
      <vt:lpstr>Enfoques de la economía que se complementan:</vt:lpstr>
      <vt:lpstr>¿Qué preguntas responde cada enfoque?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oferta agregada u oferta final (OA)  Es la suma de todos los bienes y servicios finales que se ofrecen en el país, cualquiera sea su procedencia, en un determinado período.   Tiene dos grandes componentes: - Los bienes y servicios producidos internamente (PIB) - Los bienes importados (M)    OA = PIB + M  </vt:lpstr>
      <vt:lpstr>Presentación de PowerPoint</vt:lpstr>
      <vt:lpstr>Presentación de PowerPoint</vt:lpstr>
      <vt:lpstr>Ingreso disponible (Yd)  Es la porción del ingreso total (Y) que puede ser gastado en consumo, luego de haber pagado los impuestos al Estado (T)      Yd = Y – T  Ahorro (S)   Es aquella parte del ingreso disponibles que las familias no gastan en el período presente, es una forma de postergar el consumo de hoy para consumir en el futuro      S = Yd - C   </vt:lpstr>
      <vt:lpstr>Presentación de PowerPoint</vt:lpstr>
      <vt:lpstr>Es el valor final de todos los bienes y servicios generados por los factores de producción localizados en ese país durante un período determinado.  PRODUCTO     INTERNO     BRUTO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Facundo Visconti</cp:lastModifiedBy>
  <cp:revision>63</cp:revision>
  <dcterms:modified xsi:type="dcterms:W3CDTF">2025-11-19T15:00:41Z</dcterms:modified>
</cp:coreProperties>
</file>